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4"/>
  </p:sldMasterIdLst>
  <p:notesMasterIdLst>
    <p:notesMasterId r:id="rId73"/>
  </p:notesMasterIdLst>
  <p:handoutMasterIdLst>
    <p:handoutMasterId r:id="rId74"/>
  </p:handoutMasterIdLst>
  <p:sldIdLst>
    <p:sldId id="452" r:id="rId5"/>
    <p:sldId id="356" r:id="rId6"/>
    <p:sldId id="444" r:id="rId7"/>
    <p:sldId id="445" r:id="rId8"/>
    <p:sldId id="446" r:id="rId9"/>
    <p:sldId id="385" r:id="rId10"/>
    <p:sldId id="388" r:id="rId11"/>
    <p:sldId id="374" r:id="rId12"/>
    <p:sldId id="375" r:id="rId13"/>
    <p:sldId id="389" r:id="rId14"/>
    <p:sldId id="453" r:id="rId15"/>
    <p:sldId id="391" r:id="rId16"/>
    <p:sldId id="392" r:id="rId17"/>
    <p:sldId id="386" r:id="rId18"/>
    <p:sldId id="376" r:id="rId19"/>
    <p:sldId id="373" r:id="rId20"/>
    <p:sldId id="393" r:id="rId21"/>
    <p:sldId id="419" r:id="rId22"/>
    <p:sldId id="420" r:id="rId23"/>
    <p:sldId id="395" r:id="rId24"/>
    <p:sldId id="399" r:id="rId25"/>
    <p:sldId id="400" r:id="rId26"/>
    <p:sldId id="396" r:id="rId27"/>
    <p:sldId id="394" r:id="rId28"/>
    <p:sldId id="397" r:id="rId29"/>
    <p:sldId id="398" r:id="rId30"/>
    <p:sldId id="421" r:id="rId31"/>
    <p:sldId id="382" r:id="rId32"/>
    <p:sldId id="422" r:id="rId33"/>
    <p:sldId id="401" r:id="rId34"/>
    <p:sldId id="423" r:id="rId35"/>
    <p:sldId id="405" r:id="rId36"/>
    <p:sldId id="402" r:id="rId37"/>
    <p:sldId id="380" r:id="rId38"/>
    <p:sldId id="403" r:id="rId39"/>
    <p:sldId id="404" r:id="rId40"/>
    <p:sldId id="431" r:id="rId41"/>
    <p:sldId id="426" r:id="rId42"/>
    <p:sldId id="427" r:id="rId43"/>
    <p:sldId id="428" r:id="rId44"/>
    <p:sldId id="377" r:id="rId45"/>
    <p:sldId id="379" r:id="rId46"/>
    <p:sldId id="429" r:id="rId47"/>
    <p:sldId id="430" r:id="rId48"/>
    <p:sldId id="381" r:id="rId49"/>
    <p:sldId id="406" r:id="rId50"/>
    <p:sldId id="407" r:id="rId51"/>
    <p:sldId id="409" r:id="rId52"/>
    <p:sldId id="410" r:id="rId53"/>
    <p:sldId id="411" r:id="rId54"/>
    <p:sldId id="412" r:id="rId55"/>
    <p:sldId id="413" r:id="rId56"/>
    <p:sldId id="414" r:id="rId57"/>
    <p:sldId id="415" r:id="rId58"/>
    <p:sldId id="416" r:id="rId59"/>
    <p:sldId id="417" r:id="rId60"/>
    <p:sldId id="418" r:id="rId61"/>
    <p:sldId id="432" r:id="rId62"/>
    <p:sldId id="433" r:id="rId63"/>
    <p:sldId id="434" r:id="rId64"/>
    <p:sldId id="435" r:id="rId65"/>
    <p:sldId id="436" r:id="rId66"/>
    <p:sldId id="437" r:id="rId67"/>
    <p:sldId id="438" r:id="rId68"/>
    <p:sldId id="439" r:id="rId69"/>
    <p:sldId id="440" r:id="rId70"/>
    <p:sldId id="441" r:id="rId71"/>
    <p:sldId id="451" r:id="rId72"/>
  </p:sldIdLst>
  <p:sldSz cx="9144000" cy="6858000" type="screen4x3"/>
  <p:notesSz cx="9296400" cy="7010400"/>
  <p:embeddedFontLst>
    <p:embeddedFont>
      <p:font typeface="Bookman Old Style" panose="02050604050505020204" pitchFamily="18" charset="0"/>
      <p:regular r:id="rId75"/>
      <p:bold r:id="rId76"/>
      <p:italic r:id="rId77"/>
      <p:boldItalic r:id="rId78"/>
    </p:embeddedFont>
    <p:embeddedFont>
      <p:font typeface="Calibri" panose="020F0502020204030204" pitchFamily="34" charset="0"/>
      <p:regular r:id="rId79"/>
      <p:bold r:id="rId80"/>
      <p:italic r:id="rId81"/>
      <p:boldItalic r:id="rId82"/>
    </p:embeddedFont>
    <p:embeddedFont>
      <p:font typeface="Monotype Sorts" panose="020B0604020202020204" charset="2"/>
      <p:regular r:id="rId83"/>
    </p:embeddedFont>
  </p:embeddedFontLst>
  <p:defaultTextStyle>
    <a:defPPr>
      <a:defRPr lang="ru-RU"/>
    </a:defPPr>
    <a:lvl1pPr algn="ctr" rtl="0" fontAlgn="base">
      <a:spcBef>
        <a:spcPct val="30000"/>
      </a:spcBef>
      <a:spcAft>
        <a:spcPct val="0"/>
      </a:spcAft>
      <a:defRPr kern="1200">
        <a:solidFill>
          <a:srgbClr val="000000"/>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p:defaultTextStyle>
  <p:extLst>
    <p:ext uri="{EFAFB233-063F-42B5-8137-9DF3F51BA10A}">
      <p15:sldGuideLst xmlns:p15="http://schemas.microsoft.com/office/powerpoint/2012/main">
        <p15:guide id="1" orient="horz" pos="33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53F47-2011-AB4C-8C2C-EC5C2422C940}" v="5" dt="2023-06-12T10:42:06.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84" d="100"/>
          <a:sy n="84" d="100"/>
        </p:scale>
        <p:origin x="1368" y="96"/>
      </p:cViewPr>
      <p:guideLst>
        <p:guide orient="horz" pos="33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6.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1.fntdata"/><Relationship Id="rId83" Type="http://schemas.openxmlformats.org/officeDocument/2006/relationships/font" Target="fonts/font9.fntdata"/><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2.fntdata"/><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defRPr sz="1200">
                <a:latin typeface="Times New Roman" pitchFamily="18" charset="0"/>
              </a:defRPr>
            </a:lvl1pPr>
          </a:lstStyle>
          <a:p>
            <a:pPr>
              <a:defRPr/>
            </a:pPr>
            <a:endParaRPr lang="en-US" altLang="en-US"/>
          </a:p>
        </p:txBody>
      </p:sp>
      <p:sp>
        <p:nvSpPr>
          <p:cNvPr id="95235" name="Rectangle 3"/>
          <p:cNvSpPr>
            <a:spLocks noGrp="1" noChangeArrowheads="1"/>
          </p:cNvSpPr>
          <p:nvPr>
            <p:ph type="dt" sz="quarter" idx="1"/>
          </p:nvPr>
        </p:nvSpPr>
        <p:spPr bwMode="auto">
          <a:xfrm>
            <a:off x="5268245" y="1"/>
            <a:ext cx="4028156"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defRPr sz="1200">
                <a:latin typeface="Times New Roman" pitchFamily="18" charset="0"/>
              </a:defRPr>
            </a:lvl1pPr>
          </a:lstStyle>
          <a:p>
            <a:pPr>
              <a:defRPr/>
            </a:pPr>
            <a:endParaRPr lang="en-US" altLang="en-US"/>
          </a:p>
        </p:txBody>
      </p:sp>
      <p:sp>
        <p:nvSpPr>
          <p:cNvPr id="95236" name="Rectangle 4"/>
          <p:cNvSpPr>
            <a:spLocks noGrp="1" noChangeArrowheads="1"/>
          </p:cNvSpPr>
          <p:nvPr>
            <p:ph type="ftr" sz="quarter" idx="2"/>
          </p:nvPr>
        </p:nvSpPr>
        <p:spPr bwMode="auto">
          <a:xfrm>
            <a:off x="0" y="6659760"/>
            <a:ext cx="4028158"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defRPr sz="1200">
                <a:latin typeface="Times New Roman" pitchFamily="18" charset="0"/>
              </a:defRPr>
            </a:lvl1pPr>
          </a:lstStyle>
          <a:p>
            <a:pPr>
              <a:defRPr/>
            </a:pPr>
            <a:endParaRPr lang="en-US" altLang="en-US"/>
          </a:p>
        </p:txBody>
      </p:sp>
      <p:sp>
        <p:nvSpPr>
          <p:cNvPr id="95237" name="Rectangle 5"/>
          <p:cNvSpPr>
            <a:spLocks noGrp="1" noChangeArrowheads="1"/>
          </p:cNvSpPr>
          <p:nvPr>
            <p:ph type="sldNum" sz="quarter" idx="3"/>
          </p:nvPr>
        </p:nvSpPr>
        <p:spPr bwMode="auto">
          <a:xfrm>
            <a:off x="5268245" y="6659760"/>
            <a:ext cx="4028156"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defRPr sz="1200">
                <a:latin typeface="Times New Roman" pitchFamily="18" charset="0"/>
              </a:defRPr>
            </a:lvl1pPr>
          </a:lstStyle>
          <a:p>
            <a:pPr>
              <a:defRPr/>
            </a:pPr>
            <a:fld id="{EF4BBE46-736E-4204-969E-0A52AB7CB48E}" type="slidenum">
              <a:rPr lang="en-US" altLang="en-US"/>
              <a:pPr>
                <a:defRPr/>
              </a:pPr>
              <a:t>‹#›</a:t>
            </a:fld>
            <a:endParaRPr lang="en-US" altLang="en-US"/>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526612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2897188" y="527050"/>
            <a:ext cx="3502025" cy="2627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30066" y="3330483"/>
            <a:ext cx="7436270" cy="315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p>
            <a:pPr lvl="0"/>
            <a:r>
              <a:rPr lang="ru-RU" altLang="en-US" noProof="0"/>
              <a:t>Click to edit Master text styles</a:t>
            </a:r>
          </a:p>
          <a:p>
            <a:pPr lvl="1"/>
            <a:r>
              <a:rPr lang="ru-RU" altLang="en-US" noProof="0"/>
              <a:t>Second level</a:t>
            </a:r>
          </a:p>
          <a:p>
            <a:pPr lvl="2"/>
            <a:r>
              <a:rPr lang="ru-RU" altLang="en-US" noProof="0"/>
              <a:t>Third level</a:t>
            </a:r>
          </a:p>
          <a:p>
            <a:pPr lvl="3"/>
            <a:r>
              <a:rPr lang="ru-RU" altLang="en-US" noProof="0"/>
              <a:t>Fourth level</a:t>
            </a:r>
          </a:p>
          <a:p>
            <a:pPr lvl="4"/>
            <a:r>
              <a:rPr lang="ru-RU" altLang="en-US" noProof="0"/>
              <a:t>Fifth level</a:t>
            </a:r>
          </a:p>
        </p:txBody>
      </p:sp>
      <p:sp>
        <p:nvSpPr>
          <p:cNvPr id="2054" name="Rectangle 6"/>
          <p:cNvSpPr>
            <a:spLocks noGrp="1" noChangeArrowheads="1"/>
          </p:cNvSpPr>
          <p:nvPr>
            <p:ph type="ftr" sz="quarter" idx="4"/>
          </p:nvPr>
        </p:nvSpPr>
        <p:spPr bwMode="auto">
          <a:xfrm>
            <a:off x="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526612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B65B2D8-7FEF-4532-80CA-D11AADF7E82E}" type="slidenum">
              <a:rPr lang="ru-RU" altLang="en-US" smtClean="0"/>
              <a:pPr>
                <a:defRPr/>
              </a:pPr>
              <a:t>1</a:t>
            </a:fld>
            <a:endParaRPr lang="ru-RU" altLang="en-US"/>
          </a:p>
        </p:txBody>
      </p:sp>
    </p:spTree>
    <p:extLst>
      <p:ext uri="{BB962C8B-B14F-4D97-AF65-F5344CB8AC3E}">
        <p14:creationId xmlns:p14="http://schemas.microsoft.com/office/powerpoint/2010/main" val="3196914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15</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16</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19</a:t>
            </a:fld>
            <a:endParaRPr lang="ru-RU" altLang="en-US"/>
          </a:p>
        </p:txBody>
      </p:sp>
    </p:spTree>
    <p:extLst>
      <p:ext uri="{BB962C8B-B14F-4D97-AF65-F5344CB8AC3E}">
        <p14:creationId xmlns:p14="http://schemas.microsoft.com/office/powerpoint/2010/main" val="3298635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28</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34</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38</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42</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44</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45</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46</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a:p>
          <a:p>
            <a:r>
              <a:rPr lang="en-US" altLang="en-US"/>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a:p>
          <a:p>
            <a:r>
              <a:rPr lang="en-US" altLang="en-US"/>
              <a:t>Standards properly deployed can also help to ensure information security by making the </a:t>
            </a:r>
            <a:r>
              <a:rPr lang="en-US" altLang="en-US" i="1"/>
              <a:t>structure</a:t>
            </a:r>
            <a:r>
              <a:rPr lang="en-US" altLang="en-US"/>
              <a:t> of the “lock” public knowledge but making the exact </a:t>
            </a:r>
            <a:r>
              <a:rPr lang="en-US" altLang="en-US" i="1"/>
              <a:t>key</a:t>
            </a:r>
            <a:r>
              <a:rPr lang="en-US" altLang="en-US"/>
              <a:t> private.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47</a:t>
            </a:fld>
            <a:endParaRPr lang="en-US" altLang="en-US" sz="2400"/>
          </a:p>
        </p:txBody>
      </p:sp>
      <p:sp>
        <p:nvSpPr>
          <p:cNvPr id="95235"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5236"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a:p>
          <a:p>
            <a:r>
              <a:rPr lang="en-US" altLang="en-US"/>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 1885</a:t>
            </a:r>
            <a:r>
              <a:rPr lang="en-US" baseline="0"/>
              <a:t> Proceeding of the National Electric Light Association:  Pg. 4 &amp; 12: http://babel.hathitrust.org/cgi/pt?id=mdp.39015011403139;view=1up;seq=13 </a:t>
            </a:r>
          </a:p>
          <a:p>
            <a:pPr marL="232940" indent="-232940" defTabSz="931760" eaLnBrk="1" fontAlgn="auto" hangingPunct="1">
              <a:spcBef>
                <a:spcPts val="0"/>
              </a:spcBef>
              <a:spcAft>
                <a:spcPts val="0"/>
              </a:spcAft>
              <a:buFontTx/>
              <a:buAutoNum type="arabicPeriod"/>
              <a:defRPr/>
            </a:pPr>
            <a:r>
              <a:rPr lang="en-US">
                <a:latin typeface="Bookman Old Style" panose="02050604050505020204" pitchFamily="18" charset="0"/>
              </a:rPr>
              <a:t>Incandescent lighting, particularly in regard to length of</a:t>
            </a:r>
            <a:br>
              <a:rPr lang="en-US">
                <a:latin typeface="Bookman Old Style" panose="02050604050505020204" pitchFamily="18" charset="0"/>
              </a:rPr>
            </a:br>
            <a:r>
              <a:rPr lang="en-US">
                <a:latin typeface="Bookman Old Style" panose="02050604050505020204" pitchFamily="18" charset="0"/>
              </a:rPr>
              <a:t>circuit upon which it can be run with profit.</a:t>
            </a:r>
            <a:br>
              <a:rPr lang="en-US">
                <a:latin typeface="Bookman Old Style" panose="02050604050505020204" pitchFamily="18" charset="0"/>
              </a:rPr>
            </a:br>
            <a:r>
              <a:rPr lang="en-US">
                <a:latin typeface="Bookman Old Style" panose="02050604050505020204" pitchFamily="18" charset="0"/>
              </a:rPr>
              <a:t>2. Locating and avoiding crosses with telephone wires.</a:t>
            </a:r>
            <a:br>
              <a:rPr lang="en-US">
                <a:latin typeface="Bookman Old Style" panose="02050604050505020204" pitchFamily="18" charset="0"/>
              </a:rPr>
            </a:br>
            <a:r>
              <a:rPr lang="en-US">
                <a:latin typeface="Bookman Old Style" panose="02050604050505020204" pitchFamily="18" charset="0"/>
              </a:rPr>
              <a:t>3. Power and its conversion into light.</a:t>
            </a:r>
            <a:br>
              <a:rPr lang="en-US">
                <a:latin typeface="Bookman Old Style" panose="02050604050505020204" pitchFamily="18" charset="0"/>
              </a:rPr>
            </a:br>
            <a:r>
              <a:rPr lang="en-US">
                <a:latin typeface="Bookman Old Style" panose="02050604050505020204" pitchFamily="18" charset="0"/>
              </a:rPr>
              <a:t>4. Electric light globes and shades.</a:t>
            </a:r>
            <a:br>
              <a:rPr lang="en-US">
                <a:latin typeface="Bookman Old Style" panose="02050604050505020204" pitchFamily="18" charset="0"/>
              </a:rPr>
            </a:br>
            <a:r>
              <a:rPr lang="en-US">
                <a:latin typeface="Bookman Old Style" panose="02050604050505020204" pitchFamily="18" charset="0"/>
              </a:rPr>
              <a:t>5. The best modes of connecting dynamos with power.</a:t>
            </a:r>
            <a:br>
              <a:rPr lang="en-US">
                <a:latin typeface="Bookman Old Style" panose="02050604050505020204" pitchFamily="18" charset="0"/>
              </a:rPr>
            </a:br>
            <a:r>
              <a:rPr lang="en-US">
                <a:latin typeface="Bookman Old Style" panose="02050604050505020204" pitchFamily="18" charset="0"/>
              </a:rPr>
              <a:t>6. Electric lighting by water power.</a:t>
            </a:r>
            <a:br>
              <a:rPr lang="en-US">
                <a:latin typeface="Bookman Old Style" panose="02050604050505020204" pitchFamily="18" charset="0"/>
              </a:rPr>
            </a:br>
            <a:r>
              <a:rPr lang="en-US">
                <a:latin typeface="Bookman Old Style" panose="02050604050505020204" pitchFamily="18" charset="0"/>
              </a:rPr>
              <a:t>7. Rates and rebates on electric lights by the year.</a:t>
            </a:r>
            <a:br>
              <a:rPr lang="en-US">
                <a:latin typeface="Bookman Old Style" panose="02050604050505020204" pitchFamily="18" charset="0"/>
              </a:rPr>
            </a:br>
            <a:r>
              <a:rPr lang="en-US">
                <a:latin typeface="Bookman Old Style" panose="02050604050505020204" pitchFamily="18" charset="0"/>
              </a:rPr>
              <a:t>8. The use of electricity as applied to motors.</a:t>
            </a:r>
            <a:br>
              <a:rPr lang="en-US">
                <a:latin typeface="Bookman Old Style" panose="02050604050505020204" pitchFamily="18" charset="0"/>
              </a:rPr>
            </a:br>
            <a:r>
              <a:rPr lang="en-US">
                <a:latin typeface="Bookman Old Style" panose="02050604050505020204" pitchFamily="18" charset="0"/>
              </a:rPr>
              <a:t>9. Where an electric light system requires No. 6 conductors, is it desirable to use No. 6 and No. 4 in the same line?</a:t>
            </a:r>
          </a:p>
          <a:p>
            <a:pPr marL="232940" indent="-232940" defTabSz="931760" eaLnBrk="1" fontAlgn="auto" hangingPunct="1">
              <a:spcBef>
                <a:spcPts val="0"/>
              </a:spcBef>
              <a:spcAft>
                <a:spcPts val="0"/>
              </a:spcAft>
              <a:buFontTx/>
              <a:buAutoNum type="arabicPeriod"/>
              <a:defRPr/>
            </a:pPr>
            <a:r>
              <a:rPr lang="en-US">
                <a:latin typeface="Bookman Old Style" panose="02050604050505020204" pitchFamily="18" charset="0"/>
              </a:rPr>
              <a:t>10. Will armatures become affected by frost when exposed in</a:t>
            </a:r>
            <a:br>
              <a:rPr lang="en-US">
                <a:latin typeface="Bookman Old Style" panose="02050604050505020204" pitchFamily="18" charset="0"/>
              </a:rPr>
            </a:br>
            <a:r>
              <a:rPr lang="en-US">
                <a:latin typeface="Bookman Old Style" panose="02050604050505020204" pitchFamily="18" charset="0"/>
              </a:rPr>
              <a:t>transportation?</a:t>
            </a:r>
            <a:br>
              <a:rPr lang="en-US">
                <a:latin typeface="Bookman Old Style" panose="02050604050505020204" pitchFamily="18" charset="0"/>
              </a:rPr>
            </a:br>
            <a:r>
              <a:rPr lang="en-US">
                <a:latin typeface="Bookman Old Style" panose="02050604050505020204" pitchFamily="18" charset="0"/>
              </a:rPr>
              <a:t>11. Special insulation or guards between insulations of lines</a:t>
            </a:r>
            <a:br>
              <a:rPr lang="en-US">
                <a:latin typeface="Bookman Old Style" panose="02050604050505020204" pitchFamily="18" charset="0"/>
              </a:rPr>
            </a:br>
            <a:r>
              <a:rPr lang="en-US">
                <a:latin typeface="Bookman Old Style" panose="02050604050505020204" pitchFamily="18" charset="0"/>
              </a:rPr>
              <a:t>at dangerous points and places.</a:t>
            </a:r>
            <a:br>
              <a:rPr lang="en-US">
                <a:latin typeface="Bookman Old Style" panose="02050604050505020204" pitchFamily="18" charset="0"/>
              </a:rPr>
            </a:br>
            <a:r>
              <a:rPr lang="en-US">
                <a:latin typeface="Bookman Old Style" panose="02050604050505020204" pitchFamily="18" charset="0"/>
              </a:rPr>
              <a:t>12. Street lighting, the best manner and modes of accomplishing it. Location of lights and running the circuits for the same.</a:t>
            </a:r>
            <a:br>
              <a:rPr lang="en-US">
                <a:latin typeface="Bookman Old Style" panose="02050604050505020204" pitchFamily="18" charset="0"/>
              </a:rPr>
            </a:br>
            <a:r>
              <a:rPr lang="en-US">
                <a:latin typeface="Bookman Old Style" panose="02050604050505020204" pitchFamily="18" charset="0"/>
              </a:rPr>
              <a:t>13. Experience and results in the use of underground conductors.</a:t>
            </a:r>
            <a:br>
              <a:rPr lang="en-US">
                <a:latin typeface="Bookman Old Style" panose="02050604050505020204" pitchFamily="18" charset="0"/>
              </a:rPr>
            </a:br>
            <a:r>
              <a:rPr lang="en-US">
                <a:latin typeface="Bookman Old Style" panose="02050604050505020204" pitchFamily="18" charset="0"/>
              </a:rPr>
              <a:t>14. That the fireman should receive more pay than the engineer.</a:t>
            </a:r>
            <a:br>
              <a:rPr lang="en-US">
                <a:latin typeface="Bookman Old Style" panose="02050604050505020204" pitchFamily="18" charset="0"/>
              </a:rPr>
            </a:br>
            <a:r>
              <a:rPr lang="en-US">
                <a:latin typeface="Bookman Old Style" panose="02050604050505020204" pitchFamily="18" charset="0"/>
              </a:rPr>
              <a:t>15. Help generally.</a:t>
            </a:r>
            <a:br>
              <a:rPr lang="en-US">
                <a:latin typeface="Bookman Old Style" panose="02050604050505020204" pitchFamily="18" charset="0"/>
              </a:rPr>
            </a:br>
            <a:r>
              <a:rPr lang="en-US">
                <a:latin typeface="Bookman Old Style" panose="02050604050505020204" pitchFamily="18" charset="0"/>
              </a:rPr>
              <a:t>16. Experience of electric light companies in the use of cop-</a:t>
            </a:r>
            <a:br>
              <a:rPr lang="en-US">
                <a:latin typeface="Bookman Old Style" panose="02050604050505020204" pitchFamily="18" charset="0"/>
              </a:rPr>
            </a:br>
            <a:r>
              <a:rPr lang="en-US">
                <a:latin typeface="Bookman Old Style" panose="02050604050505020204" pitchFamily="18" charset="0"/>
              </a:rPr>
              <a:t>per-coated and bare carbons.</a:t>
            </a:r>
          </a:p>
          <a:p>
            <a:pPr defTabSz="931760" eaLnBrk="1" fontAlgn="auto" hangingPunct="1">
              <a:spcBef>
                <a:spcPts val="0"/>
              </a:spcBef>
              <a:spcAft>
                <a:spcPts val="0"/>
              </a:spcAft>
              <a:defRPr/>
            </a:pPr>
            <a:endParaRPr lang="en-US">
              <a:latin typeface="Bookman Old Style" panose="02050604050505020204" pitchFamily="18" charset="0"/>
            </a:endParaRPr>
          </a:p>
          <a:p>
            <a:endParaRPr lang="en-US" baseline="0"/>
          </a:p>
          <a:p>
            <a:r>
              <a:rPr lang="en-US" baseline="0"/>
              <a:t> </a:t>
            </a:r>
            <a:endParaRPr lang="en-US"/>
          </a:p>
        </p:txBody>
      </p:sp>
      <p:sp>
        <p:nvSpPr>
          <p:cNvPr id="4" name="Slide Number Placeholder 3"/>
          <p:cNvSpPr>
            <a:spLocks noGrp="1"/>
          </p:cNvSpPr>
          <p:nvPr>
            <p:ph type="sldNum" sz="quarter" idx="10"/>
          </p:nvPr>
        </p:nvSpPr>
        <p:spPr/>
        <p:txBody>
          <a:bodyPr/>
          <a:lstStyle/>
          <a:p>
            <a:fld id="{77B4A00A-3491-46B9-98F6-63BE0797CBED}" type="slidenum">
              <a:rPr lang="en-US" smtClean="0"/>
              <a:t>48</a:t>
            </a:fld>
            <a:endParaRPr lang="en-US"/>
          </a:p>
        </p:txBody>
      </p:sp>
    </p:spTree>
    <p:extLst>
      <p:ext uri="{BB962C8B-B14F-4D97-AF65-F5344CB8AC3E}">
        <p14:creationId xmlns:p14="http://schemas.microsoft.com/office/powerpoint/2010/main" val="2267286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B4A00A-3491-46B9-98F6-63BE0797CBED}" type="slidenum">
              <a:rPr lang="en-US" smtClean="0"/>
              <a:t>57</a:t>
            </a:fld>
            <a:endParaRPr lang="en-US"/>
          </a:p>
        </p:txBody>
      </p:sp>
    </p:spTree>
    <p:extLst>
      <p:ext uri="{BB962C8B-B14F-4D97-AF65-F5344CB8AC3E}">
        <p14:creationId xmlns:p14="http://schemas.microsoft.com/office/powerpoint/2010/main" val="3254218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a:p>
          <a:p>
            <a:r>
              <a:rPr lang="en-US" altLang="en-US"/>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a:p>
          <a:p>
            <a:r>
              <a:rPr lang="en-US" altLang="en-US"/>
              <a:t>Standards properly deployed can also help to ensure information security by making the </a:t>
            </a:r>
            <a:r>
              <a:rPr lang="en-US" altLang="en-US" i="1"/>
              <a:t>structure</a:t>
            </a:r>
            <a:r>
              <a:rPr lang="en-US" altLang="en-US"/>
              <a:t> of the “lock” public knowledge but making the exact </a:t>
            </a:r>
            <a:r>
              <a:rPr lang="en-US" altLang="en-US" i="1"/>
              <a:t>key</a:t>
            </a:r>
            <a:r>
              <a:rPr lang="en-US" altLang="en-US"/>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a:p>
          <a:p>
            <a:r>
              <a:rPr lang="en-US" altLang="en-US"/>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a:p>
          <a:p>
            <a:r>
              <a:rPr lang="en-US" altLang="en-US"/>
              <a:t>Standards properly deployed can also help to ensure information security by making the </a:t>
            </a:r>
            <a:r>
              <a:rPr lang="en-US" altLang="en-US" i="1"/>
              <a:t>structure</a:t>
            </a:r>
            <a:r>
              <a:rPr lang="en-US" altLang="en-US"/>
              <a:t> of the “lock” public knowledge but making the exact </a:t>
            </a:r>
            <a:r>
              <a:rPr lang="en-US" altLang="en-US" i="1"/>
              <a:t>key</a:t>
            </a:r>
            <a:r>
              <a:rPr lang="en-US" altLang="en-US"/>
              <a:t> private.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64</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65</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66</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67</a:t>
            </a:fld>
            <a:endParaRPr lang="en-US" altLang="en-US" sz="240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55" indent="-291175" eaLnBrk="0" hangingPunct="0">
              <a:spcBef>
                <a:spcPct val="30000"/>
              </a:spcBef>
              <a:defRPr sz="1200">
                <a:solidFill>
                  <a:schemeClr val="tx1"/>
                </a:solidFill>
                <a:latin typeface="Arial" charset="0"/>
              </a:defRPr>
            </a:lvl2pPr>
            <a:lvl3pPr marL="1164700" indent="-232940" eaLnBrk="0" hangingPunct="0">
              <a:spcBef>
                <a:spcPct val="30000"/>
              </a:spcBef>
              <a:defRPr sz="1200">
                <a:solidFill>
                  <a:schemeClr val="tx1"/>
                </a:solidFill>
                <a:latin typeface="Arial" charset="0"/>
              </a:defRPr>
            </a:lvl3pPr>
            <a:lvl4pPr marL="1630580" indent="-232940" eaLnBrk="0" hangingPunct="0">
              <a:spcBef>
                <a:spcPct val="30000"/>
              </a:spcBef>
              <a:defRPr sz="1200">
                <a:solidFill>
                  <a:schemeClr val="tx1"/>
                </a:solidFill>
                <a:latin typeface="Arial" charset="0"/>
              </a:defRPr>
            </a:lvl4pPr>
            <a:lvl5pPr marL="2096460" indent="-232940" eaLnBrk="0" hangingPunct="0">
              <a:spcBef>
                <a:spcPct val="30000"/>
              </a:spcBef>
              <a:defRPr sz="1200">
                <a:solidFill>
                  <a:schemeClr val="tx1"/>
                </a:solidFill>
                <a:latin typeface="Arial" charset="0"/>
              </a:defRPr>
            </a:lvl5pPr>
            <a:lvl6pPr marL="2562340" indent="-232940" eaLnBrk="0" fontAlgn="base" hangingPunct="0">
              <a:spcBef>
                <a:spcPct val="30000"/>
              </a:spcBef>
              <a:spcAft>
                <a:spcPct val="0"/>
              </a:spcAft>
              <a:defRPr sz="1200">
                <a:solidFill>
                  <a:schemeClr val="tx1"/>
                </a:solidFill>
                <a:latin typeface="Arial" charset="0"/>
              </a:defRPr>
            </a:lvl6pPr>
            <a:lvl7pPr marL="3028220" indent="-232940" eaLnBrk="0" fontAlgn="base" hangingPunct="0">
              <a:spcBef>
                <a:spcPct val="30000"/>
              </a:spcBef>
              <a:spcAft>
                <a:spcPct val="0"/>
              </a:spcAft>
              <a:defRPr sz="1200">
                <a:solidFill>
                  <a:schemeClr val="tx1"/>
                </a:solidFill>
                <a:latin typeface="Arial" charset="0"/>
              </a:defRPr>
            </a:lvl7pPr>
            <a:lvl8pPr marL="3494100" indent="-232940" eaLnBrk="0" fontAlgn="base" hangingPunct="0">
              <a:spcBef>
                <a:spcPct val="30000"/>
              </a:spcBef>
              <a:spcAft>
                <a:spcPct val="0"/>
              </a:spcAft>
              <a:defRPr sz="1200">
                <a:solidFill>
                  <a:schemeClr val="tx1"/>
                </a:solidFill>
                <a:latin typeface="Arial" charset="0"/>
              </a:defRPr>
            </a:lvl8pPr>
            <a:lvl9pPr marL="3959980" indent="-23294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68</a:t>
            </a:fld>
            <a:endParaRPr lang="en-U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8</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9</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5"/>
            <a:ext cx="7208107" cy="679832"/>
          </a:xfrm>
        </p:spPr>
        <p:txBody>
          <a:bodyPr>
            <a:noAutofit/>
          </a:bodyPr>
          <a:lstStyle>
            <a:lvl1pPr>
              <a:defRPr sz="4400">
                <a:solidFill>
                  <a:schemeClr val="accent1"/>
                </a:solidFill>
              </a:defRPr>
            </a:lvl1pPr>
          </a:lstStyle>
          <a:p>
            <a:r>
              <a:rPr lang="en-US"/>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a:t>
            </a:fld>
            <a:endParaRPr lang="en-US"/>
          </a:p>
        </p:txBody>
      </p:sp>
      <p:cxnSp>
        <p:nvCxnSpPr>
          <p:cNvPr id="10" name="Straight Connector 9"/>
          <p:cNvCxnSpPr/>
          <p:nvPr userDrawn="1"/>
        </p:nvCxnSpPr>
        <p:spPr>
          <a:xfrm>
            <a:off x="4419600" y="10668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238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16AA0EF7-4FBF-CD49-461B-C3B675FD13D5}"/>
              </a:ext>
            </a:extLst>
          </p:cNvPr>
          <p:cNvSpPr/>
          <p:nvPr userDrawn="1"/>
        </p:nvSpPr>
        <p:spPr>
          <a:xfrm>
            <a:off x="1504950" y="762000"/>
            <a:ext cx="7258050"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and black logo&#10;&#10;Description automatically generated with low confidence">
            <a:extLst>
              <a:ext uri="{FF2B5EF4-FFF2-40B4-BE49-F238E27FC236}">
                <a16:creationId xmlns:a16="http://schemas.microsoft.com/office/drawing/2014/main" id="{40DE3411-E0B4-861F-84EC-377839ACCB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0" y="259191"/>
            <a:ext cx="2327325" cy="1422015"/>
          </a:xfrm>
          <a:prstGeom prst="rect">
            <a:avLst/>
          </a:prstGeom>
        </p:spPr>
      </p:pic>
      <p:sp>
        <p:nvSpPr>
          <p:cNvPr id="7" name="Text Placeholder 15">
            <a:extLst>
              <a:ext uri="{FF2B5EF4-FFF2-40B4-BE49-F238E27FC236}">
                <a16:creationId xmlns:a16="http://schemas.microsoft.com/office/drawing/2014/main" id="{1AEE16D0-2C0E-2F8F-99F4-3940CF529CE1}"/>
              </a:ext>
            </a:extLst>
          </p:cNvPr>
          <p:cNvSpPr>
            <a:spLocks noGrp="1"/>
          </p:cNvSpPr>
          <p:nvPr>
            <p:ph type="body" sz="quarter" idx="10" hasCustomPrompt="1"/>
          </p:nvPr>
        </p:nvSpPr>
        <p:spPr>
          <a:xfrm>
            <a:off x="5091113" y="5401933"/>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8" name="Text Placeholder 15">
            <a:extLst>
              <a:ext uri="{FF2B5EF4-FFF2-40B4-BE49-F238E27FC236}">
                <a16:creationId xmlns:a16="http://schemas.microsoft.com/office/drawing/2014/main" id="{C7E0A528-F194-7753-75BC-13517BDEDFBC}"/>
              </a:ext>
            </a:extLst>
          </p:cNvPr>
          <p:cNvSpPr>
            <a:spLocks noGrp="1"/>
          </p:cNvSpPr>
          <p:nvPr>
            <p:ph type="body" sz="quarter" idx="11" hasCustomPrompt="1"/>
          </p:nvPr>
        </p:nvSpPr>
        <p:spPr>
          <a:xfrm>
            <a:off x="5091113" y="5673094"/>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9" name="Text Placeholder 15">
            <a:extLst>
              <a:ext uri="{FF2B5EF4-FFF2-40B4-BE49-F238E27FC236}">
                <a16:creationId xmlns:a16="http://schemas.microsoft.com/office/drawing/2014/main" id="{F2F084D7-360A-60BB-4B2A-C765AEA75036}"/>
              </a:ext>
            </a:extLst>
          </p:cNvPr>
          <p:cNvSpPr>
            <a:spLocks noGrp="1"/>
          </p:cNvSpPr>
          <p:nvPr>
            <p:ph type="body" sz="quarter" idx="12" hasCustomPrompt="1"/>
          </p:nvPr>
        </p:nvSpPr>
        <p:spPr>
          <a:xfrm>
            <a:off x="5091113" y="5944255"/>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pic>
        <p:nvPicPr>
          <p:cNvPr id="11" name="Picture 10" descr="A close-up of a logo&#10;&#10;Description automatically generated with medium confidence">
            <a:extLst>
              <a:ext uri="{FF2B5EF4-FFF2-40B4-BE49-F238E27FC236}">
                <a16:creationId xmlns:a16="http://schemas.microsoft.com/office/drawing/2014/main" id="{F7C23510-5F50-0302-26FA-AD05C06C3C7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4950" y="5444522"/>
            <a:ext cx="2795649" cy="814348"/>
          </a:xfrm>
          <a:prstGeom prst="rect">
            <a:avLst/>
          </a:prstGeom>
        </p:spPr>
      </p:pic>
    </p:spTree>
    <p:extLst>
      <p:ext uri="{BB962C8B-B14F-4D97-AF65-F5344CB8AC3E}">
        <p14:creationId xmlns:p14="http://schemas.microsoft.com/office/powerpoint/2010/main" val="13586730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Tree>
    <p:extLst>
      <p:ext uri="{BB962C8B-B14F-4D97-AF65-F5344CB8AC3E}">
        <p14:creationId xmlns:p14="http://schemas.microsoft.com/office/powerpoint/2010/main" val="381408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Tree>
    <p:extLst>
      <p:ext uri="{BB962C8B-B14F-4D97-AF65-F5344CB8AC3E}">
        <p14:creationId xmlns:p14="http://schemas.microsoft.com/office/powerpoint/2010/main" val="943349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Tree>
    <p:extLst>
      <p:ext uri="{BB962C8B-B14F-4D97-AF65-F5344CB8AC3E}">
        <p14:creationId xmlns:p14="http://schemas.microsoft.com/office/powerpoint/2010/main" val="3915720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sp>
        <p:nvSpPr>
          <p:cNvPr id="7" name="Title 1"/>
          <p:cNvSpPr>
            <a:spLocks noGrp="1"/>
          </p:cNvSpPr>
          <p:nvPr>
            <p:ph type="title"/>
          </p:nvPr>
        </p:nvSpPr>
        <p:spPr>
          <a:xfrm>
            <a:off x="1728401" y="136524"/>
            <a:ext cx="6958399" cy="810827"/>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465307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118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1884" y="51464"/>
            <a:ext cx="7886700" cy="9348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b="1">
                <a:solidFill>
                  <a:srgbClr val="FF0000"/>
                </a:solidFill>
              </a:defRPr>
            </a:lvl1pPr>
          </a:lstStyle>
          <a:p>
            <a:r>
              <a:rPr lang="en-US"/>
              <a:t>tescometering.com</a:t>
            </a:r>
          </a:p>
        </p:txBody>
      </p:sp>
      <p:sp>
        <p:nvSpPr>
          <p:cNvPr id="6" name="Slide Number Placeholder 5"/>
          <p:cNvSpPr>
            <a:spLocks noGrp="1"/>
          </p:cNvSpPr>
          <p:nvPr>
            <p:ph type="sldNum" sz="quarter" idx="4"/>
          </p:nvPr>
        </p:nvSpPr>
        <p:spPr>
          <a:xfrm>
            <a:off x="5334000" y="6336693"/>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a:t>
            </a:fld>
            <a:endParaRPr lang="en-US"/>
          </a:p>
        </p:txBody>
      </p:sp>
      <p:sp>
        <p:nvSpPr>
          <p:cNvPr id="10" name="Rectangle 9">
            <a:extLst>
              <a:ext uri="{FF2B5EF4-FFF2-40B4-BE49-F238E27FC236}">
                <a16:creationId xmlns:a16="http://schemas.microsoft.com/office/drawing/2014/main" id="{A6C796F7-BF61-443C-9DF2-0CFC9EBAAC23}"/>
              </a:ext>
            </a:extLst>
          </p:cNvPr>
          <p:cNvSpPr/>
          <p:nvPr/>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800" y="6076078"/>
            <a:ext cx="1219200" cy="625740"/>
          </a:xfrm>
          <a:prstGeom prst="rect">
            <a:avLst/>
          </a:prstGeom>
        </p:spPr>
      </p:pic>
      <p:sp>
        <p:nvSpPr>
          <p:cNvPr id="4" name="Rectangle 3"/>
          <p:cNvSpPr/>
          <p:nvPr/>
        </p:nvSpPr>
        <p:spPr>
          <a:xfrm>
            <a:off x="7543800" y="5943600"/>
            <a:ext cx="1219200" cy="7582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and black logo&#10;&#10;Description automatically generated with low confidence">
            <a:extLst>
              <a:ext uri="{FF2B5EF4-FFF2-40B4-BE49-F238E27FC236}">
                <a16:creationId xmlns:a16="http://schemas.microsoft.com/office/drawing/2014/main" id="{868484FB-3C08-0411-68CB-E3705FB145C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77170" y="178913"/>
            <a:ext cx="1027088" cy="627559"/>
          </a:xfrm>
          <a:prstGeom prst="rect">
            <a:avLst/>
          </a:prstGeom>
        </p:spPr>
      </p:pic>
    </p:spTree>
    <p:extLst>
      <p:ext uri="{BB962C8B-B14F-4D97-AF65-F5344CB8AC3E}">
        <p14:creationId xmlns:p14="http://schemas.microsoft.com/office/powerpoint/2010/main" val="1703449946"/>
      </p:ext>
    </p:extLst>
  </p:cSld>
  <p:clrMap bg1="lt1" tx1="dk1" bg2="lt2" tx2="dk2" accent1="accent1" accent2="accent2" accent3="accent3" accent4="accent4" accent5="accent5" accent6="accent6" hlink="hlink" folHlink="folHlink"/>
  <p:sldLayoutIdLst>
    <p:sldLayoutId id="2147483664" r:id="rId1"/>
    <p:sldLayoutId id="2147483663" r:id="rId2"/>
    <p:sldLayoutId id="2147483666" r:id="rId3"/>
    <p:sldLayoutId id="2147483667" r:id="rId4"/>
    <p:sldLayoutId id="2147483668" r:id="rId5"/>
    <p:sldLayoutId id="2147483669" r:id="rId6"/>
    <p:sldLayoutId id="2147483674" r:id="rId7"/>
  </p:sldLayoutIdLst>
  <p:txStyles>
    <p:titleStyle>
      <a:lvl1pPr algn="r" defTabSz="914400" rtl="0" eaLnBrk="1" latinLnBrk="0" hangingPunct="1">
        <a:lnSpc>
          <a:spcPct val="90000"/>
        </a:lnSpc>
        <a:spcBef>
          <a:spcPct val="0"/>
        </a:spcBef>
        <a:buNone/>
        <a:defRPr lang="en-US" sz="4400" kern="1200" cap="small" dirty="0" smtClean="0">
          <a:solidFill>
            <a:schemeClr val="accent1"/>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2.wmf"/></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hyperlink" Target="http://www.watthourmeters.com/dunca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hyperlink" Target="http://www.watthourmeters.com/generalelectric/trw-th.html"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www.watthourmeters.com/sangamo/gutmann-b.html"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61.png"/><Relationship Id="rId2" Type="http://schemas.openxmlformats.org/officeDocument/2006/relationships/image" Target="../media/image54.jpeg"/><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2650202"/>
            <a:ext cx="6858001" cy="1557595"/>
          </a:xfrm>
        </p:spPr>
        <p:txBody>
          <a:bodyPr>
            <a:normAutofit fontScale="90000"/>
          </a:bodyPr>
          <a:lstStyle/>
          <a:p>
            <a:r>
              <a:rPr lang="en-US" dirty="0"/>
              <a:t>History of</a:t>
            </a:r>
            <a:br>
              <a:rPr lang="en-US" dirty="0"/>
            </a:br>
            <a:r>
              <a:rPr lang="en-US" dirty="0"/>
              <a:t>Electric Metering</a:t>
            </a:r>
          </a:p>
        </p:txBody>
      </p:sp>
      <p:sp>
        <p:nvSpPr>
          <p:cNvPr id="6" name="Text Placeholder 5">
            <a:extLst>
              <a:ext uri="{FF2B5EF4-FFF2-40B4-BE49-F238E27FC236}">
                <a16:creationId xmlns:a16="http://schemas.microsoft.com/office/drawing/2014/main" id="{B5FC0E75-9EF0-1529-4526-CC92A09A36AA}"/>
              </a:ext>
            </a:extLst>
          </p:cNvPr>
          <p:cNvSpPr>
            <a:spLocks noGrp="1"/>
          </p:cNvSpPr>
          <p:nvPr>
            <p:ph type="body" sz="quarter" idx="10"/>
          </p:nvPr>
        </p:nvSpPr>
        <p:spPr/>
        <p:txBody>
          <a:bodyPr>
            <a:normAutofit fontScale="92500" lnSpcReduction="20000"/>
          </a:bodyPr>
          <a:lstStyle/>
          <a:p>
            <a:r>
              <a:rPr lang="en-US" dirty="0"/>
              <a:t>June 10, 2023</a:t>
            </a:r>
          </a:p>
        </p:txBody>
      </p:sp>
      <p:sp>
        <p:nvSpPr>
          <p:cNvPr id="7" name="Text Placeholder 6">
            <a:extLst>
              <a:ext uri="{FF2B5EF4-FFF2-40B4-BE49-F238E27FC236}">
                <a16:creationId xmlns:a16="http://schemas.microsoft.com/office/drawing/2014/main" id="{89B5F2C0-A287-CDB1-B42F-245F05F8AF4A}"/>
              </a:ext>
            </a:extLst>
          </p:cNvPr>
          <p:cNvSpPr>
            <a:spLocks noGrp="1"/>
          </p:cNvSpPr>
          <p:nvPr>
            <p:ph type="body" sz="quarter" idx="11"/>
          </p:nvPr>
        </p:nvSpPr>
        <p:spPr/>
        <p:txBody>
          <a:bodyPr>
            <a:normAutofit fontScale="92500" lnSpcReduction="20000"/>
          </a:bodyPr>
          <a:lstStyle/>
          <a:p>
            <a:r>
              <a:rPr lang="en-US" dirty="0"/>
              <a:t>10:30  AM – 11:15 AM</a:t>
            </a:r>
          </a:p>
        </p:txBody>
      </p:sp>
      <p:sp>
        <p:nvSpPr>
          <p:cNvPr id="8" name="Text Placeholder 7">
            <a:extLst>
              <a:ext uri="{FF2B5EF4-FFF2-40B4-BE49-F238E27FC236}">
                <a16:creationId xmlns:a16="http://schemas.microsoft.com/office/drawing/2014/main" id="{31B619F6-EE92-4D4C-91D3-5A4E77A64960}"/>
              </a:ext>
            </a:extLst>
          </p:cNvPr>
          <p:cNvSpPr>
            <a:spLocks noGrp="1"/>
          </p:cNvSpPr>
          <p:nvPr>
            <p:ph type="body" sz="quarter" idx="12"/>
          </p:nvPr>
        </p:nvSpPr>
        <p:spPr/>
        <p:txBody>
          <a:bodyPr>
            <a:normAutofit fontScale="92500" lnSpcReduction="20000"/>
          </a:bodyPr>
          <a:lstStyle/>
          <a:p>
            <a:r>
              <a:rPr lang="en-US" dirty="0"/>
              <a:t>Tom Lawton</a:t>
            </a:r>
          </a:p>
        </p:txBody>
      </p:sp>
    </p:spTree>
    <p:extLst>
      <p:ext uri="{BB962C8B-B14F-4D97-AF65-F5344CB8AC3E}">
        <p14:creationId xmlns:p14="http://schemas.microsoft.com/office/powerpoint/2010/main" val="390327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normAutofit/>
          </a:bodyPr>
          <a:lstStyle/>
          <a:p>
            <a:r>
              <a:rPr lang="en-US" sz="4000">
                <a:latin typeface="Arial" panose="020B0604020202020204" pitchFamily="34" charset="0"/>
                <a:cs typeface="Arial" panose="020B0604020202020204" pitchFamily="34" charset="0"/>
              </a:rPr>
              <a:t>Flat Rate Billing</a:t>
            </a:r>
          </a:p>
        </p:txBody>
      </p:sp>
      <p:sp>
        <p:nvSpPr>
          <p:cNvPr id="3" name="Content Placeholder 2"/>
          <p:cNvSpPr>
            <a:spLocks noGrp="1"/>
          </p:cNvSpPr>
          <p:nvPr>
            <p:ph sz="half" idx="1"/>
          </p:nvPr>
        </p:nvSpPr>
        <p:spPr>
          <a:xfrm>
            <a:off x="457200" y="1600200"/>
            <a:ext cx="8153400" cy="4525963"/>
          </a:xfrm>
        </p:spPr>
        <p:txBody>
          <a:bodyPr/>
          <a:lstStyle/>
          <a:p>
            <a:r>
              <a:rPr lang="en-US" sz="200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that flowed in the circuit (lamp-hours). </a:t>
            </a:r>
          </a:p>
          <a:p>
            <a:r>
              <a:rPr lang="en-US" sz="200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p>
          <a:p>
            <a:pPr marL="0" indent="0">
              <a:buNone/>
            </a:pPr>
            <a:endParaRPr lang="en-US" sz="160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10</a:t>
            </a:fld>
            <a:endParaRPr lang="en-US"/>
          </a:p>
        </p:txBody>
      </p:sp>
      <p:pic>
        <p:nvPicPr>
          <p:cNvPr id="1026" name="Picture 2" descr="Flat Rate vs Hourly Rate: What Should You Choose?">
            <a:extLst>
              <a:ext uri="{FF2B5EF4-FFF2-40B4-BE49-F238E27FC236}">
                <a16:creationId xmlns:a16="http://schemas.microsoft.com/office/drawing/2014/main" id="{21D8F512-9B3E-C1C3-65F8-6EAA97952A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355416"/>
            <a:ext cx="29718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256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normAutofit/>
          </a:bodyPr>
          <a:lstStyle/>
          <a:p>
            <a:r>
              <a:rPr lang="en-US" sz="4000" dirty="0">
                <a:latin typeface="Arial" panose="020B0604020202020204" pitchFamily="34" charset="0"/>
                <a:cs typeface="Arial" panose="020B0604020202020204" pitchFamily="34" charset="0"/>
              </a:rPr>
              <a:t>…….Until You Could not</a:t>
            </a:r>
          </a:p>
        </p:txBody>
      </p:sp>
      <p:sp>
        <p:nvSpPr>
          <p:cNvPr id="3" name="Content Placeholder 2"/>
          <p:cNvSpPr>
            <a:spLocks noGrp="1"/>
          </p:cNvSpPr>
          <p:nvPr>
            <p:ph sz="half" idx="1"/>
          </p:nvPr>
        </p:nvSpPr>
        <p:spPr>
          <a:xfrm>
            <a:off x="457200" y="1600200"/>
            <a:ext cx="8153400" cy="4525963"/>
          </a:xfrm>
        </p:spPr>
        <p:txBody>
          <a:bodyPr/>
          <a:lstStyle/>
          <a:p>
            <a:r>
              <a:rPr lang="en-US" sz="2000">
                <a:latin typeface="Arial" panose="020B0604020202020204" pitchFamily="34" charset="0"/>
                <a:cs typeface="Arial" panose="020B0604020202020204" pitchFamily="34" charset="0"/>
              </a:rPr>
              <a:t>But the Thomson-Houston 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by the former owners and engineers Elihu Thomson and Edwin Houston. Coffin renamed the company for his two engineers.  </a:t>
            </a:r>
          </a:p>
          <a:p>
            <a:pPr marL="0" indent="0">
              <a:buNone/>
            </a:pPr>
            <a:endParaRPr lang="en-US" sz="160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11</a:t>
            </a:fld>
            <a:endParaRPr lang="en-US"/>
          </a:p>
        </p:txBody>
      </p:sp>
      <p:pic>
        <p:nvPicPr>
          <p:cNvPr id="6" name="Picture 2" descr="Flat Rate vs Hourly Rate: What Should You Choose?">
            <a:extLst>
              <a:ext uri="{FF2B5EF4-FFF2-40B4-BE49-F238E27FC236}">
                <a16:creationId xmlns:a16="http://schemas.microsoft.com/office/drawing/2014/main" id="{4311015D-7986-7FCA-12A9-137D222E19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4144963"/>
            <a:ext cx="2971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ircle slash NO symbol - Openclipart">
            <a:extLst>
              <a:ext uri="{FF2B5EF4-FFF2-40B4-BE49-F238E27FC236}">
                <a16:creationId xmlns:a16="http://schemas.microsoft.com/office/drawing/2014/main" id="{602B85AE-3B0C-8FD0-F009-715B84ECCEEE}"/>
              </a:ext>
            </a:extLst>
          </p:cNvPr>
          <p:cNvPicPr>
            <a:picLocks noChangeAspect="1" noChangeArrowheads="1"/>
          </p:cNvPicPr>
          <p:nvPr/>
        </p:nvPicPr>
        <p:blipFill>
          <a:blip r:embed="rId3" cstate="print">
            <a:alphaModFix amt="35000"/>
            <a:extLst>
              <a:ext uri="{28A0092B-C50C-407E-A947-70E740481C1C}">
                <a14:useLocalDpi xmlns:a14="http://schemas.microsoft.com/office/drawing/2010/main" val="0"/>
              </a:ext>
            </a:extLst>
          </a:blip>
          <a:srcRect/>
          <a:stretch>
            <a:fillRect/>
          </a:stretch>
        </p:blipFill>
        <p:spPr bwMode="auto">
          <a:xfrm>
            <a:off x="3285868" y="3890834"/>
            <a:ext cx="2733932" cy="273393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pic>
    </p:spTree>
    <p:extLst>
      <p:ext uri="{BB962C8B-B14F-4D97-AF65-F5344CB8AC3E}">
        <p14:creationId xmlns:p14="http://schemas.microsoft.com/office/powerpoint/2010/main" val="390563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4000">
                <a:latin typeface="Arial" panose="020B0604020202020204" pitchFamily="34" charset="0"/>
                <a:cs typeface="Arial" panose="020B0604020202020204" pitchFamily="34" charset="0"/>
              </a:rPr>
              <a:t>Incandescent Light Bulb</a:t>
            </a:r>
          </a:p>
        </p:txBody>
      </p:sp>
      <p:sp>
        <p:nvSpPr>
          <p:cNvPr id="20483" name="Rectangle 3"/>
          <p:cNvSpPr>
            <a:spLocks noGrp="1" noChangeArrowheads="1"/>
          </p:cNvSpPr>
          <p:nvPr>
            <p:ph sz="half" idx="1"/>
          </p:nvPr>
        </p:nvSpPr>
        <p:spPr/>
        <p:txBody>
          <a:bodyPr/>
          <a:lstStyle/>
          <a:p>
            <a:r>
              <a:rPr lang="en-US" altLang="en-US" sz="2400">
                <a:latin typeface="Arial" panose="020B0604020202020204" pitchFamily="34" charset="0"/>
                <a:cs typeface="Arial" panose="020B0604020202020204" pitchFamily="34" charset="0"/>
              </a:rPr>
              <a:t>October 21, 1879  – Thomas Alva Edison “invents” the electric light bulb</a:t>
            </a:r>
          </a:p>
          <a:p>
            <a:pPr marL="0" indent="0">
              <a:buNone/>
            </a:pPr>
            <a:endParaRPr lang="en-US" altLang="en-US" sz="2400">
              <a:latin typeface="Arial" panose="020B0604020202020204" pitchFamily="34" charset="0"/>
              <a:cs typeface="Arial" panose="020B0604020202020204" pitchFamily="34" charset="0"/>
            </a:endParaRPr>
          </a:p>
          <a:p>
            <a:r>
              <a:rPr lang="en-US" altLang="en-US" sz="240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a:latin typeface="Arial" panose="020B0604020202020204" pitchFamily="34" charset="0"/>
              <a:cs typeface="Arial" panose="020B0604020202020204" pitchFamily="34" charset="0"/>
            </a:endParaRPr>
          </a:p>
          <a:p>
            <a:r>
              <a:rPr lang="en-US" altLang="en-US" sz="2400">
                <a:latin typeface="Arial" panose="020B0604020202020204" pitchFamily="34" charset="0"/>
                <a:cs typeface="Arial" panose="020B0604020202020204" pitchFamily="34" charset="0"/>
              </a:rPr>
              <a:t>Edison system: Batteries delivered DC directly to user facilities</a:t>
            </a:r>
          </a:p>
          <a:p>
            <a:endParaRPr lang="en-US" altLang="en-US" sz="200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12</a:t>
            </a:fld>
            <a:endParaRPr lang="en-US"/>
          </a:p>
        </p:txBody>
      </p:sp>
    </p:spTree>
    <p:extLst>
      <p:ext uri="{BB962C8B-B14F-4D97-AF65-F5344CB8AC3E}">
        <p14:creationId xmlns:p14="http://schemas.microsoft.com/office/powerpoint/2010/main" val="1027208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457200" y="-76200"/>
            <a:ext cx="8229600" cy="1143000"/>
          </a:xfrm>
        </p:spPr>
        <p:txBody>
          <a:bodyPr>
            <a:normAutofit/>
          </a:bodyPr>
          <a:lstStyle/>
          <a:p>
            <a:pPr fontAlgn="auto">
              <a:spcAft>
                <a:spcPts val="0"/>
              </a:spcAft>
              <a:defRPr/>
            </a:pPr>
            <a:r>
              <a:rPr lang="en-US" altLang="en-US" sz="2800">
                <a:latin typeface="Arial" panose="020B0604020202020204" pitchFamily="34" charset="0"/>
                <a:cs typeface="Arial" panose="020B0604020202020204" pitchFamily="34" charset="0"/>
              </a:rPr>
              <a:t>1880: Edison Illuminating Company Formed</a:t>
            </a:r>
          </a:p>
        </p:txBody>
      </p:sp>
      <p:sp>
        <p:nvSpPr>
          <p:cNvPr id="21507" name="Rectangle 3"/>
          <p:cNvSpPr>
            <a:spLocks noGrp="1" noChangeArrowheads="1"/>
          </p:cNvSpPr>
          <p:nvPr>
            <p:ph sz="half" idx="1"/>
          </p:nvPr>
        </p:nvSpPr>
        <p:spPr>
          <a:xfrm>
            <a:off x="4567518" y="1524000"/>
            <a:ext cx="3966882" cy="4114800"/>
          </a:xfrm>
        </p:spPr>
        <p:txBody>
          <a:bodyPr/>
          <a:lstStyle/>
          <a:p>
            <a:r>
              <a:rPr lang="en-US" altLang="en-US" sz="200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In 14 months, Pearl Street Station had 508 subscribers and 12,732 bulbs.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13</a:t>
            </a:fld>
            <a:endParaRPr lang="en-US"/>
          </a:p>
        </p:txBody>
      </p:sp>
    </p:spTree>
    <p:extLst>
      <p:ext uri="{BB962C8B-B14F-4D97-AF65-F5344CB8AC3E}">
        <p14:creationId xmlns:p14="http://schemas.microsoft.com/office/powerpoint/2010/main" val="3550509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normAutofit/>
          </a:bodyPr>
          <a:lstStyle/>
          <a:p>
            <a:r>
              <a:rPr lang="en-US" sz="4000">
                <a:latin typeface="Arial" panose="020B0604020202020204" pitchFamily="34" charset="0"/>
                <a:cs typeface="Arial" panose="020B0604020202020204" pitchFamily="34" charset="0"/>
              </a:rPr>
              <a:t>First Practical Meters</a:t>
            </a:r>
          </a:p>
        </p:txBody>
      </p:sp>
      <p:sp>
        <p:nvSpPr>
          <p:cNvPr id="3" name="Content Placeholder 2"/>
          <p:cNvSpPr>
            <a:spLocks noGrp="1"/>
          </p:cNvSpPr>
          <p:nvPr>
            <p:ph sz="half" idx="1"/>
          </p:nvPr>
        </p:nvSpPr>
        <p:spPr>
          <a:xfrm>
            <a:off x="457200" y="1600200"/>
            <a:ext cx="8153400" cy="4525963"/>
          </a:xfrm>
        </p:spPr>
        <p:txBody>
          <a:bodyPr/>
          <a:lstStyle/>
          <a:p>
            <a:r>
              <a:rPr lang="en-US" sz="200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14</a:t>
            </a:fld>
            <a:endParaRPr lang="en-US"/>
          </a:p>
        </p:txBody>
      </p:sp>
    </p:spTree>
    <p:extLst>
      <p:ext uri="{BB962C8B-B14F-4D97-AF65-F5344CB8AC3E}">
        <p14:creationId xmlns:p14="http://schemas.microsoft.com/office/powerpoint/2010/main" val="1531360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altLang="en-US" sz="2800">
                <a:effectLst>
                  <a:outerShdw blurRad="38100" dist="38100" dir="2700000" algn="tl">
                    <a:srgbClr val="000000">
                      <a:alpha val="43137"/>
                    </a:srgbClr>
                  </a:outerShdw>
                </a:effectLst>
                <a:latin typeface="Arial" pitchFamily="34" charset="0"/>
              </a:rPr>
              <a:t>Thomson Walking Beam Meter (1889-1889)</a:t>
            </a:r>
            <a:endParaRPr lang="en-US" sz="2800">
              <a:effectLst>
                <a:outerShdw blurRad="38100" dist="38100" dir="2700000" algn="tl">
                  <a:srgbClr val="000000">
                    <a:alpha val="43137"/>
                  </a:srgbClr>
                </a:outerShdw>
              </a:effectLst>
            </a:endParaRPr>
          </a:p>
        </p:txBody>
      </p:sp>
      <p:sp>
        <p:nvSpPr>
          <p:cNvPr id="5" name="Rectangle 4"/>
          <p:cNvSpPr/>
          <p:nvPr/>
        </p:nvSpPr>
        <p:spPr>
          <a:xfrm>
            <a:off x="457200" y="12954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a:cs typeface="Arial" panose="020B0604020202020204" pitchFamily="34" charset="0"/>
              </a:rPr>
              <a:t>1883 The Thomson-Houston Electric Company was organized in Lynn, MA to manufacture the inventions of Professor Elihu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a:cs typeface="Arial" panose="020B0604020202020204" pitchFamily="34" charset="0"/>
              </a:rPr>
              <a:t>One of their fist developments was the Walking beam meter. This meter was developed by Elihu Thomson and was so complex and delicate that the meter proved of little commercial value. 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a:cs typeface="Arial" panose="020B0604020202020204" pitchFamily="34" charset="0"/>
              </a:rPr>
              <a:t>Thomson learned from this and later developed the far more robust and very successful Thomson Recording 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15</a:t>
            </a:fld>
            <a:endParaRPr lang="en-US"/>
          </a:p>
        </p:txBody>
      </p:sp>
    </p:spTree>
    <p:extLst>
      <p:ext uri="{BB962C8B-B14F-4D97-AF65-F5344CB8AC3E}">
        <p14:creationId xmlns:p14="http://schemas.microsoft.com/office/powerpoint/2010/main" val="380385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ltLang="en-US" sz="2600">
                <a:effectLst>
                  <a:outerShdw blurRad="38100" dist="38100" dir="2700000" algn="tl">
                    <a:srgbClr val="000000">
                      <a:alpha val="43137"/>
                    </a:srgbClr>
                  </a:outerShdw>
                </a:effectLst>
                <a:latin typeface="Arial" pitchFamily="34" charset="0"/>
              </a:rPr>
              <a:t>Edison Chemical Meter (1878 to late 1880s)</a:t>
            </a:r>
            <a:endParaRPr lang="en-US" sz="2600">
              <a:effectLst>
                <a:outerShdw blurRad="38100" dist="38100" dir="2700000" algn="tl">
                  <a:srgbClr val="000000">
                    <a:alpha val="43137"/>
                  </a:srgbClr>
                </a:outerShdw>
              </a:effectLst>
            </a:endParaRPr>
          </a:p>
        </p:txBody>
      </p:sp>
      <p:sp>
        <p:nvSpPr>
          <p:cNvPr id="4" name="Rectangle 3"/>
          <p:cNvSpPr/>
          <p:nvPr/>
        </p:nvSpPr>
        <p:spPr>
          <a:xfrm>
            <a:off x="457200" y="1371600"/>
            <a:ext cx="4710112" cy="2554545"/>
          </a:xfrm>
          <a:prstGeom prst="rect">
            <a:avLst/>
          </a:prstGeom>
        </p:spPr>
        <p:txBody>
          <a:bodyPr wrap="square">
            <a:spAutoFit/>
          </a:bodyPr>
          <a:lstStyle/>
          <a:p>
            <a:pPr algn="l"/>
            <a:r>
              <a:rPr lang="en-US" sz="1600">
                <a:cs typeface="Arial" panose="020B0604020202020204" pitchFamily="34" charset="0"/>
              </a:rPr>
              <a:t>Edison developed the first meter that 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comparison purposes (a primitive check on the meter's accuracy). </a:t>
            </a:r>
          </a:p>
        </p:txBody>
      </p:sp>
      <p:sp>
        <p:nvSpPr>
          <p:cNvPr id="5" name="Rectangle 4"/>
          <p:cNvSpPr/>
          <p:nvPr/>
        </p:nvSpPr>
        <p:spPr>
          <a:xfrm>
            <a:off x="457200" y="3894624"/>
            <a:ext cx="8305800" cy="2062103"/>
          </a:xfrm>
          <a:prstGeom prst="rect">
            <a:avLst/>
          </a:prstGeom>
        </p:spPr>
        <p:txBody>
          <a:bodyPr wrap="square">
            <a:spAutoFit/>
          </a:bodyPr>
          <a:lstStyle/>
          <a:p>
            <a:pPr algn="l"/>
            <a:r>
              <a:rPr lang="en-US" sz="160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use and in a couple cases mishandling of the plates resulted in large billing errors. Also, as there was no ready way to indicate the usage to the customer, this also made it hard for them to trust its accuracy. These disadvantages and the fact 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468160"/>
            <a:ext cx="3638550"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16</a:t>
            </a:fld>
            <a:endParaRPr lang="en-US"/>
          </a:p>
        </p:txBody>
      </p:sp>
    </p:spTree>
    <p:extLst>
      <p:ext uri="{BB962C8B-B14F-4D97-AF65-F5344CB8AC3E}">
        <p14:creationId xmlns:p14="http://schemas.microsoft.com/office/powerpoint/2010/main" val="3604383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bwMode="auto">
          <a:xfrm>
            <a:off x="457200" y="3048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latin typeface="Arial" panose="020B0604020202020204" pitchFamily="34" charset="0"/>
                <a:cs typeface="Arial" panose="020B0604020202020204" pitchFamily="34" charset="0"/>
              </a:rPr>
              <a:t>The Problem with Direct Current</a:t>
            </a:r>
          </a:p>
        </p:txBody>
      </p:sp>
      <p:sp>
        <p:nvSpPr>
          <p:cNvPr id="23555" name="Rectangle 3"/>
          <p:cNvSpPr>
            <a:spLocks noGrp="1" noChangeArrowheads="1"/>
          </p:cNvSpPr>
          <p:nvPr>
            <p:ph sz="half" idx="1"/>
          </p:nvPr>
        </p:nvSpPr>
        <p:spPr>
          <a:xfrm>
            <a:off x="457200" y="1743075"/>
            <a:ext cx="3581400" cy="3733800"/>
          </a:xfrm>
        </p:spPr>
        <p:txBody>
          <a:bodyPr/>
          <a:lstStyle/>
          <a:p>
            <a:pPr>
              <a:lnSpc>
                <a:spcPct val="90000"/>
              </a:lnSpc>
            </a:pPr>
            <a:r>
              <a:rPr lang="en-US" altLang="en-US" sz="2400">
                <a:latin typeface="Arial" panose="020B0604020202020204" pitchFamily="34" charset="0"/>
                <a:cs typeface="Arial" panose="020B0604020202020204" pitchFamily="34" charset="0"/>
              </a:rPr>
              <a:t>High losses required generators to be near the loads – maximum of one mile without huge conductors</a:t>
            </a:r>
          </a:p>
          <a:p>
            <a:pPr marL="0" indent="0">
              <a:lnSpc>
                <a:spcPct val="90000"/>
              </a:lnSpc>
              <a:buNone/>
            </a:pPr>
            <a:endParaRPr lang="en-US" altLang="en-US" sz="2400">
              <a:latin typeface="Arial" panose="020B0604020202020204" pitchFamily="34" charset="0"/>
              <a:cs typeface="Arial" panose="020B0604020202020204" pitchFamily="34" charset="0"/>
            </a:endParaRPr>
          </a:p>
          <a:p>
            <a:pPr>
              <a:lnSpc>
                <a:spcPct val="90000"/>
              </a:lnSpc>
            </a:pPr>
            <a:r>
              <a:rPr lang="en-US" altLang="en-US" sz="2400">
                <a:latin typeface="Arial" panose="020B0604020202020204" pitchFamily="34" charset="0"/>
                <a:cs typeface="Arial" panose="020B0604020202020204" pitchFamily="34" charset="0"/>
              </a:rPr>
              <a:t>Difficult to change voltages for transmission with DC</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174307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17</a:t>
            </a:fld>
            <a:endParaRPr lang="en-US"/>
          </a:p>
        </p:txBody>
      </p:sp>
    </p:spTree>
    <p:extLst>
      <p:ext uri="{BB962C8B-B14F-4D97-AF65-F5344CB8AC3E}">
        <p14:creationId xmlns:p14="http://schemas.microsoft.com/office/powerpoint/2010/main" val="1284384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normAutofit/>
          </a:bodyPr>
          <a:lstStyle/>
          <a:p>
            <a:r>
              <a:rPr lang="en-US" sz="4000">
                <a:latin typeface="Arial" panose="020B0604020202020204" pitchFamily="34" charset="0"/>
                <a:cs typeface="Arial" panose="020B0604020202020204" pitchFamily="34" charset="0"/>
              </a:rPr>
              <a:t>Westinghouse</a:t>
            </a:r>
          </a:p>
        </p:txBody>
      </p:sp>
      <p:sp>
        <p:nvSpPr>
          <p:cNvPr id="3" name="Content Placeholder 2"/>
          <p:cNvSpPr>
            <a:spLocks noGrp="1"/>
          </p:cNvSpPr>
          <p:nvPr>
            <p:ph sz="half" idx="1"/>
          </p:nvPr>
        </p:nvSpPr>
        <p:spPr>
          <a:xfrm>
            <a:off x="457200" y="1600200"/>
            <a:ext cx="4953000" cy="4525963"/>
          </a:xfrm>
        </p:spPr>
        <p:txBody>
          <a:bodyPr/>
          <a:lstStyle/>
          <a:p>
            <a:r>
              <a:rPr lang="en-US" sz="1800">
                <a:latin typeface="Arial" panose="020B0604020202020204" pitchFamily="34" charset="0"/>
                <a:cs typeface="Arial" panose="020B0604020202020204" pitchFamily="34" charset="0"/>
              </a:rPr>
              <a:t>1884 – George Westinghouse establishes the Union Switch &amp; Signal Co. in Pittsburgh, PA</a:t>
            </a:r>
          </a:p>
          <a:p>
            <a:r>
              <a:rPr lang="en-US" sz="1800">
                <a:latin typeface="Arial" panose="020B0604020202020204" pitchFamily="34" charset="0"/>
                <a:cs typeface="Arial" panose="020B0604020202020204" pitchFamily="34" charset="0"/>
              </a:rPr>
              <a:t>Buys the U.S. rights to a transformer patented in Europe</a:t>
            </a:r>
          </a:p>
          <a:p>
            <a:r>
              <a:rPr lang="en-US" sz="1800">
                <a:latin typeface="Arial" panose="020B0604020202020204" pitchFamily="34" charset="0"/>
                <a:cs typeface="Arial" panose="020B0604020202020204" pitchFamily="34" charset="0"/>
              </a:rPr>
              <a:t>The company reorganizes as the Westinghouse Electric and Manufacturing Company</a:t>
            </a:r>
          </a:p>
          <a:p>
            <a:r>
              <a:rPr lang="en-US" sz="1800">
                <a:latin typeface="Arial" panose="020B0604020202020204" pitchFamily="34" charset="0"/>
                <a:cs typeface="Arial" panose="020B0604020202020204" pitchFamily="34" charset="0"/>
              </a:rPr>
              <a:t>William Stanley joins the company as the chief electrical engineer and Oliver B. Shallenberger resigns as an officer in the U.S. Navy to work under him as the chief electrician.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341" y="1752600"/>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a:t>George Westinghouse</a:t>
            </a:r>
          </a:p>
        </p:txBody>
      </p:sp>
    </p:spTree>
    <p:extLst>
      <p:ext uri="{BB962C8B-B14F-4D97-AF65-F5344CB8AC3E}">
        <p14:creationId xmlns:p14="http://schemas.microsoft.com/office/powerpoint/2010/main" val="1873003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normAutofit/>
          </a:bodyPr>
          <a:lstStyle/>
          <a:p>
            <a:r>
              <a:rPr lang="en-US" sz="4000">
                <a:latin typeface="Arial" panose="020B0604020202020204" pitchFamily="34" charset="0"/>
                <a:cs typeface="Arial" panose="020B0604020202020204" pitchFamily="34" charset="0"/>
              </a:rPr>
              <a:t>AC Starts to Win</a:t>
            </a:r>
          </a:p>
        </p:txBody>
      </p:sp>
      <p:sp>
        <p:nvSpPr>
          <p:cNvPr id="3" name="Content Placeholder 2"/>
          <p:cNvSpPr>
            <a:spLocks noGrp="1"/>
          </p:cNvSpPr>
          <p:nvPr>
            <p:ph sz="half" idx="1"/>
          </p:nvPr>
        </p:nvSpPr>
        <p:spPr>
          <a:xfrm>
            <a:off x="457200" y="1600200"/>
            <a:ext cx="8153400" cy="4525963"/>
          </a:xfrm>
        </p:spPr>
        <p:txBody>
          <a:bodyPr/>
          <a:lstStyle/>
          <a:p>
            <a:r>
              <a:rPr lang="en-US" sz="1800">
                <a:latin typeface="Arial" panose="020B0604020202020204" pitchFamily="34" charset="0"/>
                <a:cs typeface="Arial" panose="020B0604020202020204" pitchFamily="34" charset="0"/>
              </a:rPr>
              <a:t>Stanley and Schallenberger: They refine the transformer design and in 1886 Stanley demonstrates the first complete system of high voltage AC transmissions including generators, transformers, and high voltage transmission lines.  </a:t>
            </a:r>
          </a:p>
          <a:p>
            <a:r>
              <a:rPr lang="en-US" sz="180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782" y="4216925"/>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8700" y="4157469"/>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43200" y="6102875"/>
            <a:ext cx="1600200" cy="276999"/>
          </a:xfrm>
          <a:prstGeom prst="rect">
            <a:avLst/>
          </a:prstGeom>
          <a:noFill/>
        </p:spPr>
        <p:txBody>
          <a:bodyPr wrap="square" rtlCol="0">
            <a:spAutoFit/>
          </a:bodyPr>
          <a:lstStyle/>
          <a:p>
            <a:r>
              <a:rPr lang="en-US" sz="1200"/>
              <a:t>William Stanley, Jr.</a:t>
            </a:r>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a:t>Oliver Schallenberger</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19</a:t>
            </a:fld>
            <a:endParaRPr lang="en-US"/>
          </a:p>
        </p:txBody>
      </p:sp>
    </p:spTree>
    <p:extLst>
      <p:ext uri="{BB962C8B-B14F-4D97-AF65-F5344CB8AC3E}">
        <p14:creationId xmlns:p14="http://schemas.microsoft.com/office/powerpoint/2010/main" val="200552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556951" y="152400"/>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dirty="0">
                <a:latin typeface="Arial" pitchFamily="34" charset="0"/>
              </a:rPr>
              <a:t>Abstract</a:t>
            </a:r>
          </a:p>
        </p:txBody>
      </p:sp>
      <p:sp>
        <p:nvSpPr>
          <p:cNvPr id="3075" name="Rectangle 3"/>
          <p:cNvSpPr>
            <a:spLocks noGrp="1" noChangeArrowheads="1"/>
          </p:cNvSpPr>
          <p:nvPr>
            <p:ph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a:latin typeface="Arial" panose="020B0604020202020204" pitchFamily="34" charset="0"/>
                <a:cs typeface="Arial" panose="020B0604020202020204" pitchFamily="34" charset="0"/>
              </a:rPr>
              <a:t>Circa 1870 - Prior to the Watt-Hour Meter</a:t>
            </a:r>
          </a:p>
          <a:p>
            <a:pPr eaLnBrk="1" hangingPunct="1"/>
            <a:r>
              <a:rPr lang="en-US" altLang="en-US" sz="1800">
                <a:latin typeface="Arial" panose="020B0604020202020204" pitchFamily="34" charset="0"/>
                <a:cs typeface="Arial" panose="020B0604020202020204" pitchFamily="34" charset="0"/>
              </a:rPr>
              <a:t>Early Metering luminaries</a:t>
            </a:r>
          </a:p>
          <a:p>
            <a:pPr lvl="1" eaLnBrk="1" hangingPunct="1"/>
            <a:r>
              <a:rPr lang="en-US" altLang="en-US" sz="1800">
                <a:latin typeface="Arial" panose="020B0604020202020204" pitchFamily="34" charset="0"/>
                <a:cs typeface="Arial" panose="020B0604020202020204" pitchFamily="34" charset="0"/>
              </a:rPr>
              <a:t>Like today – a small metering community</a:t>
            </a:r>
          </a:p>
          <a:p>
            <a:pPr lvl="1" eaLnBrk="1" hangingPunct="1"/>
            <a:r>
              <a:rPr lang="en-US" altLang="en-US" sz="1800">
                <a:latin typeface="Arial" panose="020B0604020202020204" pitchFamily="34" charset="0"/>
                <a:cs typeface="Arial" panose="020B0604020202020204" pitchFamily="34" charset="0"/>
              </a:rPr>
              <a:t>Elihu Thomson</a:t>
            </a:r>
          </a:p>
          <a:p>
            <a:pPr lvl="1" eaLnBrk="1" hangingPunct="1"/>
            <a:r>
              <a:rPr lang="en-US" altLang="en-US" sz="1800">
                <a:latin typeface="Arial" panose="020B0604020202020204" pitchFamily="34" charset="0"/>
                <a:cs typeface="Arial" panose="020B0604020202020204" pitchFamily="34" charset="0"/>
              </a:rPr>
              <a:t>Thomas Edison </a:t>
            </a:r>
          </a:p>
          <a:p>
            <a:pPr lvl="1" eaLnBrk="1" hangingPunct="1"/>
            <a:r>
              <a:rPr lang="en-US" altLang="en-US" sz="1800">
                <a:latin typeface="Arial" panose="020B0604020202020204" pitchFamily="34" charset="0"/>
                <a:cs typeface="Arial" panose="020B0604020202020204" pitchFamily="34" charset="0"/>
              </a:rPr>
              <a:t>George Westinghouse</a:t>
            </a:r>
          </a:p>
          <a:p>
            <a:pPr lvl="1" eaLnBrk="1" hangingPunct="1"/>
            <a:r>
              <a:rPr lang="en-US" altLang="en-US" sz="1800">
                <a:latin typeface="Arial" panose="020B0604020202020204" pitchFamily="34" charset="0"/>
                <a:cs typeface="Arial" panose="020B0604020202020204" pitchFamily="34" charset="0"/>
              </a:rPr>
              <a:t>Oliver B. Shallenberger</a:t>
            </a:r>
          </a:p>
          <a:p>
            <a:pPr lvl="1" eaLnBrk="1" hangingPunct="1"/>
            <a:r>
              <a:rPr lang="en-US" altLang="en-US" sz="1800">
                <a:latin typeface="Arial" panose="020B0604020202020204" pitchFamily="34" charset="0"/>
                <a:cs typeface="Arial" panose="020B0604020202020204" pitchFamily="34" charset="0"/>
              </a:rPr>
              <a:t>Robert C. Lanphier</a:t>
            </a:r>
          </a:p>
          <a:p>
            <a:pPr lvl="1" eaLnBrk="1" hangingPunct="1"/>
            <a:r>
              <a:rPr lang="en-US" altLang="en-US" sz="1800">
                <a:latin typeface="Arial" panose="020B0604020202020204" pitchFamily="34" charset="0"/>
                <a:cs typeface="Arial" panose="020B0604020202020204" pitchFamily="34" charset="0"/>
              </a:rPr>
              <a:t>Thomas Duncan</a:t>
            </a:r>
          </a:p>
          <a:p>
            <a:pPr marL="342900" lvl="1" indent="-342900" eaLnBrk="1" hangingPunct="1">
              <a:buFont typeface="Times New Roman" pitchFamily="18" charset="0"/>
              <a:buChar char="•"/>
            </a:pPr>
            <a:r>
              <a:rPr lang="en-US" altLang="en-US" sz="1800">
                <a:latin typeface="Arial" panose="020B0604020202020204" pitchFamily="34" charset="0"/>
                <a:ea typeface="+mn-ea"/>
                <a:cs typeface="Arial" panose="020B0604020202020204" pitchFamily="34" charset="0"/>
              </a:rPr>
              <a:t>AC versus DC (battle of the currents)</a:t>
            </a:r>
          </a:p>
          <a:p>
            <a:pPr eaLnBrk="1" hangingPunct="1"/>
            <a:r>
              <a:rPr lang="en-US" altLang="en-US" sz="1800">
                <a:latin typeface="Arial" panose="020B0604020202020204" pitchFamily="34" charset="0"/>
                <a:cs typeface="Arial" panose="020B0604020202020204" pitchFamily="34" charset="0"/>
              </a:rPr>
              <a:t>Meter Manufacturers</a:t>
            </a:r>
          </a:p>
          <a:p>
            <a:pPr eaLnBrk="1" hangingPunct="1"/>
            <a:r>
              <a:rPr lang="en-US" altLang="en-US" sz="1800">
                <a:latin typeface="Arial" panose="020B0604020202020204" pitchFamily="34" charset="0"/>
                <a:cs typeface="Arial" panose="020B0604020202020204" pitchFamily="34" charset="0"/>
              </a:rPr>
              <a:t>The Watt-Hour Meter</a:t>
            </a:r>
          </a:p>
          <a:p>
            <a:pPr eaLnBrk="1" hangingPunct="1"/>
            <a:r>
              <a:rPr lang="en-US" altLang="en-US" sz="1800">
                <a:latin typeface="Arial" panose="020B0604020202020204" pitchFamily="34" charset="0"/>
                <a:cs typeface="Arial" panose="020B0604020202020204" pitchFamily="34" charset="0"/>
              </a:rPr>
              <a:t>How Metering Has Changed </a:t>
            </a:r>
          </a:p>
          <a:p>
            <a:pPr eaLnBrk="1" hangingPunct="1"/>
            <a:r>
              <a:rPr lang="en-US" altLang="en-US" sz="1800">
                <a:latin typeface="Arial" panose="020B0604020202020204" pitchFamily="34" charset="0"/>
                <a:cs typeface="Arial" panose="020B0604020202020204" pitchFamily="34" charset="0"/>
              </a:rPr>
              <a:t>Metering Today</a:t>
            </a:r>
          </a:p>
          <a:p>
            <a:pPr marL="0" indent="0" eaLnBrk="1" hangingPunct="1">
              <a:buNone/>
            </a:pPr>
            <a:endParaRPr lang="en-US" altLang="en-US" sz="2200"/>
          </a:p>
          <a:p>
            <a:pPr marL="0" indent="0" eaLnBrk="1" hangingPunct="1">
              <a:buNone/>
            </a:pPr>
            <a:endParaRPr lang="en-US" altLang="en-US" sz="2200"/>
          </a:p>
          <a:p>
            <a:pPr marL="0" indent="0" eaLnBrk="1" hangingPunct="1">
              <a:buNone/>
            </a:pPr>
            <a:endParaRPr lang="en-US" altLang="en-US" sz="220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Thomas Edison - 1889</a:t>
            </a:r>
          </a:p>
        </p:txBody>
      </p:sp>
      <p:sp>
        <p:nvSpPr>
          <p:cNvPr id="4" name="Oval Callout 3"/>
          <p:cNvSpPr/>
          <p:nvPr/>
        </p:nvSpPr>
        <p:spPr bwMode="auto">
          <a:xfrm>
            <a:off x="1640378" y="1828800"/>
            <a:ext cx="6324600" cy="3429000"/>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800" b="1">
                <a:solidFill>
                  <a:schemeClr val="bg2"/>
                </a:solidFill>
              </a:rPr>
              <a:t>"Fooling around with alternating current is just a waste of time. Nobody will use it, ever." </a:t>
            </a:r>
          </a:p>
          <a:p>
            <a:endParaRPr lang="en-US" sz="1200" b="1">
              <a:solidFill>
                <a:schemeClr val="bg2"/>
              </a:solidFill>
            </a:endParaRPr>
          </a:p>
          <a:p>
            <a:r>
              <a:rPr lang="en-US" sz="2000" b="1">
                <a:solidFill>
                  <a:schemeClr val="bg2"/>
                </a:solidFill>
              </a:rPr>
              <a:t>- Thomas Edison, 1889</a:t>
            </a:r>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20</a:t>
            </a:fld>
            <a:endParaRPr lang="en-US"/>
          </a:p>
        </p:txBody>
      </p:sp>
    </p:spTree>
    <p:extLst>
      <p:ext uri="{BB962C8B-B14F-4D97-AF65-F5344CB8AC3E}">
        <p14:creationId xmlns:p14="http://schemas.microsoft.com/office/powerpoint/2010/main" val="98694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565150" y="20193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Galileo Ferraris</a:t>
            </a:r>
          </a:p>
        </p:txBody>
      </p:sp>
      <p:sp>
        <p:nvSpPr>
          <p:cNvPr id="29699" name="Rectangle 3"/>
          <p:cNvSpPr>
            <a:spLocks noGrp="1" noChangeArrowheads="1"/>
          </p:cNvSpPr>
          <p:nvPr>
            <p:ph idx="1"/>
          </p:nvPr>
        </p:nvSpPr>
        <p:spPr>
          <a:xfrm>
            <a:off x="609600" y="1600200"/>
            <a:ext cx="4419600" cy="4525962"/>
          </a:xfrm>
        </p:spPr>
        <p:txBody>
          <a:bodyPr/>
          <a:lstStyle/>
          <a:p>
            <a:r>
              <a:rPr lang="en-US" altLang="en-US" sz="2000">
                <a:latin typeface="Arial" panose="020B0604020202020204" pitchFamily="34" charset="0"/>
                <a:cs typeface="Arial" panose="020B0604020202020204" pitchFamily="34" charset="0"/>
              </a:rPr>
              <a:t>Tesla in 1882 identified concept of rotating magnetic field</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4430712"/>
            <a:ext cx="1878013" cy="276999"/>
          </a:xfrm>
          <a:prstGeom prst="rect">
            <a:avLst/>
          </a:prstGeom>
          <a:noFill/>
        </p:spPr>
        <p:txBody>
          <a:bodyPr wrap="square" rtlCol="0">
            <a:spAutoFit/>
          </a:bodyPr>
          <a:lstStyle/>
          <a:p>
            <a:r>
              <a:rPr lang="en-US" sz="1200"/>
              <a:t>Dr. Galileo Ferraris</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21</a:t>
            </a:fld>
            <a:endParaRPr lang="en-US"/>
          </a:p>
        </p:txBody>
      </p:sp>
    </p:spTree>
    <p:extLst>
      <p:ext uri="{BB962C8B-B14F-4D97-AF65-F5344CB8AC3E}">
        <p14:creationId xmlns:p14="http://schemas.microsoft.com/office/powerpoint/2010/main" val="2092883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3400" y="-76200"/>
            <a:ext cx="8229600" cy="1143000"/>
          </a:xfrm>
        </p:spPr>
        <p:txBody>
          <a:bodyPr>
            <a:normAutofit/>
          </a:bodyPr>
          <a:lstStyle/>
          <a:p>
            <a:pPr fontAlgn="auto">
              <a:spcAft>
                <a:spcPts val="0"/>
              </a:spcAft>
              <a:defRPr/>
            </a:pPr>
            <a:r>
              <a:rPr lang="en-US" altLang="en-US" sz="2800">
                <a:latin typeface="Arial" panose="020B0604020202020204" pitchFamily="34" charset="0"/>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a:latin typeface="Arial" panose="020B0604020202020204" pitchFamily="34" charset="0"/>
                <a:cs typeface="Arial" panose="020B0604020202020204" pitchFamily="34" charset="0"/>
              </a:rPr>
              <a:t>This discovery by Ferraris and patent by Tesla spurs the development of induction-type motors as well as paving the way for the development of the induction-type watthour meter.</a:t>
            </a:r>
          </a:p>
          <a:p>
            <a:endParaRPr lang="en-US" altLang="en-US" sz="180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a:t>One of the original AC Tesla Induction Motors on display in the British Science Museum in London.</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22</a:t>
            </a:fld>
            <a:endParaRPr lang="en-US"/>
          </a:p>
        </p:txBody>
      </p:sp>
    </p:spTree>
    <p:extLst>
      <p:ext uri="{BB962C8B-B14F-4D97-AF65-F5344CB8AC3E}">
        <p14:creationId xmlns:p14="http://schemas.microsoft.com/office/powerpoint/2010/main" val="618672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228600"/>
            <a:ext cx="80010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latin typeface="Arial" panose="020B0604020202020204" pitchFamily="34" charset="0"/>
                <a:cs typeface="Arial" panose="020B0604020202020204" pitchFamily="34" charset="0"/>
              </a:rPr>
              <a:t>The Battle of the Currents</a:t>
            </a:r>
          </a:p>
        </p:txBody>
      </p:sp>
      <p:sp>
        <p:nvSpPr>
          <p:cNvPr id="16387" name="Rectangle 3"/>
          <p:cNvSpPr>
            <a:spLocks noGrp="1" noChangeArrowheads="1"/>
          </p:cNvSpPr>
          <p:nvPr>
            <p:ph idx="1"/>
          </p:nvPr>
        </p:nvSpPr>
        <p:spPr>
          <a:xfrm>
            <a:off x="4514238" y="1513400"/>
            <a:ext cx="4038600" cy="4369593"/>
          </a:xfrm>
        </p:spPr>
        <p:txBody>
          <a:bodyPr rtlCol="0">
            <a:normAutofit/>
          </a:bodyPr>
          <a:lstStyle/>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took advantage of Tesla’s technical skills without compensating him</a:t>
            </a:r>
          </a:p>
          <a:p>
            <a:pPr>
              <a:defRPr/>
            </a:pPr>
            <a:r>
              <a:rPr lang="en-US" altLang="en-US" sz="1800" dirty="0">
                <a:latin typeface="Arial" panose="020B0604020202020204" pitchFamily="34" charset="0"/>
                <a:cs typeface="Arial" panose="020B0604020202020204" pitchFamily="34" charset="0"/>
              </a:rPr>
              <a:t>Westinghouse treated Tesla with respect and funded his experiments in AC power</a:t>
            </a:r>
          </a:p>
          <a:p>
            <a:pPr>
              <a:defRPr/>
            </a:pPr>
            <a:r>
              <a:rPr lang="en-US" altLang="en-US" sz="1800" dirty="0">
                <a:latin typeface="Arial" panose="020B0604020202020204" pitchFamily="34" charset="0"/>
                <a:cs typeface="Arial" panose="020B0604020202020204" pitchFamily="34" charset="0"/>
              </a:rPr>
              <a:t>Edison lobbied for AC power to be used in executions and then claimed AC was “too dangerous”</a:t>
            </a:r>
          </a:p>
          <a:p>
            <a:pPr fontAlgn="auto">
              <a:lnSpc>
                <a:spcPct val="90000"/>
              </a:lnSpc>
              <a:spcAft>
                <a:spcPts val="0"/>
              </a:spcAft>
              <a:buFont typeface="Arial" panose="020B0604020202020204" pitchFamily="34" charset="0"/>
              <a:buChar char="•"/>
              <a:defRPr/>
            </a:pPr>
            <a:endParaRPr lang="en-US" altLang="en-US" sz="1800" dirty="0">
              <a:latin typeface="Arial" panose="020B0604020202020204" pitchFamily="34" charset="0"/>
              <a:cs typeface="Arial" panose="020B0604020202020204" pitchFamily="34" charset="0"/>
            </a:endParaRPr>
          </a:p>
          <a:p>
            <a:pPr fontAlgn="auto">
              <a:lnSpc>
                <a:spcPct val="90000"/>
              </a:lnSpc>
              <a:spcAft>
                <a:spcPts val="0"/>
              </a:spcAft>
              <a:buFont typeface="Arial" panose="020B0604020202020204" pitchFamily="34" charset="0"/>
              <a:buChar char="•"/>
              <a:defRPr/>
            </a:pPr>
            <a:endParaRPr lang="en-US" altLang="en-US" sz="1800" dirty="0">
              <a:latin typeface="Arial" panose="020B06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23</a:t>
            </a:fld>
            <a:endParaRPr lang="en-US"/>
          </a:p>
        </p:txBody>
      </p:sp>
      <p:pic>
        <p:nvPicPr>
          <p:cNvPr id="3" name="Picture 2">
            <a:extLst>
              <a:ext uri="{FF2B5EF4-FFF2-40B4-BE49-F238E27FC236}">
                <a16:creationId xmlns:a16="http://schemas.microsoft.com/office/drawing/2014/main" id="{7E42890F-5BC7-AA60-E609-8219CC39A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47" y="1432487"/>
            <a:ext cx="3007298" cy="245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C5404FAC-3DF0-AF1D-A171-7BBAA02F7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17" y="4117258"/>
            <a:ext cx="1715238" cy="1911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CB5878E5-FC53-E8E1-BF63-5475F55C982D}"/>
              </a:ext>
            </a:extLst>
          </p:cNvPr>
          <p:cNvSpPr txBox="1"/>
          <p:nvPr/>
        </p:nvSpPr>
        <p:spPr>
          <a:xfrm>
            <a:off x="2273354" y="4502183"/>
            <a:ext cx="1937569" cy="923330"/>
          </a:xfrm>
          <a:prstGeom prst="rect">
            <a:avLst/>
          </a:prstGeom>
          <a:noFill/>
        </p:spPr>
        <p:txBody>
          <a:bodyPr wrap="square">
            <a:spAutoFit/>
          </a:bodyPr>
          <a:lstStyle/>
          <a:p>
            <a:pPr algn="l">
              <a:spcBef>
                <a:spcPct val="0"/>
              </a:spcBef>
              <a:buFontTx/>
              <a:buNone/>
            </a:pPr>
            <a:r>
              <a:rPr lang="en-US" altLang="en-US" sz="1800" dirty="0">
                <a:latin typeface="Arial" panose="020B0604020202020204" pitchFamily="34" charset="0"/>
                <a:cs typeface="Arial" panose="020B0604020202020204" pitchFamily="34" charset="0"/>
              </a:rPr>
              <a:t>Nicola Tesla, "The Wizard of The West" </a:t>
            </a:r>
          </a:p>
        </p:txBody>
      </p:sp>
    </p:spTree>
    <p:extLst>
      <p:ext uri="{BB962C8B-B14F-4D97-AF65-F5344CB8AC3E}">
        <p14:creationId xmlns:p14="http://schemas.microsoft.com/office/powerpoint/2010/main" val="2965287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bwMode="auto">
          <a:xfrm>
            <a:off x="685800" y="152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a:latin typeface="Arial" panose="020B0604020202020204" pitchFamily="34" charset="0"/>
                <a:cs typeface="Arial" panose="020B0604020202020204" pitchFamily="34" charset="0"/>
              </a:rPr>
              <a:t>1888: A Young Serb Named </a:t>
            </a:r>
            <a:r>
              <a:rPr lang="sr-Latn-CS" altLang="en-US" sz="2500">
                <a:latin typeface="Arial" panose="020B0604020202020204" pitchFamily="34" charset="0"/>
                <a:cs typeface="Arial" panose="020B0604020202020204" pitchFamily="34" charset="0"/>
              </a:rPr>
              <a:t>Никола Тесла</a:t>
            </a:r>
            <a:r>
              <a:rPr lang="en-US" altLang="en-US" sz="2500">
                <a:latin typeface="Arial" panose="020B0604020202020204" pitchFamily="34" charset="0"/>
                <a:cs typeface="Arial" panose="020B0604020202020204" pitchFamily="34" charset="0"/>
              </a:rPr>
              <a:t> </a:t>
            </a:r>
            <a:br>
              <a:rPr lang="en-US" altLang="en-US" sz="2500">
                <a:latin typeface="Arial" panose="020B0604020202020204" pitchFamily="34" charset="0"/>
                <a:cs typeface="Arial" panose="020B0604020202020204" pitchFamily="34" charset="0"/>
              </a:rPr>
            </a:br>
            <a:r>
              <a:rPr lang="en-US" altLang="en-US" sz="2500">
                <a:latin typeface="Arial" panose="020B0604020202020204" pitchFamily="34" charset="0"/>
                <a:cs typeface="Arial" panose="020B0604020202020204" pitchFamily="34" charset="0"/>
              </a:rPr>
              <a:t>(Nicola Tesla) Meets George Westinghouse</a:t>
            </a:r>
          </a:p>
        </p:txBody>
      </p:sp>
      <p:sp>
        <p:nvSpPr>
          <p:cNvPr id="2" name="Rectangle 1"/>
          <p:cNvSpPr/>
          <p:nvPr/>
        </p:nvSpPr>
        <p:spPr bwMode="auto">
          <a:xfrm>
            <a:off x="488576" y="4419601"/>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
        <p:nvSpPr>
          <p:cNvPr id="3" name="TextBox 2"/>
          <p:cNvSpPr txBox="1"/>
          <p:nvPr/>
        </p:nvSpPr>
        <p:spPr>
          <a:xfrm>
            <a:off x="4953000" y="3496418"/>
            <a:ext cx="3671048" cy="646331"/>
          </a:xfrm>
          <a:prstGeom prst="rect">
            <a:avLst/>
          </a:prstGeom>
          <a:noFill/>
          <a:ln w="19050">
            <a:solidFill>
              <a:srgbClr val="FF0000"/>
            </a:solidFill>
          </a:ln>
        </p:spPr>
        <p:txBody>
          <a:bodyPr wrap="square" rtlCol="0">
            <a:spAutoFit/>
          </a:bodyPr>
          <a:lstStyle/>
          <a:p>
            <a:r>
              <a:rPr lang="en-US" b="1">
                <a:solidFill>
                  <a:srgbClr val="FF0000"/>
                </a:solidFill>
              </a:rPr>
              <a:t>1893: World’s Fair Chicago lighted by Westinghouse / Tesla</a:t>
            </a:r>
          </a:p>
        </p:txBody>
      </p:sp>
      <p:sp>
        <p:nvSpPr>
          <p:cNvPr id="14" name="TextBox 13"/>
          <p:cNvSpPr txBox="1"/>
          <p:nvPr/>
        </p:nvSpPr>
        <p:spPr>
          <a:xfrm>
            <a:off x="663388" y="5070985"/>
            <a:ext cx="1704766" cy="923330"/>
          </a:xfrm>
          <a:prstGeom prst="rect">
            <a:avLst/>
          </a:prstGeom>
          <a:noFill/>
          <a:ln w="19050">
            <a:solidFill>
              <a:srgbClr val="FF0000"/>
            </a:solidFill>
          </a:ln>
        </p:spPr>
        <p:txBody>
          <a:bodyPr wrap="square" rtlCol="0">
            <a:spAutoFit/>
          </a:bodyPr>
          <a:lstStyle/>
          <a:p>
            <a:r>
              <a:rPr lang="en-US" b="1">
                <a:solidFill>
                  <a:srgbClr val="FF0000"/>
                </a:solidFill>
              </a:rPr>
              <a:t>1882: Induction Motor</a:t>
            </a:r>
          </a:p>
        </p:txBody>
      </p:sp>
      <p:cxnSp>
        <p:nvCxnSpPr>
          <p:cNvPr id="5" name="Straight Connector 4"/>
          <p:cNvCxnSpPr>
            <a:endCxn id="14" idx="0"/>
          </p:cNvCxnSpPr>
          <p:nvPr/>
        </p:nvCxnSpPr>
        <p:spPr bwMode="auto">
          <a:xfrm>
            <a:off x="1515771" y="4572001"/>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161067"/>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4821493"/>
            <a:ext cx="2895600" cy="1200329"/>
          </a:xfrm>
          <a:prstGeom prst="rect">
            <a:avLst/>
          </a:prstGeom>
          <a:noFill/>
          <a:ln w="19050">
            <a:solidFill>
              <a:srgbClr val="FF0000"/>
            </a:solidFill>
          </a:ln>
        </p:spPr>
        <p:txBody>
          <a:bodyPr wrap="square" rtlCol="0">
            <a:spAutoFit/>
          </a:bodyPr>
          <a:lstStyle/>
          <a:p>
            <a:r>
              <a:rPr lang="en-US" b="1">
                <a:solidFill>
                  <a:srgbClr val="FF0000"/>
                </a:solidFill>
              </a:rPr>
              <a:t>1888: Westinghouse, American entrepreneur and engineer meets Tesla</a:t>
            </a:r>
          </a:p>
        </p:txBody>
      </p:sp>
      <p:cxnSp>
        <p:nvCxnSpPr>
          <p:cNvPr id="10" name="Straight Connector 9"/>
          <p:cNvCxnSpPr>
            <a:endCxn id="8" idx="0"/>
          </p:cNvCxnSpPr>
          <p:nvPr/>
        </p:nvCxnSpPr>
        <p:spPr bwMode="auto">
          <a:xfrm>
            <a:off x="4953000" y="4572001"/>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24</a:t>
            </a:fld>
            <a:endParaRPr lang="en-US"/>
          </a:p>
        </p:txBody>
      </p:sp>
      <p:pic>
        <p:nvPicPr>
          <p:cNvPr id="4" name="Picture 2">
            <a:extLst>
              <a:ext uri="{FF2B5EF4-FFF2-40B4-BE49-F238E27FC236}">
                <a16:creationId xmlns:a16="http://schemas.microsoft.com/office/drawing/2014/main" id="{5DE879C7-701D-6875-E16F-CA1203E33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31178"/>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257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bwMode="auto">
          <a:xfrm>
            <a:off x="488950" y="1524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a:latin typeface="Arial" panose="020B0604020202020204" pitchFamily="34" charset="0"/>
                <a:cs typeface="Arial" panose="020B0604020202020204" pitchFamily="34" charset="0"/>
              </a:rPr>
              <a:t>1893: Westinghouse Awarded the Contract </a:t>
            </a:r>
            <a:br>
              <a:rPr lang="en-US" altLang="en-US" sz="2500">
                <a:latin typeface="Arial" panose="020B0604020202020204" pitchFamily="34" charset="0"/>
                <a:cs typeface="Arial" panose="020B0604020202020204" pitchFamily="34" charset="0"/>
              </a:rPr>
            </a:br>
            <a:r>
              <a:rPr lang="en-US" altLang="en-US" sz="2500">
                <a:latin typeface="Arial" panose="020B0604020202020204" pitchFamily="34" charset="0"/>
                <a:cs typeface="Arial" panose="020B0604020202020204" pitchFamily="34" charset="0"/>
              </a:rPr>
              <a:t>for Powerhouse at Niagara Falls</a:t>
            </a:r>
          </a:p>
        </p:txBody>
      </p:sp>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a:latin typeface="Arial" panose="020B0604020202020204" pitchFamily="34" charset="0"/>
                <a:cs typeface="Arial" panose="020B0604020202020204" pitchFamily="34" charset="0"/>
              </a:rPr>
            </a:br>
            <a:r>
              <a:rPr lang="en-US" altLang="en-US" sz="1800" b="1">
                <a:latin typeface="Arial" panose="020B0604020202020204" pitchFamily="34" charset="0"/>
                <a:cs typeface="Arial" panose="020B0604020202020204" pitchFamily="34" charset="0"/>
              </a:rPr>
              <a:t>(Courtesy Smithsonian Institution)</a:t>
            </a:r>
            <a:r>
              <a:rPr lang="en-US" altLang="en-US" sz="1800">
                <a:latin typeface="Arial" panose="020B0604020202020204" pitchFamily="34" charset="0"/>
                <a:cs typeface="Arial" panose="020B0604020202020204" pitchFamily="34" charset="0"/>
              </a:rPr>
              <a:t> </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25</a:t>
            </a:fld>
            <a:endParaRPr lang="en-US"/>
          </a:p>
        </p:txBody>
      </p:sp>
    </p:spTree>
    <p:extLst>
      <p:ext uri="{BB962C8B-B14F-4D97-AF65-F5344CB8AC3E}">
        <p14:creationId xmlns:p14="http://schemas.microsoft.com/office/powerpoint/2010/main" val="3716991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a:latin typeface="Arial" panose="020B0604020202020204" pitchFamily="34" charset="0"/>
                <a:cs typeface="Arial" panose="020B0604020202020204" pitchFamily="34" charset="0"/>
              </a:rPr>
              <a:t>Electrolytic Meters</a:t>
            </a:r>
            <a:r>
              <a:rPr lang="en-US" altLang="en-US" sz="2000">
                <a:latin typeface="Arial" panose="020B0604020202020204" pitchFamily="34" charset="0"/>
                <a:cs typeface="Arial" panose="020B0604020202020204" pitchFamily="34" charset="0"/>
              </a:rPr>
              <a:t> are exclusively ampere-hour meters</a:t>
            </a:r>
          </a:p>
          <a:p>
            <a:pPr lvl="1">
              <a:lnSpc>
                <a:spcPct val="80000"/>
              </a:lnSpc>
            </a:pPr>
            <a:r>
              <a:rPr lang="en-US" altLang="en-US" sz="200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i="1">
                <a:latin typeface="Arial" panose="020B0604020202020204" pitchFamily="34" charset="0"/>
                <a:cs typeface="Arial" panose="020B0604020202020204" pitchFamily="34" charset="0"/>
              </a:rPr>
              <a:t>Motor</a:t>
            </a:r>
            <a:r>
              <a:rPr lang="en-US" altLang="en-US" sz="2000">
                <a:latin typeface="Arial" panose="020B0604020202020204" pitchFamily="34" charset="0"/>
                <a:cs typeface="Arial" panose="020B0604020202020204" pitchFamily="34" charset="0"/>
              </a:rPr>
              <a:t> Meters </a:t>
            </a:r>
          </a:p>
          <a:p>
            <a:pPr lvl="1">
              <a:lnSpc>
                <a:spcPct val="80000"/>
              </a:lnSpc>
            </a:pPr>
            <a:r>
              <a:rPr lang="en-US" altLang="en-US" sz="200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i="1">
                <a:latin typeface="Arial" panose="020B0604020202020204" pitchFamily="34" charset="0"/>
                <a:cs typeface="Arial" panose="020B0604020202020204" pitchFamily="34" charset="0"/>
              </a:rPr>
              <a:t>Intermittent Registering Meters</a:t>
            </a:r>
            <a:r>
              <a:rPr lang="en-US" altLang="en-US" sz="2000">
                <a:latin typeface="Arial" panose="020B0604020202020204" pitchFamily="34" charset="0"/>
                <a:cs typeface="Arial" panose="020B0604020202020204" pitchFamily="34" charset="0"/>
              </a:rPr>
              <a:t> </a:t>
            </a:r>
          </a:p>
          <a:p>
            <a:pPr lvl="1">
              <a:lnSpc>
                <a:spcPct val="80000"/>
              </a:lnSpc>
            </a:pPr>
            <a:r>
              <a:rPr lang="en-US" altLang="en-US" sz="200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i="1">
                <a:latin typeface="Arial" panose="020B0604020202020204" pitchFamily="34" charset="0"/>
                <a:cs typeface="Arial" panose="020B0604020202020204" pitchFamily="34" charset="0"/>
              </a:rPr>
              <a:t>Induction Meters</a:t>
            </a:r>
            <a:r>
              <a:rPr lang="en-US" altLang="en-US" sz="2000">
                <a:latin typeface="Arial" panose="020B0604020202020204" pitchFamily="34" charset="0"/>
                <a:cs typeface="Arial" panose="020B0604020202020204" pitchFamily="34" charset="0"/>
              </a:rPr>
              <a:t> – AC only. Predecessors of modern electricity meters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26</a:t>
            </a:fld>
            <a:endParaRPr lang="en-US"/>
          </a:p>
        </p:txBody>
      </p:sp>
    </p:spTree>
    <p:extLst>
      <p:ext uri="{BB962C8B-B14F-4D97-AF65-F5344CB8AC3E}">
        <p14:creationId xmlns:p14="http://schemas.microsoft.com/office/powerpoint/2010/main" val="4172902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
        <p:nvSpPr>
          <p:cNvPr id="2" name="Title 1"/>
          <p:cNvSpPr>
            <a:spLocks noGrp="1"/>
          </p:cNvSpPr>
          <p:nvPr>
            <p:ph type="title"/>
          </p:nvPr>
        </p:nvSpPr>
        <p:spPr>
          <a:xfrm>
            <a:off x="457200" y="-76200"/>
            <a:ext cx="8229600" cy="1143000"/>
          </a:xfrm>
        </p:spPr>
        <p:txBody>
          <a:bodyPr/>
          <a:lstStyle/>
          <a:p>
            <a:r>
              <a:rPr lang="en-US" sz="4000" dirty="0">
                <a:latin typeface="Arial" panose="020B0604020202020204" pitchFamily="34" charset="0"/>
                <a:cs typeface="Arial" panose="020B0604020202020204" pitchFamily="34" charset="0"/>
              </a:rPr>
              <a:t>Fort Wayne is Bought Out</a:t>
            </a:r>
          </a:p>
        </p:txBody>
      </p:sp>
      <p:sp>
        <p:nvSpPr>
          <p:cNvPr id="3" name="Content Placeholder 2"/>
          <p:cNvSpPr>
            <a:spLocks noGrp="1"/>
          </p:cNvSpPr>
          <p:nvPr>
            <p:ph idx="1"/>
          </p:nvPr>
        </p:nvSpPr>
        <p:spPr>
          <a:xfrm>
            <a:off x="533400" y="1600200"/>
            <a:ext cx="7924800" cy="4525963"/>
          </a:xfrm>
        </p:spPr>
        <p:txBody>
          <a:bodyPr/>
          <a:lstStyle/>
          <a:p>
            <a:endParaRPr lang="en-US" sz="2000" b="1">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r>
              <a:rPr lang="en-US" sz="2000" b="1">
                <a:latin typeface="Arial" panose="020B0604020202020204" pitchFamily="34" charset="0"/>
                <a:cs typeface="Arial" panose="020B0604020202020204" pitchFamily="34" charset="0"/>
              </a:rPr>
              <a:t>.</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27</a:t>
            </a:fld>
            <a:endParaRPr lang="en-US"/>
          </a:p>
        </p:txBody>
      </p:sp>
    </p:spTree>
    <p:extLst>
      <p:ext uri="{BB962C8B-B14F-4D97-AF65-F5344CB8AC3E}">
        <p14:creationId xmlns:p14="http://schemas.microsoft.com/office/powerpoint/2010/main" val="1714288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charset="0"/>
                <a:cs typeface="Arial" charset="0"/>
              </a:rPr>
            </a:br>
            <a:endParaRPr kumimoji="0" lang="en-US" altLang="en-US" sz="1800" b="0" i="0" u="none" strike="noStrike" cap="none" normalizeH="0" baseline="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a:cs typeface="Arial" panose="020B0604020202020204" pitchFamily="34" charset="0"/>
              </a:rPr>
              <a:t>Not much is known right now about this meter, but it was a lamp-hour meter to go with the electric system developed by Marmaduke Marcelus Michael Slattery (whew!) for the Fort Wayne Electric 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919476" y="55149"/>
            <a:ext cx="3863686" cy="769441"/>
          </a:xfrm>
          <a:prstGeom prst="rect">
            <a:avLst/>
          </a:prstGeom>
        </p:spPr>
        <p:txBody>
          <a:bodyPr wrap="none">
            <a:spAutoFit/>
          </a:bodyPr>
          <a:lstStyle/>
          <a:p>
            <a:r>
              <a:rPr lang="en-US" sz="4400" dirty="0">
                <a:solidFill>
                  <a:schemeClr val="accent1"/>
                </a:solidFill>
                <a:effectLst>
                  <a:outerShdw blurRad="38100" dist="38100" dir="2700000" algn="tl">
                    <a:srgbClr val="000000">
                      <a:alpha val="43137"/>
                    </a:srgbClr>
                  </a:outerShdw>
                </a:effectLst>
              </a:rPr>
              <a:t>FORT WAYNE</a:t>
            </a:r>
          </a:p>
        </p:txBody>
      </p:sp>
      <p:sp>
        <p:nvSpPr>
          <p:cNvPr id="2" name="TextBox 1"/>
          <p:cNvSpPr txBox="1"/>
          <p:nvPr/>
        </p:nvSpPr>
        <p:spPr>
          <a:xfrm>
            <a:off x="609600" y="4175028"/>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28</a:t>
            </a:fld>
            <a:endParaRPr lang="en-US"/>
          </a:p>
        </p:txBody>
      </p:sp>
    </p:spTree>
    <p:extLst>
      <p:ext uri="{BB962C8B-B14F-4D97-AF65-F5344CB8AC3E}">
        <p14:creationId xmlns:p14="http://schemas.microsoft.com/office/powerpoint/2010/main" val="745699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49"/>
            <a:ext cx="8229600" cy="1143000"/>
          </a:xfrm>
        </p:spPr>
        <p:txBody>
          <a:bodyPr/>
          <a:lstStyle/>
          <a:p>
            <a:r>
              <a:rPr lang="en-US" dirty="0">
                <a:latin typeface="Arial" panose="020B0604020202020204" pitchFamily="34" charset="0"/>
                <a:cs typeface="Arial" panose="020B0604020202020204" pitchFamily="34" charset="0"/>
              </a:rPr>
              <a:t>Mistakes and Meters</a:t>
            </a:r>
          </a:p>
        </p:txBody>
      </p:sp>
      <p:sp>
        <p:nvSpPr>
          <p:cNvPr id="3" name="Content Placeholder 2"/>
          <p:cNvSpPr>
            <a:spLocks noGrp="1"/>
          </p:cNvSpPr>
          <p:nvPr>
            <p:ph idx="1"/>
          </p:nvPr>
        </p:nvSpPr>
        <p:spPr/>
        <p:txBody>
          <a:bodyPr/>
          <a:lstStyle/>
          <a:p>
            <a:pPr marL="0" indent="0">
              <a:buNone/>
            </a:pPr>
            <a:r>
              <a:rPr lang="en-US" sz="2000">
                <a:latin typeface="Arial" panose="020B0604020202020204" pitchFamily="34" charset="0"/>
                <a:cs typeface="Arial" panose="020B0604020202020204" pitchFamily="34" charset="0"/>
              </a:rPr>
              <a:t>In April 1888 O.B. Schallenberger and an assistant are working on a new AC arc lamp and a spring fell out and came to rest inside the lamp.  Schallenberger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505200"/>
            <a:ext cx="3004044" cy="293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29</a:t>
            </a:fld>
            <a:endParaRPr lang="en-US"/>
          </a:p>
        </p:txBody>
      </p:sp>
    </p:spTree>
    <p:extLst>
      <p:ext uri="{BB962C8B-B14F-4D97-AF65-F5344CB8AC3E}">
        <p14:creationId xmlns:p14="http://schemas.microsoft.com/office/powerpoint/2010/main" val="2868551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idx="4294967295"/>
          </p:nvPr>
        </p:nvSpPr>
        <p:spPr bwMode="auto">
          <a:xfrm>
            <a:off x="1020758" y="312024"/>
            <a:ext cx="7772400" cy="762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latin typeface="Arial" panose="020B0604020202020204" pitchFamily="34" charset="0"/>
                <a:cs typeface="Arial" panose="020B0604020202020204" pitchFamily="34" charset="0"/>
              </a:rPr>
              <a:t>Franklin’s Electric “Battery” circa 1760</a:t>
            </a:r>
          </a:p>
        </p:txBody>
      </p:sp>
      <p:sp>
        <p:nvSpPr>
          <p:cNvPr id="17412" name="Rectangle 4"/>
          <p:cNvSpPr>
            <a:spLocks noGrp="1" noChangeArrowheads="1"/>
          </p:cNvSpPr>
          <p:nvPr>
            <p:ph sz="half" idx="1"/>
          </p:nvPr>
        </p:nvSpPr>
        <p:spPr>
          <a:xfrm>
            <a:off x="2286000" y="1632857"/>
            <a:ext cx="4038599" cy="4114800"/>
          </a:xfrm>
        </p:spPr>
        <p:txBody>
          <a:bodyPr/>
          <a:lstStyle/>
          <a:p>
            <a:pPr>
              <a:lnSpc>
                <a:spcPct val="90000"/>
              </a:lnSpc>
            </a:pPr>
            <a:r>
              <a:rPr lang="en-US" altLang="en-US" sz="1800">
                <a:latin typeface="Arial" panose="020B0604020202020204" pitchFamily="34" charset="0"/>
                <a:cs typeface="Arial" panose="020B0604020202020204" pitchFamily="34" charset="0"/>
              </a:rPr>
              <a:t>Actually his “battery” was actually </a:t>
            </a:r>
            <a:br>
              <a:rPr lang="en-US" altLang="en-US" sz="1800">
                <a:latin typeface="Arial" panose="020B0604020202020204" pitchFamily="34" charset="0"/>
                <a:cs typeface="Arial" panose="020B0604020202020204" pitchFamily="34" charset="0"/>
              </a:rPr>
            </a:br>
            <a:r>
              <a:rPr lang="en-US" altLang="en-US" sz="1800">
                <a:latin typeface="Arial" panose="020B0604020202020204" pitchFamily="34" charset="0"/>
                <a:cs typeface="Arial" panose="020B0604020202020204" pitchFamily="34" charset="0"/>
              </a:rPr>
              <a:t>a collection of Leyden jars which were an early capacitor</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Franklin called them a battery, using the military term for weapons  functioning together.</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Using this he designed an electric motor that could move at 12 to 15 rpm’s and thought this would be perfect for powering a rotisserie.  </a:t>
            </a:r>
          </a:p>
          <a:p>
            <a:pPr>
              <a:lnSpc>
                <a:spcPct val="90000"/>
              </a:lnSpc>
            </a:pPr>
            <a:endParaRPr lang="en-US" altLang="en-US" sz="1800">
              <a:latin typeface="Arial" panose="020B0604020202020204" pitchFamily="34" charset="0"/>
              <a:cs typeface="Arial" panose="020B0604020202020204" pitchFamily="34" charset="0"/>
            </a:endParaRPr>
          </a:p>
        </p:txBody>
      </p:sp>
      <p:pic>
        <p:nvPicPr>
          <p:cNvPr id="8194" name="Picture 2" descr="http://www.benfranklin300.org/db/admin/_object_images/obj_72_20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947" y="1632857"/>
            <a:ext cx="261982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415" y="1621971"/>
            <a:ext cx="1845385" cy="380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7097" y="5448690"/>
            <a:ext cx="1862703" cy="1015663"/>
          </a:xfrm>
          <a:prstGeom prst="rect">
            <a:avLst/>
          </a:prstGeom>
          <a:noFill/>
        </p:spPr>
        <p:txBody>
          <a:bodyPr wrap="square" rtlCol="0">
            <a:spAutoFit/>
          </a:bodyPr>
          <a:lstStyle/>
          <a:p>
            <a:r>
              <a:rPr lang="en-US" sz="1200"/>
              <a:t>Ben Franklin at TESCO’s Users Group with Independence Hall in the background, Philadelphia, PA </a:t>
            </a:r>
          </a:p>
        </p:txBody>
      </p:sp>
      <p:sp>
        <p:nvSpPr>
          <p:cNvPr id="8" name="TextBox 7"/>
          <p:cNvSpPr txBox="1"/>
          <p:nvPr/>
        </p:nvSpPr>
        <p:spPr>
          <a:xfrm>
            <a:off x="6264985" y="4592354"/>
            <a:ext cx="2598791" cy="646331"/>
          </a:xfrm>
          <a:prstGeom prst="rect">
            <a:avLst/>
          </a:prstGeom>
          <a:noFill/>
        </p:spPr>
        <p:txBody>
          <a:bodyPr wrap="square" rtlCol="0">
            <a:spAutoFit/>
          </a:bodyPr>
          <a:lstStyle/>
          <a:p>
            <a:r>
              <a:rPr lang="en-US" sz="1200"/>
              <a:t>Ben Franklin’s “Battery,” on display at the American Philosophical Society, Philadelphia, PA </a:t>
            </a:r>
          </a:p>
        </p:txBody>
      </p:sp>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a:t>
            </a:fld>
            <a:endParaRPr lang="en-US"/>
          </a:p>
        </p:txBody>
      </p:sp>
    </p:spTree>
    <p:extLst>
      <p:ext uri="{BB962C8B-B14F-4D97-AF65-F5344CB8AC3E}">
        <p14:creationId xmlns:p14="http://schemas.microsoft.com/office/powerpoint/2010/main" val="808436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Elihu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30</a:t>
            </a:fld>
            <a:endParaRPr lang="en-US"/>
          </a:p>
        </p:txBody>
      </p:sp>
    </p:spTree>
    <p:extLst>
      <p:ext uri="{BB962C8B-B14F-4D97-AF65-F5344CB8AC3E}">
        <p14:creationId xmlns:p14="http://schemas.microsoft.com/office/powerpoint/2010/main" val="3168260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latin typeface="Arial" panose="020B0604020202020204" pitchFamily="34" charset="0"/>
                <a:cs typeface="Arial" panose="020B0604020202020204" pitchFamily="34" charset="0"/>
              </a:rPr>
              <a:t>General Electric</a:t>
            </a:r>
          </a:p>
        </p:txBody>
      </p:sp>
      <p:sp>
        <p:nvSpPr>
          <p:cNvPr id="3" name="Content Placeholder 2"/>
          <p:cNvSpPr>
            <a:spLocks noGrp="1"/>
          </p:cNvSpPr>
          <p:nvPr>
            <p:ph idx="1"/>
          </p:nvPr>
        </p:nvSpPr>
        <p:spPr>
          <a:xfrm>
            <a:off x="609600" y="1676400"/>
            <a:ext cx="7772400" cy="4525963"/>
          </a:xfrm>
        </p:spPr>
        <p:txBody>
          <a:bodyPr/>
          <a:lstStyle/>
          <a:p>
            <a:r>
              <a:rPr lang="en-US" sz="200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a:latin typeface="Arial" panose="020B0604020202020204" pitchFamily="34" charset="0"/>
                <a:cs typeface="Arial" panose="020B0604020202020204" pitchFamily="34" charset="0"/>
              </a:rPr>
              <a:t>In 1892 the two companies merge forming General Electric</a:t>
            </a:r>
            <a:r>
              <a:rPr lang="en-US">
                <a:latin typeface="Arial" panose="020B0604020202020204" pitchFamily="34" charset="0"/>
                <a:cs typeface="Arial" panose="020B0604020202020204" pitchFamily="34" charset="0"/>
              </a:rPr>
              <a:t>.</a:t>
            </a:r>
          </a:p>
          <a:p>
            <a:endParaRPr lang="en-US"/>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a:t>Original GE logo</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31</a:t>
            </a:fld>
            <a:endParaRPr lang="en-US"/>
          </a:p>
        </p:txBody>
      </p:sp>
    </p:spTree>
    <p:extLst>
      <p:ext uri="{BB962C8B-B14F-4D97-AF65-F5344CB8AC3E}">
        <p14:creationId xmlns:p14="http://schemas.microsoft.com/office/powerpoint/2010/main" val="1546553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latin typeface="Arial" panose="020B0604020202020204" pitchFamily="34" charset="0"/>
                <a:cs typeface="Arial" panose="020B0604020202020204" pitchFamily="34" charset="0"/>
              </a:rPr>
              <a:t>Magnetic Gaps vs. Jewel Bearings</a:t>
            </a:r>
          </a:p>
        </p:txBody>
      </p:sp>
      <p:sp>
        <p:nvSpPr>
          <p:cNvPr id="35843" name="Rectangle 3"/>
          <p:cNvSpPr>
            <a:spLocks noGrp="1" noChangeArrowheads="1"/>
          </p:cNvSpPr>
          <p:nvPr>
            <p:ph idx="1"/>
          </p:nvPr>
        </p:nvSpPr>
        <p:spPr>
          <a:xfrm>
            <a:off x="457200" y="1371600"/>
            <a:ext cx="8153400" cy="4525962"/>
          </a:xfrm>
        </p:spPr>
        <p:txBody>
          <a:bodyPr/>
          <a:lstStyle/>
          <a:p>
            <a:pPr>
              <a:lnSpc>
                <a:spcPct val="80000"/>
              </a:lnSpc>
            </a:pPr>
            <a:r>
              <a:rPr lang="en-US" sz="200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endParaRPr lang="en-US" sz="2000">
              <a:latin typeface="Arial" panose="020B0604020202020204" pitchFamily="34" charset="0"/>
              <a:cs typeface="Arial" panose="020B0604020202020204" pitchFamily="34" charset="0"/>
            </a:endParaRPr>
          </a:p>
        </p:txBody>
      </p:sp>
      <p:sp>
        <p:nvSpPr>
          <p:cNvPr id="2" name="Rounded Rectangle 1"/>
          <p:cNvSpPr/>
          <p:nvPr/>
        </p:nvSpPr>
        <p:spPr bwMode="auto">
          <a:xfrm>
            <a:off x="1093694" y="5643282"/>
            <a:ext cx="6705599" cy="623047"/>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a:ln>
                  <a:noFill/>
                </a:ln>
                <a:solidFill>
                  <a:srgbClr val="000000"/>
                </a:solidFill>
                <a:effectLst/>
                <a:latin typeface="Arial" charset="0"/>
              </a:rPr>
              <a:t>Fun Fact: </a:t>
            </a:r>
            <a:r>
              <a:rPr kumimoji="0" lang="en-US" sz="1400" b="0" i="0" u="none" strike="noStrike" cap="none" normalizeH="0" baseline="0">
                <a:ln>
                  <a:noFill/>
                </a:ln>
                <a:solidFill>
                  <a:srgbClr val="000000"/>
                </a:solidFill>
                <a:effectLst/>
                <a:latin typeface="Arial" charset="0"/>
              </a:rPr>
              <a:t>William’s son, Harold Stanley,</a:t>
            </a:r>
            <a:r>
              <a:rPr kumimoji="0" lang="en-US" sz="1400" b="0" i="0" u="none" strike="noStrike" cap="none" normalizeH="0">
                <a:ln>
                  <a:noFill/>
                </a:ln>
                <a:solidFill>
                  <a:srgbClr val="000000"/>
                </a:solidFill>
                <a:effectLst/>
                <a:latin typeface="Arial" charset="0"/>
              </a:rPr>
              <a:t> founded Morgan Stanley with                         J.P. Morgan’s grandson, Henry Sturgis Morgan.</a:t>
            </a:r>
            <a:endParaRPr kumimoji="0" lang="en-US" sz="1400" b="0" i="0" u="none" strike="noStrike" cap="none" normalizeH="0" baseline="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048000"/>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3738283"/>
            <a:ext cx="3200400" cy="1569660"/>
          </a:xfrm>
          <a:prstGeom prst="rect">
            <a:avLst/>
          </a:prstGeom>
          <a:noFill/>
        </p:spPr>
        <p:txBody>
          <a:bodyPr wrap="square" rtlCol="0">
            <a:spAutoFit/>
          </a:bodyPr>
          <a:lstStyle/>
          <a:p>
            <a:pPr algn="r"/>
            <a:r>
              <a:rPr lang="en-US" sz="1600"/>
              <a:t>Stanley (second row, second from right) in Philadelphia on May 19, 1915 during the awarding of the Franklin Medal with Thomas Alva Edison, courtesy of Wikipedia.</a:t>
            </a:r>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32</a:t>
            </a:fld>
            <a:endParaRPr lang="en-US"/>
          </a:p>
        </p:txBody>
      </p:sp>
    </p:spTree>
    <p:extLst>
      <p:ext uri="{BB962C8B-B14F-4D97-AF65-F5344CB8AC3E}">
        <p14:creationId xmlns:p14="http://schemas.microsoft.com/office/powerpoint/2010/main" val="2347506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93700" y="228600"/>
            <a:ext cx="841851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latin typeface="Arial" panose="020B0604020202020204" pitchFamily="34" charset="0"/>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a:latin typeface="Arial" panose="020B0604020202020204" pitchFamily="34" charset="0"/>
                <a:cs typeface="Arial" panose="020B0604020202020204" pitchFamily="34" charset="0"/>
              </a:rPr>
              <a:t>Several inventors worked to develop a new meter to meet this need, but Shallenberger hit on the most workable approach -  a small induction motor with the voltage and current coils 90 degrees out of phase with each other. </a:t>
            </a:r>
          </a:p>
          <a:p>
            <a:pPr>
              <a:lnSpc>
                <a:spcPct val="80000"/>
              </a:lnSpc>
            </a:pPr>
            <a:r>
              <a:rPr lang="en-US" altLang="en-US" sz="180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3716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38798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33</a:t>
            </a:fld>
            <a:endParaRPr lang="en-US"/>
          </a:p>
        </p:txBody>
      </p:sp>
    </p:spTree>
    <p:extLst>
      <p:ext uri="{BB962C8B-B14F-4D97-AF65-F5344CB8AC3E}">
        <p14:creationId xmlns:p14="http://schemas.microsoft.com/office/powerpoint/2010/main" val="3501381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8734" y="152400"/>
            <a:ext cx="7391400" cy="830997"/>
          </a:xfrm>
          <a:prstGeom prst="rect">
            <a:avLst/>
          </a:prstGeom>
        </p:spPr>
        <p:txBody>
          <a:bodyPr wrap="square">
            <a:spAutoFit/>
          </a:bodyPr>
          <a:lstStyle/>
          <a:p>
            <a:r>
              <a:rPr lang="en-US" sz="2400">
                <a:solidFill>
                  <a:schemeClr val="accent1"/>
                </a:solidFill>
                <a:effectLst>
                  <a:outerShdw blurRad="38100" dist="38100" dir="2700000" algn="tl">
                    <a:srgbClr val="000000">
                      <a:alpha val="43137"/>
                    </a:srgbClr>
                  </a:outerShdw>
                </a:effectLst>
              </a:rPr>
              <a:t>SHALLENBERGER INTEGRATING WATTMETER </a:t>
            </a:r>
            <a:br>
              <a:rPr lang="en-US" sz="2400">
                <a:solidFill>
                  <a:schemeClr val="accent1"/>
                </a:solidFill>
                <a:effectLst>
                  <a:outerShdw blurRad="38100" dist="38100" dir="2700000" algn="tl">
                    <a:srgbClr val="000000">
                      <a:alpha val="43137"/>
                    </a:srgbClr>
                  </a:outerShdw>
                </a:effectLst>
              </a:rPr>
            </a:br>
            <a:r>
              <a:rPr lang="en-US" sz="2400">
                <a:solidFill>
                  <a:schemeClr val="accent1"/>
                </a:solidFill>
                <a:effectLst>
                  <a:outerShdw blurRad="38100" dist="38100" dir="2700000" algn="tl">
                    <a:srgbClr val="000000">
                      <a:alpha val="43137"/>
                    </a:srgbClr>
                  </a:outerShdw>
                </a:effectLst>
              </a:rPr>
              <a:t>(1894 TO 1897)</a:t>
            </a: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a:cs typeface="Arial" panose="020B0604020202020204" pitchFamily="34" charset="0"/>
              </a:rPr>
              <a:t>By the mid-1890s, Shallenberger's ampere-hour meter was popular but because of the increasing use of motors, a true watthour meter was needed to account for varying voltages and power factors. </a:t>
            </a:r>
          </a:p>
          <a:p>
            <a:pPr marL="285750" indent="-285750" algn="l">
              <a:buFont typeface="Arial" panose="020B0604020202020204" pitchFamily="34" charset="0"/>
              <a:buChar char="•"/>
            </a:pPr>
            <a:r>
              <a:rPr lang="en-US" sz="1500">
                <a:cs typeface="Arial" panose="020B0604020202020204" pitchFamily="34" charset="0"/>
              </a:rPr>
              <a:t>First commercially produced induction watthour meter. </a:t>
            </a:r>
          </a:p>
          <a:p>
            <a:pPr marL="285750" indent="-285750" algn="l">
              <a:buFont typeface="Arial" panose="020B0604020202020204" pitchFamily="34" charset="0"/>
              <a:buChar char="•"/>
            </a:pPr>
            <a:r>
              <a:rPr lang="en-US" sz="1500">
                <a:cs typeface="Arial" panose="020B0604020202020204" pitchFamily="34" charset="0"/>
              </a:rPr>
              <a:t>Large and heavy (41 pounds)</a:t>
            </a:r>
          </a:p>
          <a:p>
            <a:pPr marL="285750" indent="-285750" algn="l">
              <a:buFont typeface="Arial" panose="020B0604020202020204" pitchFamily="34" charset="0"/>
              <a:buChar char="•"/>
            </a:pPr>
            <a:r>
              <a:rPr lang="en-US" sz="1500">
                <a:cs typeface="Arial" panose="020B0604020202020204" pitchFamily="34" charset="0"/>
              </a:rPr>
              <a:t>More than twice as expensive as comparable meters in its time. </a:t>
            </a:r>
          </a:p>
          <a:p>
            <a:pPr marL="285750" indent="-285750" algn="l">
              <a:buFont typeface="Arial" panose="020B0604020202020204" pitchFamily="34" charset="0"/>
              <a:buChar char="•"/>
            </a:pPr>
            <a:r>
              <a:rPr lang="en-US" sz="1500">
                <a:cs typeface="Arial" panose="020B0604020202020204" pitchFamily="34" charset="0"/>
              </a:rPr>
              <a:t>This meter was one of the first models to use a cyclometer register. </a:t>
            </a:r>
          </a:p>
          <a:p>
            <a:pPr marL="285750" indent="-285750" algn="l">
              <a:buFont typeface="Arial" panose="020B0604020202020204" pitchFamily="34" charset="0"/>
              <a:buChar char="•"/>
            </a:pPr>
            <a:r>
              <a:rPr lang="en-US" sz="1500">
                <a:cs typeface="Arial" panose="020B0604020202020204" pitchFamily="34" charset="0"/>
              </a:rPr>
              <a:t>Depending on the customer's preference, this register was equipped with 4 drums (registering in kwh) or 7 drums (registering in watthours). </a:t>
            </a:r>
          </a:p>
          <a:p>
            <a:pPr marL="285750" indent="-285750" algn="l">
              <a:buFont typeface="Arial" panose="020B0604020202020204" pitchFamily="34" charset="0"/>
              <a:buChar char="•"/>
            </a:pPr>
            <a:r>
              <a:rPr lang="en-US" sz="1500">
                <a:cs typeface="Arial" panose="020B0604020202020204" pitchFamily="34" charset="0"/>
              </a:rPr>
              <a:t>The stator was similar to ones in later meters with its voltage and current coils arranged on opposite sides of the disk and had a magnet assembly to damp the disk's speed</a:t>
            </a:r>
          </a:p>
          <a:p>
            <a:pPr marL="285750" indent="-285750" algn="l">
              <a:buFont typeface="Arial" panose="020B0604020202020204" pitchFamily="34" charset="0"/>
              <a:buChar char="•"/>
            </a:pPr>
            <a:r>
              <a:rPr lang="en-US" sz="1500">
                <a:cs typeface="Arial" panose="020B0604020202020204" pitchFamily="34" charset="0"/>
              </a:rPr>
              <a:t>Becomes the modern day meter</a:t>
            </a: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34</a:t>
            </a:fld>
            <a:endParaRPr lang="en-US"/>
          </a:p>
        </p:txBody>
      </p:sp>
    </p:spTree>
    <p:extLst>
      <p:ext uri="{BB962C8B-B14F-4D97-AF65-F5344CB8AC3E}">
        <p14:creationId xmlns:p14="http://schemas.microsoft.com/office/powerpoint/2010/main" val="219474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Induction Meters</a:t>
            </a:r>
          </a:p>
        </p:txBody>
      </p:sp>
      <p:sp>
        <p:nvSpPr>
          <p:cNvPr id="23555" name="Rectangle 3"/>
          <p:cNvSpPr>
            <a:spLocks noGrp="1" noChangeArrowheads="1"/>
          </p:cNvSpPr>
          <p:nvPr>
            <p:ph idx="1"/>
          </p:nvPr>
        </p:nvSpPr>
        <p:spPr>
          <a:xfrm>
            <a:off x="298450" y="1628774"/>
            <a:ext cx="5089525" cy="4772025"/>
          </a:xfrm>
        </p:spPr>
        <p:txBody>
          <a:bodyPr rtlCol="0">
            <a:normAutofit fontScale="92500" lnSpcReduction="20000"/>
          </a:bodyPr>
          <a:lstStyle/>
          <a:p>
            <a:pPr fontAlgn="auto">
              <a:lnSpc>
                <a:spcPct val="80000"/>
              </a:lnSpc>
              <a:spcAft>
                <a:spcPts val="0"/>
              </a:spcAft>
              <a:buFont typeface="Arial" panose="020B0604020202020204" pitchFamily="34" charset="0"/>
              <a:buChar char="•"/>
              <a:defRPr/>
            </a:pPr>
            <a:r>
              <a:rPr lang="en-US" altLang="en-US" sz="1800">
                <a:latin typeface="Arial" panose="020B0604020202020204" pitchFamily="34" charset="0"/>
                <a:cs typeface="Arial" panose="020B0604020202020204" pitchFamily="34" charset="0"/>
              </a:rPr>
              <a:t>Using concepts put forth by Tesla and Ferraris, several inventors created early  induction watthour meters</a:t>
            </a:r>
          </a:p>
          <a:p>
            <a:pPr marL="0" indent="0" fontAlgn="auto">
              <a:lnSpc>
                <a:spcPct val="80000"/>
              </a:lnSpc>
              <a:spcAft>
                <a:spcPts val="0"/>
              </a:spcAft>
              <a:buNone/>
              <a:defRPr/>
            </a:pPr>
            <a:endParaRPr lang="en-US" altLang="en-US" sz="180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a:latin typeface="Arial" panose="020B0604020202020204" pitchFamily="34" charset="0"/>
                <a:cs typeface="Arial" panose="020B0604020202020204" pitchFamily="34" charset="0"/>
              </a:rPr>
              <a:t>Two coils and a conducting (usually aluminum) disk.  A braking magnet.</a:t>
            </a:r>
          </a:p>
          <a:p>
            <a:pPr marL="0" indent="0" fontAlgn="auto">
              <a:lnSpc>
                <a:spcPct val="80000"/>
              </a:lnSpc>
              <a:spcAft>
                <a:spcPts val="0"/>
              </a:spcAft>
              <a:buNone/>
              <a:defRPr/>
            </a:pPr>
            <a:endParaRPr lang="en-US" altLang="en-US" sz="180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a:latin typeface="Arial" panose="020B0604020202020204" pitchFamily="34" charset="0"/>
                <a:cs typeface="Arial" panose="020B0604020202020204" pitchFamily="34" charset="0"/>
              </a:rPr>
              <a:t>Magnetic field from the first coil generates </a:t>
            </a:r>
            <a:r>
              <a:rPr lang="en-US" altLang="en-US" sz="1800" i="1">
                <a:latin typeface="Arial" panose="020B0604020202020204" pitchFamily="34" charset="0"/>
                <a:cs typeface="Arial" panose="020B0604020202020204" pitchFamily="34" charset="0"/>
              </a:rPr>
              <a:t>eddy currents</a:t>
            </a:r>
            <a:r>
              <a:rPr lang="en-US" altLang="en-US" sz="1800">
                <a:latin typeface="Arial" panose="020B0604020202020204" pitchFamily="34" charset="0"/>
                <a:cs typeface="Arial" panose="020B0604020202020204" pitchFamily="34" charset="0"/>
              </a:rPr>
              <a:t> in the disk</a:t>
            </a:r>
          </a:p>
          <a:p>
            <a:pPr marL="0" indent="0" fontAlgn="auto">
              <a:lnSpc>
                <a:spcPct val="80000"/>
              </a:lnSpc>
              <a:spcAft>
                <a:spcPts val="0"/>
              </a:spcAft>
              <a:buNone/>
              <a:defRPr/>
            </a:pPr>
            <a:endParaRPr lang="en-US" altLang="en-US" sz="180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a:latin typeface="Arial" panose="020B0604020202020204" pitchFamily="34" charset="0"/>
                <a:cs typeface="Arial" panose="020B0604020202020204" pitchFamily="34" charset="0"/>
              </a:rPr>
              <a:t>Magnetic field from the second coil interacts with the eddy currents to cause motion</a:t>
            </a:r>
          </a:p>
          <a:p>
            <a:pPr marL="0" indent="0" fontAlgn="auto">
              <a:lnSpc>
                <a:spcPct val="80000"/>
              </a:lnSpc>
              <a:spcAft>
                <a:spcPts val="0"/>
              </a:spcAft>
              <a:buNone/>
              <a:defRPr/>
            </a:pPr>
            <a:endParaRPr lang="en-US" altLang="en-US" sz="180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marL="0" indent="0" fontAlgn="auto">
              <a:lnSpc>
                <a:spcPct val="80000"/>
              </a:lnSpc>
              <a:spcAft>
                <a:spcPts val="0"/>
              </a:spcAft>
              <a:buNone/>
              <a:defRPr/>
            </a:pPr>
            <a:endParaRPr lang="en-US" altLang="en-US" sz="180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80000"/>
              </a:lnSpc>
              <a:spcAft>
                <a:spcPts val="0"/>
              </a:spcAft>
              <a:buFont typeface="Arial" panose="020B0604020202020204" pitchFamily="34" charset="0"/>
              <a:buChar char="•"/>
              <a:defRPr/>
            </a:pPr>
            <a:endParaRPr lang="en-US" altLang="en-US" sz="2000"/>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676400"/>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35</a:t>
            </a:fld>
            <a:endParaRPr lang="en-US"/>
          </a:p>
        </p:txBody>
      </p:sp>
    </p:spTree>
    <p:extLst>
      <p:ext uri="{BB962C8B-B14F-4D97-AF65-F5344CB8AC3E}">
        <p14:creationId xmlns:p14="http://schemas.microsoft.com/office/powerpoint/2010/main" val="3904576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bwMode="auto">
          <a:xfrm>
            <a:off x="1017270" y="228600"/>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altLang="en-US" dirty="0">
                <a:latin typeface="Arial" panose="020B0604020202020204" pitchFamily="34" charset="0"/>
                <a:cs typeface="Arial" panose="020B0604020202020204" pitchFamily="34" charset="0"/>
              </a:rPr>
              <a:t>Basic Energy Formula</a:t>
            </a:r>
          </a:p>
        </p:txBody>
      </p:sp>
      <p:sp>
        <p:nvSpPr>
          <p:cNvPr id="34819" name="Rectangle 3"/>
          <p:cNvSpPr>
            <a:spLocks noGrp="1" noChangeArrowheads="1"/>
          </p:cNvSpPr>
          <p:nvPr>
            <p:ph type="body" sz="half" idx="4294967295"/>
          </p:nvPr>
        </p:nvSpPr>
        <p:spPr>
          <a:xfrm>
            <a:off x="685800" y="1905000"/>
            <a:ext cx="7772400" cy="4114800"/>
          </a:xfrm>
        </p:spPr>
        <p:txBody>
          <a:bodyPr/>
          <a:lstStyle/>
          <a:p>
            <a:r>
              <a:rPr lang="en-US" altLang="en-US" sz="2000">
                <a:latin typeface="Arial" panose="020B0604020202020204" pitchFamily="34" charset="0"/>
                <a:cs typeface="Arial" panose="020B0604020202020204" pitchFamily="34" charset="0"/>
              </a:rPr>
              <a:t>The essential specification of a watthour meter’s measurement is given by the value </a:t>
            </a:r>
            <a:br>
              <a:rPr lang="en-US" altLang="en-US" sz="2000">
                <a:latin typeface="Arial" panose="020B0604020202020204" pitchFamily="34" charset="0"/>
                <a:cs typeface="Arial" panose="020B0604020202020204" pitchFamily="34" charset="0"/>
              </a:rPr>
            </a:br>
            <a:r>
              <a:rPr lang="en-US" altLang="en-US" sz="2000">
                <a:latin typeface="Arial" panose="020B0604020202020204" pitchFamily="34" charset="0"/>
                <a:cs typeface="Arial" panose="020B0604020202020204" pitchFamily="34" charset="0"/>
              </a:rPr>
              <a:t>	</a:t>
            </a:r>
            <a:r>
              <a:rPr lang="en-US" altLang="en-US" sz="2000" i="1">
                <a:latin typeface="Arial" panose="020B0604020202020204" pitchFamily="34" charset="0"/>
                <a:cs typeface="Arial" panose="020B0604020202020204" pitchFamily="34" charset="0"/>
              </a:rPr>
              <a:t>K</a:t>
            </a:r>
            <a:r>
              <a:rPr lang="en-US" altLang="en-US" sz="2000" i="1" baseline="-25000">
                <a:latin typeface="Arial" panose="020B0604020202020204" pitchFamily="34" charset="0"/>
                <a:cs typeface="Arial" panose="020B0604020202020204" pitchFamily="34" charset="0"/>
              </a:rPr>
              <a:t>h</a:t>
            </a:r>
            <a:r>
              <a:rPr lang="en-US" altLang="en-US" sz="2000" baseline="-25000">
                <a:latin typeface="Arial" panose="020B0604020202020204" pitchFamily="34" charset="0"/>
                <a:cs typeface="Arial" panose="020B0604020202020204" pitchFamily="34" charset="0"/>
              </a:rPr>
              <a:t> </a:t>
            </a:r>
            <a:r>
              <a:rPr lang="en-US" altLang="en-US" sz="2000">
                <a:latin typeface="Arial" panose="020B0604020202020204" pitchFamily="34" charset="0"/>
                <a:cs typeface="Arial" panose="020B0604020202020204" pitchFamily="34" charset="0"/>
              </a:rPr>
              <a:t>[ Watthours per disk revolution ]</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a:p>
          <a:p>
            <a:endParaRPr lang="en-US" altLang="en-US" sz="2800"/>
          </a:p>
        </p:txBody>
      </p:sp>
      <p:graphicFrame>
        <p:nvGraphicFramePr>
          <p:cNvPr id="34820" name="Object 4"/>
          <p:cNvGraphicFramePr>
            <a:graphicFrameLocks noGrp="1" noChangeAspect="1"/>
          </p:cNvGraphicFramePr>
          <p:nvPr>
            <p:ph sz="half" idx="4294967295"/>
            <p:extLst>
              <p:ext uri="{D42A27DB-BD31-4B8C-83A1-F6EECF244321}">
                <p14:modId xmlns:p14="http://schemas.microsoft.com/office/powerpoint/2010/main" val="1495293279"/>
              </p:ext>
            </p:extLst>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name="Equation" r:id="rId3" imgW="3721100" imgH="431800" progId="Equation.3">
                  <p:embed/>
                </p:oleObj>
              </mc:Choice>
              <mc:Fallback>
                <p:oleObj name="Equation" r:id="rId3" imgW="3721100" imgH="431800" progId="Equation.3">
                  <p:embed/>
                  <p:pic>
                    <p:nvPicPr>
                      <p:cNvPr id="3482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Footer Placeholder 4">
            <a:extLst>
              <a:ext uri="{FF2B5EF4-FFF2-40B4-BE49-F238E27FC236}">
                <a16:creationId xmlns:a16="http://schemas.microsoft.com/office/drawing/2014/main" id="{C1B4E3D2-6523-4F84-A951-C6829D40F3F0}"/>
              </a:ext>
            </a:extLst>
          </p:cNvPr>
          <p:cNvSpPr txBox="1">
            <a:spLocks/>
          </p:cNvSpPr>
          <p:nvPr/>
        </p:nvSpPr>
        <p:spPr>
          <a:xfrm>
            <a:off x="628650" y="6336616"/>
            <a:ext cx="3086100" cy="365125"/>
          </a:xfrm>
          <a:prstGeom prst="rect">
            <a:avLst/>
          </a:prstGeom>
        </p:spPr>
        <p:txBody>
          <a:bodyPr vert="horz" lIns="91440" tIns="45720" rIns="91440" bIns="45720" rtlCol="0" anchor="ctr"/>
          <a:lstStyle>
            <a:defPPr>
              <a:defRPr lang="ru-RU"/>
            </a:defPPr>
            <a:lvl1pPr algn="l" rtl="0" fontAlgn="base">
              <a:spcBef>
                <a:spcPct val="30000"/>
              </a:spcBef>
              <a:spcAft>
                <a:spcPct val="0"/>
              </a:spcAft>
              <a:defRPr sz="1200" b="1" kern="1200">
                <a:solidFill>
                  <a:schemeClr val="accent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36</a:t>
            </a:fld>
            <a:endParaRPr lang="en-US"/>
          </a:p>
        </p:txBody>
      </p:sp>
    </p:spTree>
    <p:extLst>
      <p:ext uri="{BB962C8B-B14F-4D97-AF65-F5344CB8AC3E}">
        <p14:creationId xmlns:p14="http://schemas.microsoft.com/office/powerpoint/2010/main" val="345421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136524"/>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1893: Blondel’s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a:latin typeface="Arial" panose="020B0604020202020204" pitchFamily="34" charset="0"/>
                <a:cs typeface="Arial" panose="020B0604020202020204" pitchFamily="34" charset="0"/>
              </a:rPr>
              <a:t>The theory of polyphase watthour metering was first set forth on a scientific basis in 1893 by Andre E. Blondel, engineer and mathematician. His theorem applies to the measurement of real power in a polyphase system of any number of wires. The theorem is as follows:</a:t>
            </a:r>
            <a:br>
              <a:rPr lang="en-US" altLang="en-US" sz="2000">
                <a:latin typeface="Arial" panose="020B0604020202020204" pitchFamily="34" charset="0"/>
                <a:cs typeface="Arial" panose="020B0604020202020204" pitchFamily="34" charset="0"/>
              </a:rPr>
            </a:br>
            <a:endParaRPr lang="en-US" altLang="en-US" sz="200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a:cs typeface="Arial" panose="020B0604020202020204" pitchFamily="34" charset="0"/>
              </a:rPr>
              <a:t>- If energy is supplied to any system of conductors through N wires, the total power in the system is given by the algebraic sum of the readings of N wattmeters, so arranged that each of the N wires contains one current coil, the corresponding voltage coil being connected between that wire and some common point. If this common point is on one of the N wires, the measurement may be made by the use of N-1 wattmeters.</a:t>
            </a:r>
          </a:p>
          <a:p>
            <a:endParaRPr lang="en-US"/>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37</a:t>
            </a:fld>
            <a:endParaRPr lang="en-US"/>
          </a:p>
        </p:txBody>
      </p:sp>
    </p:spTree>
    <p:extLst>
      <p:ext uri="{BB962C8B-B14F-4D97-AF65-F5344CB8AC3E}">
        <p14:creationId xmlns:p14="http://schemas.microsoft.com/office/powerpoint/2010/main" val="1626229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41012"/>
            <a:ext cx="7391400" cy="584775"/>
          </a:xfrm>
          <a:prstGeom prst="rect">
            <a:avLst/>
          </a:prstGeom>
        </p:spPr>
        <p:txBody>
          <a:bodyPr wrap="square">
            <a:spAutoFit/>
          </a:bodyPr>
          <a:lstStyle/>
          <a:p>
            <a:r>
              <a:rPr lang="en-US" sz="3200">
                <a:solidFill>
                  <a:schemeClr val="accent1"/>
                </a:solidFill>
                <a:effectLst>
                  <a:outerShdw blurRad="38100" dist="38100" dir="2700000" algn="tl">
                    <a:srgbClr val="000000">
                      <a:alpha val="43137"/>
                    </a:srgbClr>
                  </a:outerShdw>
                </a:effectLst>
              </a:rPr>
              <a:t>S</a:t>
            </a:r>
            <a:r>
              <a:rPr lang="en-US" sz="2800">
                <a:solidFill>
                  <a:schemeClr val="accent1"/>
                </a:solidFill>
                <a:effectLst>
                  <a:outerShdw blurRad="38100" dist="38100" dir="2700000" algn="tl">
                    <a:srgbClr val="000000">
                      <a:alpha val="43137"/>
                    </a:srgbClr>
                  </a:outerShdw>
                </a:effectLst>
              </a:rPr>
              <a:t>HALLENBERGER</a:t>
            </a:r>
            <a:r>
              <a:rPr lang="en-US" sz="3200">
                <a:solidFill>
                  <a:schemeClr val="accent1"/>
                </a:solidFill>
                <a:effectLst>
                  <a:outerShdw blurRad="38100" dist="38100" dir="2700000" algn="tl">
                    <a:srgbClr val="000000">
                      <a:alpha val="43137"/>
                    </a:srgbClr>
                  </a:outerShdw>
                </a:effectLst>
              </a:rPr>
              <a:t> P</a:t>
            </a:r>
            <a:r>
              <a:rPr lang="en-US" sz="2800">
                <a:solidFill>
                  <a:schemeClr val="accent1"/>
                </a:solidFill>
                <a:effectLst>
                  <a:outerShdw blurRad="38100" dist="38100" dir="2700000" algn="tl">
                    <a:srgbClr val="000000">
                      <a:alpha val="43137"/>
                    </a:srgbClr>
                  </a:outerShdw>
                </a:effectLst>
              </a:rPr>
              <a:t>OLYPHASE</a:t>
            </a:r>
            <a:r>
              <a:rPr lang="en-US" sz="3200">
                <a:solidFill>
                  <a:schemeClr val="accent1"/>
                </a:solidFill>
                <a:effectLst>
                  <a:outerShdw blurRad="38100" dist="38100" dir="2700000" algn="tl">
                    <a:srgbClr val="000000">
                      <a:alpha val="43137"/>
                    </a:srgbClr>
                  </a:outerShdw>
                </a:effectLst>
              </a:rPr>
              <a:t> M</a:t>
            </a:r>
            <a:r>
              <a:rPr lang="en-US" sz="2800">
                <a:solidFill>
                  <a:schemeClr val="accent1"/>
                </a:solidFill>
                <a:effectLst>
                  <a:outerShdw blurRad="38100" dist="38100" dir="2700000" algn="tl">
                    <a:srgbClr val="000000">
                      <a:alpha val="43137"/>
                    </a:srgbClr>
                  </a:outerShdw>
                </a:effectLst>
              </a:rPr>
              <a:t>ETER</a:t>
            </a:r>
          </a:p>
        </p:txBody>
      </p:sp>
      <p:sp>
        <p:nvSpPr>
          <p:cNvPr id="4" name="Rectangle 3"/>
          <p:cNvSpPr/>
          <p:nvPr/>
        </p:nvSpPr>
        <p:spPr>
          <a:xfrm>
            <a:off x="1066800" y="1600200"/>
            <a:ext cx="7315200" cy="1015663"/>
          </a:xfrm>
          <a:prstGeom prst="rect">
            <a:avLst/>
          </a:prstGeom>
        </p:spPr>
        <p:txBody>
          <a:bodyPr wrap="square">
            <a:spAutoFit/>
          </a:bodyPr>
          <a:lstStyle/>
          <a:p>
            <a:pPr algn="l"/>
            <a:r>
              <a:rPr lang="en-US" sz="2000">
                <a:cs typeface="Arial" panose="020B0604020202020204" pitchFamily="34" charset="0"/>
              </a:rPr>
              <a:t>Shallenberger modifies his meter to work on a polyphase circuit but the close spacing of the stators and the use of a solid disk resulted in the meter being less accurate than expected.  </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28600"/>
            <a:ext cx="7391400" cy="584775"/>
          </a:xfrm>
          <a:prstGeom prst="rect">
            <a:avLst/>
          </a:prstGeom>
        </p:spPr>
        <p:txBody>
          <a:bodyPr wrap="square">
            <a:spAutoFit/>
          </a:bodyPr>
          <a:lstStyle/>
          <a:p>
            <a:r>
              <a:rPr lang="en-US" sz="3200">
                <a:solidFill>
                  <a:schemeClr val="accent1"/>
                </a:solidFill>
                <a:effectLst>
                  <a:outerShdw blurRad="38100" dist="38100" dir="2700000" algn="tl">
                    <a:srgbClr val="000000">
                      <a:alpha val="43137"/>
                    </a:srgbClr>
                  </a:outerShdw>
                </a:effectLst>
              </a:rPr>
              <a:t>GE – W</a:t>
            </a:r>
            <a:r>
              <a:rPr lang="en-US" sz="2800">
                <a:solidFill>
                  <a:schemeClr val="accent1"/>
                </a:solidFill>
                <a:effectLst>
                  <a:outerShdw blurRad="38100" dist="38100" dir="2700000" algn="tl">
                    <a:srgbClr val="000000">
                      <a:alpha val="43137"/>
                    </a:srgbClr>
                  </a:outerShdw>
                </a:effectLst>
              </a:rPr>
              <a:t>ESTINGHOUSE</a:t>
            </a:r>
            <a:r>
              <a:rPr lang="en-US" sz="3200">
                <a:solidFill>
                  <a:schemeClr val="accent1"/>
                </a:solidFill>
                <a:effectLst>
                  <a:outerShdw blurRad="38100" dist="38100" dir="2700000" algn="tl">
                    <a:srgbClr val="000000">
                      <a:alpha val="43137"/>
                    </a:srgbClr>
                  </a:outerShdw>
                </a:effectLst>
              </a:rPr>
              <a:t> A</a:t>
            </a:r>
            <a:r>
              <a:rPr lang="en-US" sz="2800">
                <a:solidFill>
                  <a:schemeClr val="accent1"/>
                </a:solidFill>
                <a:effectLst>
                  <a:outerShdw blurRad="38100" dist="38100" dir="2700000" algn="tl">
                    <a:srgbClr val="000000">
                      <a:alpha val="43137"/>
                    </a:srgbClr>
                  </a:outerShdw>
                </a:effectLst>
              </a:rPr>
              <a:t>GREEMENT</a:t>
            </a:r>
          </a:p>
        </p:txBody>
      </p:sp>
      <p:sp>
        <p:nvSpPr>
          <p:cNvPr id="4" name="Rectangle 3"/>
          <p:cNvSpPr/>
          <p:nvPr/>
        </p:nvSpPr>
        <p:spPr>
          <a:xfrm>
            <a:off x="609600" y="1752600"/>
            <a:ext cx="7696200" cy="1015663"/>
          </a:xfrm>
          <a:prstGeom prst="rect">
            <a:avLst/>
          </a:prstGeom>
        </p:spPr>
        <p:txBody>
          <a:bodyPr wrap="square">
            <a:spAutoFit/>
          </a:bodyPr>
          <a:lstStyle/>
          <a:p>
            <a:pPr algn="l"/>
            <a:r>
              <a:rPr lang="en-US" sz="2000">
                <a:cs typeface="Arial" panose="020B0604020202020204" pitchFamily="34" charset="0"/>
              </a:rPr>
              <a:t>1896 – another patent war loomed between Westinghouse and GE.  They “agreed” to set up a Board of Patent control that allowed them to license each other’s patents.  </a:t>
            </a: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39</a:t>
            </a:fld>
            <a:endParaRPr lang="en-US"/>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381"/>
          <a:stretch/>
        </p:blipFill>
        <p:spPr bwMode="auto">
          <a:xfrm>
            <a:off x="990600" y="2870200"/>
            <a:ext cx="6477000" cy="361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129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idx="4294967295"/>
          </p:nvPr>
        </p:nvSpPr>
        <p:spPr bwMode="auto">
          <a:xfrm>
            <a:off x="960120" y="311149"/>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Voltaic Piles and Electric Motors</a:t>
            </a:r>
          </a:p>
        </p:txBody>
      </p:sp>
      <p:sp>
        <p:nvSpPr>
          <p:cNvPr id="17412" name="Rectangle 4"/>
          <p:cNvSpPr>
            <a:spLocks noGrp="1" noChangeArrowheads="1"/>
          </p:cNvSpPr>
          <p:nvPr>
            <p:ph sz="half" idx="1"/>
          </p:nvPr>
        </p:nvSpPr>
        <p:spPr>
          <a:xfrm>
            <a:off x="3733800" y="1524000"/>
            <a:ext cx="4548187" cy="4114800"/>
          </a:xfrm>
        </p:spPr>
        <p:txBody>
          <a:bodyPr/>
          <a:lstStyle/>
          <a:p>
            <a:pPr>
              <a:lnSpc>
                <a:spcPct val="90000"/>
              </a:lnSpc>
            </a:pPr>
            <a:r>
              <a:rPr lang="en-US" altLang="en-US" sz="1800">
                <a:latin typeface="Arial" panose="020B0604020202020204" pitchFamily="34" charset="0"/>
                <a:cs typeface="Arial" panose="020B0604020202020204" pitchFamily="34" charset="0"/>
              </a:rPr>
              <a:t>Franklin felt that his electric motor was not powerful enough to compete with water wheels or steam engines that were just coming on the scene.  </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The publication where he introduced this concept was eagerly seized upon by the world and cemented Franklin’s International reputation.  But not for the battery .  For the lightening rod.</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In 1799 the Italian Alessandro Volta invented the first actual battery which were initially called “piles”.  </a:t>
            </a:r>
          </a:p>
          <a:p>
            <a:pPr>
              <a:lnSpc>
                <a:spcPct val="90000"/>
              </a:lnSpc>
            </a:pPr>
            <a:endParaRPr lang="en-US" altLang="en-US" sz="1800">
              <a:latin typeface="Arial" panose="020B0604020202020204" pitchFamily="34" charset="0"/>
              <a:cs typeface="Arial" panose="020B0604020202020204" pitchFamily="34" charset="0"/>
            </a:endParaRPr>
          </a:p>
        </p:txBody>
      </p:sp>
      <p:pic>
        <p:nvPicPr>
          <p:cNvPr id="8196" name="Picture 4" descr="http://ethw.org/w/images/8/86/Frank_mo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0" y="1905000"/>
            <a:ext cx="285103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a:t>
            </a:fld>
            <a:endParaRPr lang="en-US"/>
          </a:p>
        </p:txBody>
      </p:sp>
    </p:spTree>
    <p:extLst>
      <p:ext uri="{BB962C8B-B14F-4D97-AF65-F5344CB8AC3E}">
        <p14:creationId xmlns:p14="http://schemas.microsoft.com/office/powerpoint/2010/main" val="3719272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1610" y="136524"/>
            <a:ext cx="7391400" cy="769441"/>
          </a:xfrm>
          <a:prstGeom prst="rect">
            <a:avLst/>
          </a:prstGeom>
        </p:spPr>
        <p:txBody>
          <a:bodyPr wrap="square">
            <a:spAutoFit/>
          </a:bodyPr>
          <a:lstStyle/>
          <a:p>
            <a:pPr algn="r"/>
            <a:r>
              <a:rPr lang="en-US" sz="4400" dirty="0">
                <a:solidFill>
                  <a:schemeClr val="accent1"/>
                </a:solidFill>
                <a:effectLst>
                  <a:outerShdw blurRad="38100" dist="38100" dir="2700000" algn="tl">
                    <a:srgbClr val="000000">
                      <a:alpha val="43137"/>
                    </a:srgbClr>
                  </a:outerShdw>
                </a:effectLst>
              </a:rPr>
              <a:t>1897</a:t>
            </a: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a:cs typeface="Arial" panose="020B0604020202020204" pitchFamily="34" charset="0"/>
              </a:rPr>
              <a:t>Schallenberger meter is redesigned into a smaller, lighter 12 pound meter.  This significantly less expensive meter is known as the “round meter”.  </a:t>
            </a:r>
            <a:br>
              <a:rPr lang="en-US" sz="2000">
                <a:cs typeface="Arial" panose="020B0604020202020204" pitchFamily="34" charset="0"/>
              </a:rPr>
            </a:b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Duncan develops a watthour meter for the Fort Wayne Electric Co before GE buys them out completely.  </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40</a:t>
            </a:fld>
            <a:endParaRPr lang="en-US"/>
          </a:p>
        </p:txBody>
      </p:sp>
    </p:spTree>
    <p:extLst>
      <p:ext uri="{BB962C8B-B14F-4D97-AF65-F5344CB8AC3E}">
        <p14:creationId xmlns:p14="http://schemas.microsoft.com/office/powerpoint/2010/main" val="576275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a:cs typeface="Arial" panose="020B0604020202020204" pitchFamily="34" charset="0"/>
                <a:hlinkClick r:id="rId3"/>
              </a:rPr>
              <a:t>watthour meter</a:t>
            </a:r>
            <a:r>
              <a:rPr lang="en-US" sz="150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Halske's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a:cs typeface="Arial" panose="020B0604020202020204" pitchFamily="34" charset="0"/>
                <a:hlinkClick r:id="rId4"/>
              </a:rPr>
              <a:t>Duncan Electric Mfg. Co.</a:t>
            </a:r>
            <a:endParaRPr lang="en-US" sz="150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548640" y="22224"/>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r"/>
            <a:r>
              <a:rPr lang="en-US" altLang="en-US" sz="2400" kern="0" dirty="0">
                <a:solidFill>
                  <a:schemeClr val="accent1"/>
                </a:solidFill>
                <a:effectLst>
                  <a:outerShdw blurRad="38100" dist="38100" dir="2700000" algn="tl">
                    <a:srgbClr val="000000">
                      <a:alpha val="43137"/>
                    </a:srgbClr>
                  </a:outerShdw>
                </a:effectLst>
                <a:latin typeface="Arial" pitchFamily="34" charset="0"/>
              </a:rPr>
              <a:t>S</a:t>
            </a:r>
            <a:r>
              <a:rPr lang="en-US" altLang="en-US" sz="2000" kern="0" dirty="0">
                <a:solidFill>
                  <a:schemeClr val="accent1"/>
                </a:solidFill>
                <a:effectLst>
                  <a:outerShdw blurRad="38100" dist="38100" dir="2700000" algn="tl">
                    <a:srgbClr val="000000">
                      <a:alpha val="43137"/>
                    </a:srgbClr>
                  </a:outerShdw>
                </a:effectLst>
                <a:latin typeface="Arial" pitchFamily="34" charset="0"/>
              </a:rPr>
              <a:t>IEMENS</a:t>
            </a:r>
            <a:r>
              <a:rPr lang="en-US" altLang="en-US" sz="2400" kern="0" dirty="0">
                <a:solidFill>
                  <a:schemeClr val="accent1"/>
                </a:solidFill>
                <a:effectLst>
                  <a:outerShdw blurRad="38100" dist="38100" dir="2700000" algn="tl">
                    <a:srgbClr val="000000">
                      <a:alpha val="43137"/>
                    </a:srgbClr>
                  </a:outerShdw>
                </a:effectLst>
                <a:latin typeface="Arial" pitchFamily="34" charset="0"/>
              </a:rPr>
              <a:t> &amp; H</a:t>
            </a:r>
            <a:r>
              <a:rPr lang="en-US" altLang="en-US" sz="2000" kern="0" dirty="0">
                <a:solidFill>
                  <a:schemeClr val="accent1"/>
                </a:solidFill>
                <a:effectLst>
                  <a:outerShdw blurRad="38100" dist="38100" dir="2700000" algn="tl">
                    <a:srgbClr val="000000">
                      <a:alpha val="43137"/>
                    </a:srgbClr>
                  </a:outerShdw>
                </a:effectLst>
                <a:latin typeface="Arial" pitchFamily="34" charset="0"/>
              </a:rPr>
              <a:t>ALSKE</a:t>
            </a:r>
            <a:r>
              <a:rPr lang="en-US" altLang="en-US" sz="2400" kern="0" dirty="0">
                <a:solidFill>
                  <a:schemeClr val="accent1"/>
                </a:solidFill>
                <a:effectLst>
                  <a:outerShdw blurRad="38100" dist="38100" dir="2700000" algn="tl">
                    <a:srgbClr val="000000">
                      <a:alpha val="43137"/>
                    </a:srgbClr>
                  </a:outerShdw>
                </a:effectLst>
                <a:latin typeface="Arial" pitchFamily="34" charset="0"/>
              </a:rPr>
              <a:t> D</a:t>
            </a:r>
            <a:r>
              <a:rPr lang="en-US" altLang="en-US" sz="2000" kern="0" dirty="0">
                <a:solidFill>
                  <a:schemeClr val="accent1"/>
                </a:solidFill>
                <a:effectLst>
                  <a:outerShdw blurRad="38100" dist="38100" dir="2700000" algn="tl">
                    <a:srgbClr val="000000">
                      <a:alpha val="43137"/>
                    </a:srgbClr>
                  </a:outerShdw>
                </a:effectLst>
                <a:latin typeface="Arial" pitchFamily="34" charset="0"/>
              </a:rPr>
              <a:t>UNCAN</a:t>
            </a:r>
            <a:r>
              <a:rPr lang="en-US" altLang="en-US" sz="2400" kern="0" dirty="0">
                <a:solidFill>
                  <a:schemeClr val="accent1"/>
                </a:solidFill>
                <a:effectLst>
                  <a:outerShdw blurRad="38100" dist="38100" dir="2700000" algn="tl">
                    <a:srgbClr val="000000">
                      <a:alpha val="43137"/>
                    </a:srgbClr>
                  </a:outerShdw>
                </a:effectLst>
                <a:latin typeface="Arial" pitchFamily="34" charset="0"/>
              </a:rPr>
              <a:t> I</a:t>
            </a:r>
            <a:r>
              <a:rPr lang="en-US" altLang="en-US" sz="2000" kern="0" dirty="0">
                <a:solidFill>
                  <a:schemeClr val="accent1"/>
                </a:solidFill>
                <a:effectLst>
                  <a:outerShdw blurRad="38100" dist="38100" dir="2700000" algn="tl">
                    <a:srgbClr val="000000">
                      <a:alpha val="43137"/>
                    </a:srgbClr>
                  </a:outerShdw>
                </a:effectLst>
                <a:latin typeface="Arial" pitchFamily="34" charset="0"/>
              </a:rPr>
              <a:t>NTEGRATING</a:t>
            </a:r>
            <a:r>
              <a:rPr lang="en-US" altLang="en-US" sz="2400" kern="0" dirty="0">
                <a:solidFill>
                  <a:schemeClr val="accent1"/>
                </a:solidFill>
                <a:effectLst>
                  <a:outerShdw blurRad="38100" dist="38100" dir="2700000" algn="tl">
                    <a:srgbClr val="000000">
                      <a:alpha val="43137"/>
                    </a:srgbClr>
                  </a:outerShdw>
                </a:effectLst>
                <a:latin typeface="Arial" pitchFamily="34" charset="0"/>
              </a:rPr>
              <a:t> </a:t>
            </a:r>
          </a:p>
          <a:p>
            <a:pPr algn="r"/>
            <a:r>
              <a:rPr lang="en-US" altLang="en-US" sz="2400" kern="0" dirty="0">
                <a:solidFill>
                  <a:schemeClr val="accent1"/>
                </a:solidFill>
                <a:effectLst>
                  <a:outerShdw blurRad="38100" dist="38100" dir="2700000" algn="tl">
                    <a:srgbClr val="000000">
                      <a:alpha val="43137"/>
                    </a:srgbClr>
                  </a:outerShdw>
                </a:effectLst>
                <a:latin typeface="Arial" pitchFamily="34" charset="0"/>
              </a:rPr>
              <a:t>W</a:t>
            </a:r>
            <a:r>
              <a:rPr lang="en-US" altLang="en-US" sz="2000" kern="0" dirty="0">
                <a:solidFill>
                  <a:schemeClr val="accent1"/>
                </a:solidFill>
                <a:effectLst>
                  <a:outerShdw blurRad="38100" dist="38100" dir="2700000" algn="tl">
                    <a:srgbClr val="000000">
                      <a:alpha val="43137"/>
                    </a:srgbClr>
                  </a:outerShdw>
                </a:effectLst>
                <a:latin typeface="Arial" pitchFamily="34" charset="0"/>
              </a:rPr>
              <a:t>ATTMETER</a:t>
            </a:r>
            <a:r>
              <a:rPr lang="en-US" altLang="en-US" sz="2400" kern="0" dirty="0">
                <a:solidFill>
                  <a:schemeClr val="accent1"/>
                </a:solidFill>
                <a:effectLst>
                  <a:outerShdw blurRad="38100" dist="38100" dir="2700000" algn="tl">
                    <a:srgbClr val="000000">
                      <a:alpha val="43137"/>
                    </a:srgbClr>
                  </a:outerShdw>
                </a:effectLst>
                <a:latin typeface="Arial" pitchFamily="34" charset="0"/>
              </a:rPr>
              <a:t> (1899, 1900)</a:t>
            </a:r>
            <a:endParaRPr lang="en-US" sz="2400" kern="0" dirty="0">
              <a:solidFill>
                <a:schemeClr val="accent1"/>
              </a:solidFill>
              <a:effectLst>
                <a:outerShdw blurRad="38100" dist="38100" dir="2700000" algn="tl">
                  <a:srgbClr val="000000">
                    <a:alpha val="43137"/>
                  </a:srgbClr>
                </a:outerShdw>
              </a:effectLst>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41</a:t>
            </a:fld>
            <a:endParaRPr lang="en-US"/>
          </a:p>
        </p:txBody>
      </p:sp>
    </p:spTree>
    <p:extLst>
      <p:ext uri="{BB962C8B-B14F-4D97-AF65-F5344CB8AC3E}">
        <p14:creationId xmlns:p14="http://schemas.microsoft.com/office/powerpoint/2010/main" val="1249664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5562600" cy="5112169"/>
          </a:xfrm>
          <a:prstGeom prst="rect">
            <a:avLst/>
          </a:prstGeom>
        </p:spPr>
        <p:txBody>
          <a:bodyPr wrap="square">
            <a:spAutoFit/>
          </a:bodyPr>
          <a:lstStyle/>
          <a:p>
            <a:pPr algn="l"/>
            <a:r>
              <a:rPr lang="en-US" sz="1400">
                <a:cs typeface="Arial" panose="020B0604020202020204" pitchFamily="34" charset="0"/>
              </a:rPr>
              <a:t>The first model shown represented a landmark in watthour meter development. This model was developed by Thomas Duncan in 1892, two years before O.B. Shallenberger introduced his </a:t>
            </a:r>
            <a:r>
              <a:rPr lang="en-US" sz="1400">
                <a:cs typeface="Arial" panose="020B0604020202020204" pitchFamily="34" charset="0"/>
                <a:hlinkClick r:id="rId3"/>
              </a:rPr>
              <a:t>watthour</a:t>
            </a:r>
            <a:r>
              <a:rPr lang="en-US" sz="140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a:cs typeface="Arial" panose="020B0604020202020204" pitchFamily="34" charset="0"/>
                <a:hlinkClick r:id="rId4"/>
              </a:rPr>
              <a:t>Thomson Recording Wattmeter</a:t>
            </a:r>
            <a:r>
              <a:rPr lang="en-US" sz="140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Elihu Thomson while the Ft. Wayne Electric Co. rebuilt its facility after a fire destroyed the plant in 1888.</a:t>
            </a:r>
          </a:p>
        </p:txBody>
      </p:sp>
      <p:sp>
        <p:nvSpPr>
          <p:cNvPr id="3" name="Rectangle 2"/>
          <p:cNvSpPr/>
          <p:nvPr/>
        </p:nvSpPr>
        <p:spPr>
          <a:xfrm>
            <a:off x="1737961" y="309890"/>
            <a:ext cx="7101239" cy="523220"/>
          </a:xfrm>
          <a:prstGeom prst="rect">
            <a:avLst/>
          </a:prstGeom>
        </p:spPr>
        <p:txBody>
          <a:bodyPr wrap="none">
            <a:spAutoFit/>
          </a:bodyPr>
          <a:lstStyle/>
          <a:p>
            <a:r>
              <a:rPr lang="en-US" sz="2800" dirty="0">
                <a:solidFill>
                  <a:schemeClr val="accent1"/>
                </a:solidFill>
                <a:effectLst>
                  <a:outerShdw blurRad="38100" dist="38100" dir="2700000" algn="tl">
                    <a:srgbClr val="000000">
                      <a:alpha val="43137"/>
                    </a:srgbClr>
                  </a:outerShdw>
                </a:effectLst>
              </a:rPr>
              <a:t>D</a:t>
            </a:r>
            <a:r>
              <a:rPr lang="en-US" sz="2400" dirty="0">
                <a:solidFill>
                  <a:schemeClr val="accent1"/>
                </a:solidFill>
                <a:effectLst>
                  <a:outerShdw blurRad="38100" dist="38100" dir="2700000" algn="tl">
                    <a:srgbClr val="000000">
                      <a:alpha val="43137"/>
                    </a:srgbClr>
                  </a:outerShdw>
                </a:effectLst>
              </a:rPr>
              <a:t>UNCAN</a:t>
            </a:r>
            <a:r>
              <a:rPr lang="en-US" sz="2800" dirty="0">
                <a:solidFill>
                  <a:schemeClr val="accent1"/>
                </a:solidFill>
                <a:effectLst>
                  <a:outerShdw blurRad="38100" dist="38100" dir="2700000" algn="tl">
                    <a:srgbClr val="000000">
                      <a:alpha val="43137"/>
                    </a:srgbClr>
                  </a:outerShdw>
                </a:effectLst>
              </a:rPr>
              <a:t> W</a:t>
            </a:r>
            <a:r>
              <a:rPr lang="en-US" sz="2400" dirty="0">
                <a:solidFill>
                  <a:schemeClr val="accent1"/>
                </a:solidFill>
                <a:effectLst>
                  <a:outerShdw blurRad="38100" dist="38100" dir="2700000" algn="tl">
                    <a:srgbClr val="000000">
                      <a:alpha val="43137"/>
                    </a:srgbClr>
                  </a:outerShdw>
                </a:effectLst>
              </a:rPr>
              <a:t>ATTHOUR</a:t>
            </a:r>
            <a:r>
              <a:rPr lang="en-US" sz="2800" dirty="0">
                <a:solidFill>
                  <a:schemeClr val="accent1"/>
                </a:solidFill>
                <a:effectLst>
                  <a:outerShdw blurRad="38100" dist="38100" dir="2700000" algn="tl">
                    <a:srgbClr val="000000">
                      <a:alpha val="43137"/>
                    </a:srgbClr>
                  </a:outerShdw>
                </a:effectLst>
              </a:rPr>
              <a:t> M</a:t>
            </a:r>
            <a:r>
              <a:rPr lang="en-US" sz="2400" dirty="0">
                <a:solidFill>
                  <a:schemeClr val="accent1"/>
                </a:solidFill>
                <a:effectLst>
                  <a:outerShdw blurRad="38100" dist="38100" dir="2700000" algn="tl">
                    <a:srgbClr val="000000">
                      <a:alpha val="43137"/>
                    </a:srgbClr>
                  </a:outerShdw>
                </a:effectLst>
              </a:rPr>
              <a:t>ETERS</a:t>
            </a:r>
            <a:r>
              <a:rPr lang="en-US" sz="2800" dirty="0">
                <a:solidFill>
                  <a:schemeClr val="accent1"/>
                </a:solidFill>
                <a:effectLst>
                  <a:outerShdw blurRad="38100" dist="38100" dir="2700000" algn="tl">
                    <a:srgbClr val="000000">
                      <a:alpha val="43137"/>
                    </a:srgbClr>
                  </a:outerShdw>
                </a:effectLst>
              </a:rPr>
              <a:t> (1892-1898)</a:t>
            </a: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ncan watth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76" y="3810000"/>
            <a:ext cx="2025649" cy="22098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42</a:t>
            </a:fld>
            <a:endParaRPr lang="en-US"/>
          </a:p>
        </p:txBody>
      </p:sp>
    </p:spTree>
    <p:extLst>
      <p:ext uri="{BB962C8B-B14F-4D97-AF65-F5344CB8AC3E}">
        <p14:creationId xmlns:p14="http://schemas.microsoft.com/office/powerpoint/2010/main" val="2560439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52400"/>
            <a:ext cx="7772400" cy="769441"/>
          </a:xfrm>
          <a:prstGeom prst="rect">
            <a:avLst/>
          </a:prstGeom>
        </p:spPr>
        <p:txBody>
          <a:bodyPr wrap="square">
            <a:spAutoFit/>
          </a:bodyPr>
          <a:lstStyle/>
          <a:p>
            <a:pPr algn="r"/>
            <a:r>
              <a:rPr lang="en-US" sz="4400" dirty="0">
                <a:solidFill>
                  <a:schemeClr val="accent1"/>
                </a:solidFill>
                <a:effectLst>
                  <a:outerShdw blurRad="38100" dist="38100" dir="2700000" algn="tl">
                    <a:srgbClr val="000000">
                      <a:alpha val="43137"/>
                    </a:srgbClr>
                  </a:outerShdw>
                </a:effectLst>
              </a:rPr>
              <a:t>1899 to 1902</a:t>
            </a: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a:cs typeface="Arial" panose="020B0604020202020204" pitchFamily="34" charset="0"/>
              </a:rPr>
              <a:t>Westinghouse develops a viable polyphase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Sangamo Electric ships their first electric meter.</a:t>
            </a:r>
          </a:p>
          <a:p>
            <a:pPr marL="457200" indent="-457200" algn="l">
              <a:buFont typeface="Arial" panose="020B0604020202020204" pitchFamily="34" charset="0"/>
              <a:buChar char="•"/>
            </a:pPr>
            <a:endParaRPr lang="en-US" sz="2000">
              <a:cs typeface="Arial" panose="020B0604020202020204" pitchFamily="34" charset="0"/>
            </a:endParaRPr>
          </a:p>
          <a:p>
            <a:pPr marL="457200" indent="-457200" algn="l">
              <a:buFont typeface="Arial" panose="020B0604020202020204" pitchFamily="34" charset="0"/>
              <a:buChar char="•"/>
            </a:pPr>
            <a:r>
              <a:rPr lang="en-US" sz="200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41012"/>
            <a:ext cx="7391400" cy="646331"/>
          </a:xfrm>
          <a:prstGeom prst="rect">
            <a:avLst/>
          </a:prstGeom>
        </p:spPr>
        <p:txBody>
          <a:bodyPr wrap="square">
            <a:spAutoFit/>
          </a:bodyPr>
          <a:lstStyle/>
          <a:p>
            <a:pPr algn="r"/>
            <a:r>
              <a:rPr lang="en-US" sz="3600" dirty="0">
                <a:solidFill>
                  <a:schemeClr val="accent1"/>
                </a:solidFill>
                <a:effectLst>
                  <a:outerShdw blurRad="38100" dist="38100" dir="2700000" algn="tl">
                    <a:srgbClr val="000000">
                      <a:alpha val="43137"/>
                    </a:srgbClr>
                  </a:outerShdw>
                </a:effectLst>
              </a:rPr>
              <a:t>PATENT INFRINGEMENT 1903</a:t>
            </a:r>
          </a:p>
        </p:txBody>
      </p:sp>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a:cs typeface="Arial" panose="020B0604020202020204" pitchFamily="34" charset="0"/>
              </a:rPr>
              <a:t>Westinghouse sues Sangamo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3528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44</a:t>
            </a:fld>
            <a:endParaRPr lang="en-US"/>
          </a:p>
        </p:txBody>
      </p:sp>
    </p:spTree>
    <p:extLst>
      <p:ext uri="{BB962C8B-B14F-4D97-AF65-F5344CB8AC3E}">
        <p14:creationId xmlns:p14="http://schemas.microsoft.com/office/powerpoint/2010/main" val="2200996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8110" y="136524"/>
            <a:ext cx="5928226" cy="769441"/>
          </a:xfrm>
          <a:prstGeom prst="rect">
            <a:avLst/>
          </a:prstGeom>
        </p:spPr>
        <p:txBody>
          <a:bodyPr wrap="none">
            <a:spAutoFit/>
          </a:bodyPr>
          <a:lstStyle/>
          <a:p>
            <a:r>
              <a:rPr lang="en-US" sz="4400" dirty="0">
                <a:solidFill>
                  <a:schemeClr val="accent1"/>
                </a:solidFill>
                <a:effectLst>
                  <a:outerShdw blurRad="38100" dist="38100" dir="2700000" algn="tl">
                    <a:srgbClr val="000000">
                      <a:alpha val="43137"/>
                    </a:srgbClr>
                  </a:outerShdw>
                </a:effectLst>
              </a:rPr>
              <a:t>SANGAMO 1899-1975</a:t>
            </a:r>
          </a:p>
        </p:txBody>
      </p:sp>
      <p:sp>
        <p:nvSpPr>
          <p:cNvPr id="3" name="Rectangle 2"/>
          <p:cNvSpPr/>
          <p:nvPr/>
        </p:nvSpPr>
        <p:spPr>
          <a:xfrm>
            <a:off x="496854" y="1568832"/>
            <a:ext cx="6056346" cy="2862322"/>
          </a:xfrm>
          <a:prstGeom prst="rect">
            <a:avLst/>
          </a:prstGeom>
        </p:spPr>
        <p:txBody>
          <a:bodyPr wrap="square">
            <a:spAutoFit/>
          </a:bodyPr>
          <a:lstStyle/>
          <a:p>
            <a:pPr algn="l"/>
            <a:r>
              <a:rPr lang="en-US" sz="1500">
                <a:cs typeface="Arial" panose="020B0604020202020204" pitchFamily="34" charset="0"/>
              </a:rPr>
              <a:t>After being barred from making induction meters until the end of 1910 (following a patent lawsuit brought by Westinghouse) in 1903, Robert Lanphier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varying</a:t>
            </a: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Gutmann </a:t>
            </a:r>
            <a:r>
              <a:rPr lang="en-US" sz="1500">
                <a:cs typeface="Arial" panose="020B0604020202020204" pitchFamily="34" charset="0"/>
                <a:hlinkClick r:id="rId4"/>
              </a:rPr>
              <a:t>Type B</a:t>
            </a:r>
            <a:r>
              <a:rPr lang="en-US" sz="150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45</a:t>
            </a:fld>
            <a:endParaRPr lang="en-US"/>
          </a:p>
        </p:txBody>
      </p:sp>
    </p:spTree>
    <p:extLst>
      <p:ext uri="{BB962C8B-B14F-4D97-AF65-F5344CB8AC3E}">
        <p14:creationId xmlns:p14="http://schemas.microsoft.com/office/powerpoint/2010/main" val="861453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a:latin typeface="Arial" panose="020B0604020202020204" pitchFamily="34" charset="0"/>
              <a:cs typeface="Arial" panose="020B0604020202020204" pitchFamily="34" charset="0"/>
            </a:endParaRPr>
          </a:p>
          <a:p>
            <a:pPr>
              <a:lnSpc>
                <a:spcPct val="80000"/>
              </a:lnSpc>
            </a:pPr>
            <a:r>
              <a:rPr lang="en-US" altLang="en-US" sz="200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46</a:t>
            </a:fld>
            <a:endParaRPr lang="en-US"/>
          </a:p>
        </p:txBody>
      </p:sp>
    </p:spTree>
    <p:extLst>
      <p:ext uri="{BB962C8B-B14F-4D97-AF65-F5344CB8AC3E}">
        <p14:creationId xmlns:p14="http://schemas.microsoft.com/office/powerpoint/2010/main" val="2488063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0" y="280988"/>
            <a:ext cx="8458200"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Arial" charset="0"/>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normAutofit lnSpcReduction="10000"/>
          </a:bodyPr>
          <a:lstStyle/>
          <a:p>
            <a:pPr>
              <a:lnSpc>
                <a:spcPct val="90000"/>
              </a:lnSpc>
            </a:pPr>
            <a:r>
              <a:rPr lang="en-US" altLang="en-US" sz="2000">
                <a:latin typeface="Arial" panose="020B0604020202020204" pitchFamily="34" charset="0"/>
                <a:cs typeface="Arial" panose="020B0604020202020204" pitchFamily="34" charset="0"/>
              </a:rPr>
              <a:t>Inertia of existing practices</a:t>
            </a:r>
          </a:p>
          <a:p>
            <a:pPr>
              <a:lnSpc>
                <a:spcPct val="90000"/>
              </a:lnSpc>
            </a:pPr>
            <a:endParaRPr lang="en-US" altLang="en-US" sz="2000">
              <a:latin typeface="Arial" panose="020B0604020202020204" pitchFamily="34" charset="0"/>
              <a:cs typeface="Arial" panose="020B0604020202020204" pitchFamily="34" charset="0"/>
            </a:endParaRPr>
          </a:p>
          <a:p>
            <a:pPr>
              <a:lnSpc>
                <a:spcPct val="90000"/>
              </a:lnSpc>
            </a:pPr>
            <a:r>
              <a:rPr lang="en-US" altLang="en-US" sz="2000">
                <a:latin typeface="Arial" panose="020B0604020202020204" pitchFamily="34" charset="0"/>
                <a:cs typeface="Arial" panose="020B0604020202020204" pitchFamily="34" charset="0"/>
              </a:rPr>
              <a:t>Proprietary “standards”</a:t>
            </a:r>
          </a:p>
          <a:p>
            <a:pPr>
              <a:lnSpc>
                <a:spcPct val="90000"/>
              </a:lnSpc>
            </a:pPr>
            <a:endParaRPr lang="en-US" altLang="en-US" sz="2000">
              <a:latin typeface="Arial" panose="020B0604020202020204" pitchFamily="34" charset="0"/>
              <a:cs typeface="Arial" panose="020B0604020202020204" pitchFamily="34" charset="0"/>
            </a:endParaRPr>
          </a:p>
          <a:p>
            <a:pPr>
              <a:lnSpc>
                <a:spcPct val="90000"/>
              </a:lnSpc>
            </a:pPr>
            <a:r>
              <a:rPr lang="en-US" altLang="en-US" sz="2000">
                <a:latin typeface="Arial" panose="020B0604020202020204" pitchFamily="34" charset="0"/>
                <a:cs typeface="Arial" panose="020B0604020202020204" pitchFamily="34" charset="0"/>
              </a:rPr>
              <a:t>Defining a vision</a:t>
            </a:r>
          </a:p>
          <a:p>
            <a:pPr>
              <a:lnSpc>
                <a:spcPct val="90000"/>
              </a:lnSpc>
            </a:pPr>
            <a:endParaRPr lang="en-US" altLang="en-US" sz="2000">
              <a:latin typeface="Arial" panose="020B0604020202020204" pitchFamily="34" charset="0"/>
              <a:cs typeface="Arial" panose="020B0604020202020204" pitchFamily="34" charset="0"/>
            </a:endParaRPr>
          </a:p>
          <a:p>
            <a:pPr>
              <a:lnSpc>
                <a:spcPct val="90000"/>
              </a:lnSpc>
            </a:pPr>
            <a:r>
              <a:rPr lang="en-US" altLang="en-US" sz="200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a:latin typeface="Arial" panose="020B0604020202020204" pitchFamily="34" charset="0"/>
              <a:cs typeface="Arial" panose="020B0604020202020204" pitchFamily="34" charset="0"/>
            </a:endParaRPr>
          </a:p>
          <a:p>
            <a:pPr>
              <a:lnSpc>
                <a:spcPct val="90000"/>
              </a:lnSpc>
            </a:pPr>
            <a:r>
              <a:rPr lang="en-US" altLang="en-US" sz="2000">
                <a:latin typeface="Arial" panose="020B0604020202020204" pitchFamily="34" charset="0"/>
                <a:cs typeface="Arial" panose="020B0604020202020204" pitchFamily="34" charset="0"/>
              </a:rPr>
              <a:t>Gaining consensus</a:t>
            </a:r>
          </a:p>
          <a:p>
            <a:pPr>
              <a:lnSpc>
                <a:spcPct val="90000"/>
              </a:lnSpc>
            </a:pPr>
            <a:endParaRPr lang="en-US" altLang="en-US" sz="2000">
              <a:latin typeface="Arial" panose="020B0604020202020204" pitchFamily="34" charset="0"/>
              <a:cs typeface="Arial" panose="020B0604020202020204" pitchFamily="34" charset="0"/>
            </a:endParaRPr>
          </a:p>
          <a:p>
            <a:pPr>
              <a:lnSpc>
                <a:spcPct val="90000"/>
              </a:lnSpc>
            </a:pPr>
            <a:r>
              <a:rPr lang="en-US" altLang="en-US" sz="2000">
                <a:latin typeface="Arial" panose="020B0604020202020204" pitchFamily="34" charset="0"/>
                <a:cs typeface="Arial" panose="020B0604020202020204" pitchFamily="34" charset="0"/>
              </a:rPr>
              <a:t>Hammering out details, details, details, details, details…..</a:t>
            </a:r>
          </a:p>
        </p:txBody>
      </p:sp>
      <p:sp>
        <p:nvSpPr>
          <p:cNvPr id="2" name="Slide Number Placeholder 1"/>
          <p:cNvSpPr>
            <a:spLocks noGrp="1"/>
          </p:cNvSpPr>
          <p:nvPr>
            <p:ph type="sldNum" sz="quarter" idx="4"/>
          </p:nvPr>
        </p:nvSpPr>
        <p:spPr>
          <a:xfrm>
            <a:off x="2959100" y="6356350"/>
            <a:ext cx="2133600" cy="365125"/>
          </a:xfrm>
          <a:prstGeom prst="rect">
            <a:avLst/>
          </a:prstGeom>
        </p:spPr>
        <p:txBody>
          <a:bodyPr/>
          <a:lstStyle/>
          <a:p>
            <a:pPr>
              <a:defRPr/>
            </a:pPr>
            <a:fld id="{B91DEBCA-CF05-4C19-8FCD-CA606FA10D33}" type="slidenum">
              <a:rPr lang="en-US"/>
              <a:pPr>
                <a:defRPr/>
              </a:pPr>
              <a:t>47</a:t>
            </a:fld>
            <a:endParaRPr lang="en-US"/>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47</a:t>
            </a:fld>
            <a:endParaRPr lang="en-US"/>
          </a:p>
        </p:txBody>
      </p:sp>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a:latin typeface="Arial" panose="020B0604020202020204" pitchFamily="34" charset="0"/>
                <a:cs typeface="Arial" panose="020B0604020202020204" pitchFamily="34" charset="0"/>
              </a:rPr>
              <a:t>National Electric Light Association</a:t>
            </a:r>
          </a:p>
        </p:txBody>
      </p:sp>
      <p:sp>
        <p:nvSpPr>
          <p:cNvPr id="3" name="Content Placeholder 2"/>
          <p:cNvSpPr>
            <a:spLocks noGrp="1"/>
          </p:cNvSpPr>
          <p:nvPr>
            <p:ph idx="1"/>
          </p:nvPr>
        </p:nvSpPr>
        <p:spPr>
          <a:xfrm>
            <a:off x="457200" y="1676400"/>
            <a:ext cx="3581400" cy="4449763"/>
          </a:xfrm>
        </p:spPr>
        <p:txBody>
          <a:bodyPr>
            <a:normAutofit/>
          </a:bodyPr>
          <a:lstStyle/>
          <a:p>
            <a:r>
              <a:rPr lang="en-US" sz="2000">
                <a:latin typeface="Arial" panose="020B0604020202020204" pitchFamily="34" charset="0"/>
                <a:cs typeface="Arial" panose="020B0604020202020204" pitchFamily="34" charset="0"/>
              </a:rPr>
              <a:t>Formed in 1885</a:t>
            </a:r>
          </a:p>
          <a:p>
            <a:r>
              <a:rPr lang="en-US" sz="2000">
                <a:latin typeface="Arial" panose="020B0604020202020204" pitchFamily="34" charset="0"/>
                <a:cs typeface="Arial" panose="020B0604020202020204" pitchFamily="34" charset="0"/>
              </a:rPr>
              <a:t>J. Frank Morrison, </a:t>
            </a:r>
            <a:r>
              <a:rPr lang="en-US" sz="2000" u="sng">
                <a:latin typeface="Arial" panose="020B0604020202020204" pitchFamily="34" charset="0"/>
                <a:cs typeface="Arial" panose="020B0604020202020204" pitchFamily="34" charset="0"/>
              </a:rPr>
              <a:t>Brush Company of Baltimore  </a:t>
            </a:r>
            <a:r>
              <a:rPr lang="en-US" sz="2000">
                <a:latin typeface="Arial" panose="020B0604020202020204" pitchFamily="34" charset="0"/>
                <a:cs typeface="Arial" panose="020B0604020202020204" pitchFamily="34" charset="0"/>
              </a:rPr>
              <a:t>Baltimore, MD  1</a:t>
            </a:r>
            <a:r>
              <a:rPr lang="en-US" sz="2000" baseline="30000">
                <a:latin typeface="Arial" panose="020B0604020202020204" pitchFamily="34" charset="0"/>
                <a:cs typeface="Arial" panose="020B0604020202020204" pitchFamily="34" charset="0"/>
              </a:rPr>
              <a:t>st</a:t>
            </a:r>
            <a:r>
              <a:rPr lang="en-US" sz="2000">
                <a:latin typeface="Arial" panose="020B0604020202020204" pitchFamily="34" charset="0"/>
                <a:cs typeface="Arial" panose="020B0604020202020204" pitchFamily="34" charset="0"/>
              </a:rPr>
              <a:t> President </a:t>
            </a:r>
          </a:p>
          <a:p>
            <a:r>
              <a:rPr lang="en-US" sz="2000">
                <a:latin typeface="Arial" panose="020B0604020202020204" pitchFamily="34" charset="0"/>
                <a:cs typeface="Arial" panose="020B0604020202020204" pitchFamily="34" charset="0"/>
              </a:rPr>
              <a:t>Held at the Grand Pacific Hotel </a:t>
            </a:r>
          </a:p>
          <a:p>
            <a:r>
              <a:rPr lang="en-US" sz="2000">
                <a:latin typeface="Arial" panose="020B0604020202020204" pitchFamily="34" charset="0"/>
                <a:cs typeface="Arial" panose="020B0604020202020204" pitchFamily="34" charset="0"/>
              </a:rPr>
              <a:t>Vendor Dominated</a:t>
            </a:r>
          </a:p>
          <a:p>
            <a:r>
              <a:rPr lang="en-US" sz="2000">
                <a:latin typeface="Arial" panose="020B0604020202020204" pitchFamily="34" charset="0"/>
                <a:cs typeface="Arial" panose="020B0604020202020204" pitchFamily="34" charset="0"/>
              </a:rPr>
              <a:t>One Operating Committee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48</a:t>
            </a:fld>
            <a:endParaRPr lang="en-US"/>
          </a:p>
        </p:txBody>
      </p:sp>
    </p:spTree>
    <p:extLst>
      <p:ext uri="{BB962C8B-B14F-4D97-AF65-F5344CB8AC3E}">
        <p14:creationId xmlns:p14="http://schemas.microsoft.com/office/powerpoint/2010/main" val="2830253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 y="-114300"/>
            <a:ext cx="8229600" cy="1143000"/>
          </a:xfrm>
        </p:spPr>
        <p:txBody>
          <a:bodyPr>
            <a:normAutofit/>
          </a:bodyPr>
          <a:lstStyle/>
          <a:p>
            <a:r>
              <a:rPr lang="en-US" sz="3200" dirty="0">
                <a:latin typeface="Arial" panose="020B0604020202020204" pitchFamily="34" charset="0"/>
                <a:cs typeface="Arial" panose="020B0604020202020204" pitchFamily="34" charset="0"/>
              </a:rPr>
              <a:t>Association of Edison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Illuminating Companies</a:t>
            </a:r>
          </a:p>
        </p:txBody>
      </p:sp>
      <p:sp>
        <p:nvSpPr>
          <p:cNvPr id="3" name="Content Placeholder 2"/>
          <p:cNvSpPr>
            <a:spLocks noGrp="1"/>
          </p:cNvSpPr>
          <p:nvPr>
            <p:ph idx="1"/>
          </p:nvPr>
        </p:nvSpPr>
        <p:spPr>
          <a:xfrm>
            <a:off x="457200" y="1600201"/>
            <a:ext cx="4724400" cy="4114800"/>
          </a:xfrm>
        </p:spPr>
        <p:txBody>
          <a:bodyPr>
            <a:normAutofit/>
          </a:bodyPr>
          <a:lstStyle/>
          <a:p>
            <a:r>
              <a:rPr lang="en-US" sz="2200">
                <a:latin typeface="Arial" panose="020B0604020202020204" pitchFamily="34" charset="0"/>
                <a:cs typeface="Arial" panose="020B0604020202020204" pitchFamily="34" charset="0"/>
              </a:rPr>
              <a:t>AEIC was formed in 1885</a:t>
            </a:r>
          </a:p>
          <a:p>
            <a:r>
              <a:rPr lang="en-US" sz="2200">
                <a:latin typeface="Arial" panose="020B0604020202020204" pitchFamily="34" charset="0"/>
                <a:cs typeface="Arial" panose="020B0604020202020204" pitchFamily="34" charset="0"/>
              </a:rPr>
              <a:t>James S. Humbird of Cumberland, MD, First President</a:t>
            </a:r>
          </a:p>
          <a:p>
            <a:r>
              <a:rPr lang="en-US" sz="2200">
                <a:latin typeface="Arial" panose="020B0604020202020204" pitchFamily="34" charset="0"/>
                <a:cs typeface="Arial" panose="020B0604020202020204" pitchFamily="34" charset="0"/>
              </a:rPr>
              <a:t>Held in Harrisburg, PA at Harrisburg Edison Electric Light Co.</a:t>
            </a:r>
          </a:p>
          <a:p>
            <a:r>
              <a:rPr lang="en-US" sz="2200">
                <a:latin typeface="Arial" panose="020B0604020202020204" pitchFamily="34" charset="0"/>
                <a:cs typeface="Arial" panose="020B0604020202020204" pitchFamily="34" charset="0"/>
              </a:rPr>
              <a:t>Only Edison Franchisees and Guests Were Invited to First Meeting </a:t>
            </a:r>
          </a:p>
          <a:p>
            <a:endParaRPr lang="en-US"/>
          </a:p>
          <a:p>
            <a:pPr marL="0" indent="0">
              <a:buNone/>
            </a:pP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idx="4294967295"/>
          </p:nvPr>
        </p:nvSpPr>
        <p:spPr bwMode="auto">
          <a:xfrm>
            <a:off x="1005840" y="156259"/>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4000" dirty="0">
                <a:latin typeface="Arial" panose="020B0604020202020204" pitchFamily="34" charset="0"/>
                <a:cs typeface="Arial" panose="020B0604020202020204" pitchFamily="34" charset="0"/>
              </a:rPr>
              <a:t>Michael Faraday</a:t>
            </a:r>
          </a:p>
        </p:txBody>
      </p:sp>
      <p:sp>
        <p:nvSpPr>
          <p:cNvPr id="17412" name="Rectangle 4"/>
          <p:cNvSpPr>
            <a:spLocks noGrp="1" noChangeArrowheads="1"/>
          </p:cNvSpPr>
          <p:nvPr>
            <p:ph sz="half" idx="1"/>
          </p:nvPr>
        </p:nvSpPr>
        <p:spPr>
          <a:xfrm>
            <a:off x="3810000" y="1905000"/>
            <a:ext cx="4548187" cy="4114800"/>
          </a:xfrm>
        </p:spPr>
        <p:txBody>
          <a:bodyPr/>
          <a:lstStyle/>
          <a:p>
            <a:pPr>
              <a:lnSpc>
                <a:spcPct val="90000"/>
              </a:lnSpc>
            </a:pPr>
            <a:r>
              <a:rPr lang="en-US" altLang="en-US" sz="1800">
                <a:latin typeface="Arial" panose="020B0604020202020204" pitchFamily="34" charset="0"/>
                <a:cs typeface="Arial" panose="020B0604020202020204" pitchFamily="34" charset="0"/>
              </a:rPr>
              <a:t>By 1831 British Physicist Michael Faraday discovers the principle of electromagnetism and goes on to discover electromagnetic induction and hydroelectricity among other things.</a:t>
            </a:r>
          </a:p>
          <a:p>
            <a:pPr>
              <a:lnSpc>
                <a:spcPct val="90000"/>
              </a:lnSpc>
            </a:pPr>
            <a:endParaRPr lang="en-US" altLang="en-US" sz="1800">
              <a:latin typeface="Arial" panose="020B0604020202020204" pitchFamily="34" charset="0"/>
              <a:cs typeface="Arial" panose="020B0604020202020204" pitchFamily="34" charset="0"/>
            </a:endParaRPr>
          </a:p>
          <a:p>
            <a:pPr>
              <a:lnSpc>
                <a:spcPct val="90000"/>
              </a:lnSpc>
            </a:pPr>
            <a:r>
              <a:rPr lang="en-US" altLang="en-US" sz="1800">
                <a:latin typeface="Arial" panose="020B0604020202020204" pitchFamily="34" charset="0"/>
                <a:cs typeface="Arial" panose="020B0604020202020204" pitchFamily="34" charset="0"/>
              </a:rPr>
              <a:t>By 1832 he builds the first electric motor, the first generator and the first transformer</a:t>
            </a:r>
          </a:p>
          <a:p>
            <a:pPr>
              <a:lnSpc>
                <a:spcPct val="90000"/>
              </a:lnSpc>
            </a:pPr>
            <a:endParaRPr lang="en-US" altLang="en-US" sz="1800">
              <a:latin typeface="Arial" panose="020B0604020202020204" pitchFamily="34" charset="0"/>
              <a:cs typeface="Arial" panose="020B0604020202020204" pitchFamily="34" charset="0"/>
            </a:endParaRPr>
          </a:p>
        </p:txBody>
      </p:sp>
      <p:pic>
        <p:nvPicPr>
          <p:cNvPr id="9218" name="Picture 2" descr="File:Faradays Motor 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958"/>
            <a:ext cx="3352800" cy="380964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a:t>
            </a:fld>
            <a:endParaRPr lang="en-US"/>
          </a:p>
        </p:txBody>
      </p:sp>
    </p:spTree>
    <p:extLst>
      <p:ext uri="{BB962C8B-B14F-4D97-AF65-F5344CB8AC3E}">
        <p14:creationId xmlns:p14="http://schemas.microsoft.com/office/powerpoint/2010/main" val="4044220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r>
              <a:rPr lang="en-US" dirty="0">
                <a:latin typeface="Arial" panose="020B0604020202020204" pitchFamily="34" charset="0"/>
                <a:cs typeface="Arial" panose="020B0604020202020204" pitchFamily="34" charset="0"/>
              </a:rPr>
              <a:t>NELA vs. AEIC</a:t>
            </a: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a:latin typeface="Arial" panose="020B0604020202020204" pitchFamily="34" charset="0"/>
                <a:cs typeface="Arial" panose="020B0604020202020204" pitchFamily="34" charset="0"/>
              </a:rPr>
              <a:t>Large Flashy Industry Meetings</a:t>
            </a:r>
          </a:p>
          <a:p>
            <a:r>
              <a:rPr lang="en-US" sz="2000">
                <a:latin typeface="Arial" panose="020B0604020202020204" pitchFamily="34" charset="0"/>
                <a:cs typeface="Arial" panose="020B0604020202020204" pitchFamily="34" charset="0"/>
              </a:rPr>
              <a:t>Objective was to promote Lighting Manufacturers, Apparatus Integration, and Systems Construction</a:t>
            </a:r>
          </a:p>
          <a:p>
            <a:r>
              <a:rPr lang="en-US" sz="2000">
                <a:latin typeface="Arial" panose="020B0604020202020204" pitchFamily="34" charset="0"/>
                <a:cs typeface="Arial" panose="020B0604020202020204" pitchFamily="34" charset="0"/>
              </a:rPr>
              <a:t>Focused On Arc-Lighting Systems Promotion</a:t>
            </a:r>
          </a:p>
          <a:p>
            <a:r>
              <a:rPr lang="en-US" sz="2000">
                <a:latin typeface="Arial" panose="020B0604020202020204" pitchFamily="34" charset="0"/>
                <a:cs typeface="Arial" panose="020B0604020202020204" pitchFamily="34" charset="0"/>
              </a:rPr>
              <a:t>Prioritized </a:t>
            </a:r>
            <a:r>
              <a:rPr lang="en-US" sz="2000" u="sng">
                <a:latin typeface="Arial" panose="020B0604020202020204" pitchFamily="34" charset="0"/>
                <a:cs typeface="Arial" panose="020B0604020202020204" pitchFamily="34" charset="0"/>
              </a:rPr>
              <a:t>Expansion</a:t>
            </a:r>
            <a:r>
              <a:rPr lang="en-US" sz="2000">
                <a:latin typeface="Arial" panose="020B0604020202020204" pitchFamily="34" charset="0"/>
                <a:cs typeface="Arial" panose="020B0604020202020204" pitchFamily="34" charset="0"/>
              </a:rPr>
              <a:t> of Electric Systems, Regardless of AC or DC</a:t>
            </a: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a:latin typeface="Arial" panose="020B0604020202020204" pitchFamily="34" charset="0"/>
                <a:cs typeface="Arial" panose="020B0604020202020204" pitchFamily="34" charset="0"/>
              </a:rPr>
              <a:t>Small, Focused Utility Group Meetings</a:t>
            </a:r>
          </a:p>
          <a:p>
            <a:r>
              <a:rPr lang="en-US" sz="200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a:latin typeface="Arial" panose="020B0604020202020204" pitchFamily="34" charset="0"/>
                <a:cs typeface="Arial" panose="020B0604020202020204" pitchFamily="34" charset="0"/>
              </a:rPr>
              <a:t>Focused on Incandescent Lighting Promotion </a:t>
            </a:r>
          </a:p>
          <a:p>
            <a:r>
              <a:rPr lang="en-US" sz="2000">
                <a:latin typeface="Arial" panose="020B0604020202020204" pitchFamily="34" charset="0"/>
                <a:cs typeface="Arial" panose="020B0604020202020204" pitchFamily="34" charset="0"/>
              </a:rPr>
              <a:t>Prioritized </a:t>
            </a:r>
            <a:r>
              <a:rPr lang="en-US" sz="2000" u="sng">
                <a:latin typeface="Arial" panose="020B0604020202020204" pitchFamily="34" charset="0"/>
                <a:cs typeface="Arial" panose="020B0604020202020204" pitchFamily="34" charset="0"/>
              </a:rPr>
              <a:t>Standardization</a:t>
            </a:r>
            <a:r>
              <a:rPr lang="en-US" sz="2000">
                <a:latin typeface="Arial" panose="020B0604020202020204" pitchFamily="34" charset="0"/>
                <a:cs typeface="Arial" panose="020B0604020202020204" pitchFamily="34" charset="0"/>
              </a:rPr>
              <a:t> of electrical Systems</a:t>
            </a:r>
            <a:endParaRPr lang="en-US" sz="2000" u="sng">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88" y="163206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81000" y="1565538"/>
            <a:ext cx="3962400" cy="506386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18" y="1575084"/>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2"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50</a:t>
            </a:fld>
            <a:endParaRPr lang="en-US"/>
          </a:p>
        </p:txBody>
      </p:sp>
    </p:spTree>
    <p:extLst>
      <p:ext uri="{BB962C8B-B14F-4D97-AF65-F5344CB8AC3E}">
        <p14:creationId xmlns:p14="http://schemas.microsoft.com/office/powerpoint/2010/main" val="3399193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364" y="-76200"/>
            <a:ext cx="8229600" cy="1143000"/>
          </a:xfrm>
        </p:spPr>
        <p:txBody>
          <a:bodyPr>
            <a:normAutofit/>
          </a:bodyPr>
          <a:lstStyle/>
          <a:p>
            <a:r>
              <a:rPr lang="en-US" dirty="0">
                <a:latin typeface="Arial" panose="020B0604020202020204" pitchFamily="34" charset="0"/>
                <a:cs typeface="Arial" panose="020B0604020202020204" pitchFamily="34" charset="0"/>
              </a:rPr>
              <a:t>Meeting Attendance</a:t>
            </a: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91" y="1522648"/>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298" y="1487940"/>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a:t>Thomson-Houston</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a:t>Lord Stanley</a:t>
            </a: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143000"/>
          </a:xfrm>
        </p:spPr>
        <p:txBody>
          <a:bodyPr/>
          <a:lstStyle/>
          <a:p>
            <a:r>
              <a:rPr lang="en-US" dirty="0">
                <a:latin typeface="Arial" panose="020B0604020202020204" pitchFamily="34" charset="0"/>
                <a:cs typeface="Arial" panose="020B0604020202020204" pitchFamily="34" charset="0"/>
              </a:rPr>
              <a:t>AEIC Meter Committee</a:t>
            </a:r>
          </a:p>
        </p:txBody>
      </p:sp>
      <p:sp>
        <p:nvSpPr>
          <p:cNvPr id="8" name="Content Placeholder 7"/>
          <p:cNvSpPr>
            <a:spLocks noGrp="1"/>
          </p:cNvSpPr>
          <p:nvPr>
            <p:ph idx="1"/>
          </p:nvPr>
        </p:nvSpPr>
        <p:spPr>
          <a:xfrm>
            <a:off x="457200" y="1600200"/>
            <a:ext cx="4876800" cy="4525963"/>
          </a:xfrm>
        </p:spPr>
        <p:txBody>
          <a:bodyPr>
            <a:noAutofit/>
          </a:bodyPr>
          <a:lstStyle/>
          <a:p>
            <a:r>
              <a:rPr lang="en-US" sz="1800">
                <a:latin typeface="Arial" panose="020B0604020202020204" pitchFamily="34" charset="0"/>
                <a:cs typeface="Arial" panose="020B0604020202020204" pitchFamily="34" charset="0"/>
              </a:rPr>
              <a:t>The Issue of metering was discussed as early as 1887 as part of the formal meeting.  </a:t>
            </a:r>
          </a:p>
          <a:p>
            <a:r>
              <a:rPr lang="en-US" sz="1800">
                <a:latin typeface="Arial" panose="020B0604020202020204" pitchFamily="34" charset="0"/>
                <a:cs typeface="Arial" panose="020B0604020202020204" pitchFamily="34" charset="0"/>
              </a:rPr>
              <a:t>The AEIC Committee on Meters was first discussed in 1896</a:t>
            </a:r>
          </a:p>
          <a:p>
            <a:r>
              <a:rPr lang="en-US" sz="1800">
                <a:latin typeface="Arial" panose="020B0604020202020204" pitchFamily="34" charset="0"/>
                <a:cs typeface="Arial" panose="020B0604020202020204" pitchFamily="34" charset="0"/>
              </a:rPr>
              <a:t>The committee was established in 1898, with Alex Dow, Edison Illuminating company of Detroit, presiding as chair.</a:t>
            </a:r>
          </a:p>
          <a:p>
            <a:r>
              <a:rPr lang="en-US" sz="180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52</a:t>
            </a:fld>
            <a:endParaRPr lang="en-US"/>
          </a:p>
        </p:txBody>
      </p:sp>
    </p:spTree>
    <p:extLst>
      <p:ext uri="{BB962C8B-B14F-4D97-AF65-F5344CB8AC3E}">
        <p14:creationId xmlns:p14="http://schemas.microsoft.com/office/powerpoint/2010/main" val="754722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000" dirty="0">
                <a:latin typeface="Arial" panose="020B0604020202020204" pitchFamily="34" charset="0"/>
                <a:cs typeface="Arial" panose="020B0604020202020204" pitchFamily="34" charset="0"/>
              </a:rPr>
              <a:t>Early AEIC Meter Committee Activity</a:t>
            </a:r>
          </a:p>
        </p:txBody>
      </p:sp>
      <p:sp>
        <p:nvSpPr>
          <p:cNvPr id="3" name="Content Placeholder 2"/>
          <p:cNvSpPr>
            <a:spLocks noGrp="1"/>
          </p:cNvSpPr>
          <p:nvPr>
            <p:ph idx="1"/>
          </p:nvPr>
        </p:nvSpPr>
        <p:spPr>
          <a:xfrm>
            <a:off x="457200" y="1600200"/>
            <a:ext cx="4572000" cy="4525963"/>
          </a:xfrm>
        </p:spPr>
        <p:txBody>
          <a:bodyPr>
            <a:normAutofit/>
          </a:bodyPr>
          <a:lstStyle/>
          <a:p>
            <a:r>
              <a:rPr lang="en-US" sz="2000">
                <a:latin typeface="Arial" panose="020B0604020202020204" pitchFamily="34" charset="0"/>
                <a:cs typeface="Arial" panose="020B0604020202020204" pitchFamily="34" charset="0"/>
              </a:rPr>
              <a:t>The Wright vs. Barstow Debate</a:t>
            </a:r>
          </a:p>
          <a:p>
            <a:pPr lvl="1"/>
            <a:r>
              <a:rPr lang="en-US" sz="1600">
                <a:latin typeface="Arial" panose="020B0604020202020204" pitchFamily="34" charset="0"/>
                <a:cs typeface="Arial" panose="020B0604020202020204" pitchFamily="34" charset="0"/>
              </a:rPr>
              <a:t>Barstow – TOU</a:t>
            </a:r>
          </a:p>
          <a:p>
            <a:pPr lvl="1"/>
            <a:r>
              <a:rPr lang="en-US" sz="1600">
                <a:latin typeface="Arial" panose="020B0604020202020204" pitchFamily="34" charset="0"/>
                <a:cs typeface="Arial" panose="020B0604020202020204" pitchFamily="34" charset="0"/>
              </a:rPr>
              <a:t>Wright – Demand</a:t>
            </a:r>
          </a:p>
          <a:p>
            <a:pPr lvl="1"/>
            <a:endParaRPr lang="en-US" sz="16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Emerging Technologies</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Research and Development </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Pre-Paid Metering</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Battery Storage Implications</a:t>
            </a:r>
          </a:p>
          <a:p>
            <a:endParaRPr lang="en-US"/>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53</a:t>
            </a:fld>
            <a:endParaRPr lang="en-US"/>
          </a:p>
        </p:txBody>
      </p:sp>
    </p:spTree>
    <p:extLst>
      <p:ext uri="{BB962C8B-B14F-4D97-AF65-F5344CB8AC3E}">
        <p14:creationId xmlns:p14="http://schemas.microsoft.com/office/powerpoint/2010/main" val="1809769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000" dirty="0">
                <a:latin typeface="Arial" panose="020B0604020202020204" pitchFamily="34" charset="0"/>
                <a:cs typeface="Arial" panose="020B0604020202020204" pitchFamily="34" charset="0"/>
              </a:rPr>
              <a:t>The Rise of the NELA Meter Committee </a:t>
            </a:r>
          </a:p>
        </p:txBody>
      </p:sp>
      <p:sp>
        <p:nvSpPr>
          <p:cNvPr id="3" name="Content Placeholder 2"/>
          <p:cNvSpPr>
            <a:spLocks noGrp="1"/>
          </p:cNvSpPr>
          <p:nvPr>
            <p:ph idx="1"/>
          </p:nvPr>
        </p:nvSpPr>
        <p:spPr>
          <a:xfrm>
            <a:off x="457200" y="1600200"/>
            <a:ext cx="4953000" cy="4525963"/>
          </a:xfrm>
        </p:spPr>
        <p:txBody>
          <a:bodyPr>
            <a:normAutofit/>
          </a:bodyPr>
          <a:lstStyle/>
          <a:p>
            <a:r>
              <a:rPr lang="en-US" sz="200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Samuel Insull had great influence on both the formation of the Committee and the topics covered </a:t>
            </a:r>
          </a:p>
          <a:p>
            <a:endParaRPr lang="en-US"/>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54</a:t>
            </a:fld>
            <a:endParaRPr lang="en-US"/>
          </a:p>
        </p:txBody>
      </p:sp>
    </p:spTree>
    <p:extLst>
      <p:ext uri="{BB962C8B-B14F-4D97-AF65-F5344CB8AC3E}">
        <p14:creationId xmlns:p14="http://schemas.microsoft.com/office/powerpoint/2010/main" val="1901152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latin typeface="Arial" panose="020B0604020202020204" pitchFamily="34" charset="0"/>
                <a:cs typeface="Arial" panose="020B0604020202020204" pitchFamily="34" charset="0"/>
              </a:rPr>
              <a:t>Publishing The First Works</a:t>
            </a:r>
          </a:p>
        </p:txBody>
      </p:sp>
      <p:sp>
        <p:nvSpPr>
          <p:cNvPr id="3" name="Content Placeholder 2"/>
          <p:cNvSpPr>
            <a:spLocks noGrp="1"/>
          </p:cNvSpPr>
          <p:nvPr>
            <p:ph idx="1"/>
          </p:nvPr>
        </p:nvSpPr>
        <p:spPr>
          <a:xfrm>
            <a:off x="457200" y="1600201"/>
            <a:ext cx="5105400" cy="4419599"/>
          </a:xfrm>
        </p:spPr>
        <p:txBody>
          <a:bodyPr>
            <a:normAutofit/>
          </a:bodyPr>
          <a:lstStyle/>
          <a:p>
            <a:r>
              <a:rPr lang="en-US" sz="200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Beginning in 1902, AEIC began work on collecting requirements from member companies for meter standardization</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By 1908, the AEIC Committee began work on the Code for Electricity Meters</a:t>
            </a:r>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55</a:t>
            </a:fld>
            <a:endParaRPr lang="en-US"/>
          </a:p>
        </p:txBody>
      </p:sp>
    </p:spTree>
    <p:extLst>
      <p:ext uri="{BB962C8B-B14F-4D97-AF65-F5344CB8AC3E}">
        <p14:creationId xmlns:p14="http://schemas.microsoft.com/office/powerpoint/2010/main" val="651431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57200" y="0"/>
            <a:ext cx="8229600" cy="1143000"/>
          </a:xfrm>
        </p:spPr>
        <p:txBody>
          <a:bodyPr>
            <a:normAutofit/>
          </a:bodyPr>
          <a:lstStyle/>
          <a:p>
            <a:r>
              <a:rPr lang="en-US" dirty="0">
                <a:latin typeface="Arial" panose="020B0604020202020204" pitchFamily="34" charset="0"/>
                <a:cs typeface="Arial" panose="020B0604020202020204" pitchFamily="34" charset="0"/>
              </a:rPr>
              <a:t>The Coming Together</a:t>
            </a:r>
          </a:p>
        </p:txBody>
      </p:sp>
      <p:sp>
        <p:nvSpPr>
          <p:cNvPr id="5" name="Content Placeholder 4"/>
          <p:cNvSpPr>
            <a:spLocks noGrp="1"/>
          </p:cNvSpPr>
          <p:nvPr>
            <p:ph sz="half" idx="1"/>
          </p:nvPr>
        </p:nvSpPr>
        <p:spPr/>
        <p:txBody>
          <a:bodyPr>
            <a:normAutofit/>
          </a:bodyPr>
          <a:lstStyle/>
          <a:p>
            <a:r>
              <a:rPr lang="en-US" sz="200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a:latin typeface="Arial" panose="020B0604020202020204" pitchFamily="34" charset="0"/>
                <a:cs typeface="Arial" panose="020B0604020202020204" pitchFamily="34" charset="0"/>
              </a:rPr>
              <a:t>It was deemed in 1910 that all future work on the Code for Electricity Meters shall be collaborative between NELA and AEIC</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56</a:t>
            </a:fld>
            <a:endParaRPr lang="en-US"/>
          </a:p>
        </p:txBody>
      </p:sp>
    </p:spTree>
    <p:extLst>
      <p:ext uri="{BB962C8B-B14F-4D97-AF65-F5344CB8AC3E}">
        <p14:creationId xmlns:p14="http://schemas.microsoft.com/office/powerpoint/2010/main" val="3764351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normAutofit/>
          </a:bodyPr>
          <a:lstStyle/>
          <a:p>
            <a:r>
              <a:rPr lang="en-US" dirty="0">
                <a:latin typeface="Arial" panose="020B0604020202020204" pitchFamily="34" charset="0"/>
                <a:cs typeface="Arial" panose="020B0604020202020204" pitchFamily="34" charset="0"/>
              </a:rPr>
              <a:t>The “Handbook”</a:t>
            </a:r>
          </a:p>
        </p:txBody>
      </p:sp>
      <p:sp>
        <p:nvSpPr>
          <p:cNvPr id="3" name="Content Placeholder 2"/>
          <p:cNvSpPr>
            <a:spLocks noGrp="1"/>
          </p:cNvSpPr>
          <p:nvPr>
            <p:ph sz="half" idx="1"/>
          </p:nvPr>
        </p:nvSpPr>
        <p:spPr>
          <a:xfrm>
            <a:off x="457200" y="1600200"/>
            <a:ext cx="4343400" cy="4525963"/>
          </a:xfrm>
        </p:spPr>
        <p:txBody>
          <a:bodyPr>
            <a:normAutofit lnSpcReduction="10000"/>
          </a:bodyPr>
          <a:lstStyle/>
          <a:p>
            <a:r>
              <a:rPr lang="en-US" sz="2000">
                <a:latin typeface="Arial" panose="020B0604020202020204" pitchFamily="34" charset="0"/>
                <a:cs typeface="Arial" panose="020B0604020202020204" pitchFamily="34" charset="0"/>
              </a:rPr>
              <a:t>Based on the work of the AEIC Code, NELA Members began work on the first “Electric Meterman’s Handbook”</a:t>
            </a:r>
          </a:p>
          <a:p>
            <a:r>
              <a:rPr lang="en-US" sz="2000">
                <a:latin typeface="Arial" panose="020B0604020202020204" pitchFamily="34" charset="0"/>
                <a:cs typeface="Arial" panose="020B0604020202020204" pitchFamily="34" charset="0"/>
              </a:rPr>
              <a:t>Presented at the Historic Hotel Washington in Seattle, WA</a:t>
            </a:r>
          </a:p>
          <a:p>
            <a:r>
              <a:rPr lang="en-US" sz="2000">
                <a:latin typeface="Arial" panose="020B0604020202020204" pitchFamily="34" charset="0"/>
                <a:cs typeface="Arial" panose="020B0604020202020204" pitchFamily="34" charset="0"/>
              </a:rPr>
              <a:t>The NELA/AEIC Joint Presentation also Featured Vendors: Thomson (General Electric), Westinghouse, Fort Wayne, Sangamo, Duncan Columbia, The Eastern Specialty Company (TESCO), Cutler-Hammer, Biddle, Leeds &amp; Northrup and The States Company </a:t>
            </a:r>
          </a:p>
          <a:p>
            <a:endParaRPr lang="en-US"/>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57</a:t>
            </a:fld>
            <a:endParaRPr lang="en-US"/>
          </a:p>
        </p:txBody>
      </p:sp>
    </p:spTree>
    <p:extLst>
      <p:ext uri="{BB962C8B-B14F-4D97-AF65-F5344CB8AC3E}">
        <p14:creationId xmlns:p14="http://schemas.microsoft.com/office/powerpoint/2010/main" val="1037319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a:t>
            </a:r>
            <a:r>
              <a:rPr lang="en-US" sz="1800" dirty="0" err="1">
                <a:latin typeface="Arial" panose="020B0604020202020204" pitchFamily="34" charset="0"/>
                <a:cs typeface="Arial" panose="020B0604020202020204" pitchFamily="34" charset="0"/>
              </a:rPr>
              <a:t>Sangamo</a:t>
            </a:r>
            <a:r>
              <a:rPr lang="en-US" sz="1800" dirty="0">
                <a:latin typeface="Arial" panose="020B0604020202020204" pitchFamily="34" charset="0"/>
                <a:cs typeface="Arial" panose="020B0604020202020204" pitchFamily="34" charset="0"/>
              </a:rPr>
              <a:t> immediately introduced a new induction-type meter known as the Type H. As with the previous Gutmann meters, the disk rotated clockwise (to the left) unlike its competitors' which all rotated to the right.</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polyphase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p>
          <a:p>
            <a:pPr>
              <a:lnSpc>
                <a:spcPct val="80000"/>
              </a:lnSpc>
            </a:pPr>
            <a:endParaRPr lang="en-US" sz="1800">
              <a:latin typeface="Arial" panose="020B0604020202020204" pitchFamily="34" charset="0"/>
              <a:cs typeface="Arial" panose="020B0604020202020204" pitchFamily="34" charset="0"/>
            </a:endParaRPr>
          </a:p>
          <a:p>
            <a:pPr>
              <a:lnSpc>
                <a:spcPct val="80000"/>
              </a:lnSpc>
            </a:pPr>
            <a:r>
              <a:rPr lang="en-US" sz="1800">
                <a:latin typeface="Arial" panose="020B0604020202020204" pitchFamily="34" charset="0"/>
                <a:cs typeface="Arial" panose="020B0604020202020204" pitchFamily="34" charset="0"/>
              </a:rPr>
              <a:t>Westinghouse introduces the first socket-type meter, the OB "detachable“ – Manufactured in Newark, NJ and released in 1928.</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59</a:t>
            </a:fld>
            <a:endParaRPr lang="en-US"/>
          </a:p>
        </p:txBody>
      </p:sp>
    </p:spTree>
    <p:extLst>
      <p:ext uri="{BB962C8B-B14F-4D97-AF65-F5344CB8AC3E}">
        <p14:creationId xmlns:p14="http://schemas.microsoft.com/office/powerpoint/2010/main" val="2004652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Grp="1" noChangeArrowheads="1"/>
          </p:cNvSpPr>
          <p:nvPr>
            <p:ph type="title" idx="4294967295"/>
          </p:nvPr>
        </p:nvSpPr>
        <p:spPr bwMode="auto">
          <a:xfrm>
            <a:off x="990600" y="2286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latin typeface="Arial" panose="020B0604020202020204" pitchFamily="34" charset="0"/>
                <a:cs typeface="Arial" panose="020B0604020202020204" pitchFamily="34" charset="0"/>
              </a:rPr>
              <a:t>Electric Arc Lamp Invented 1802</a:t>
            </a:r>
          </a:p>
        </p:txBody>
      </p:sp>
      <p:sp>
        <p:nvSpPr>
          <p:cNvPr id="17412" name="Rectangle 4"/>
          <p:cNvSpPr>
            <a:spLocks noGrp="1" noChangeArrowheads="1"/>
          </p:cNvSpPr>
          <p:nvPr>
            <p:ph sz="half" idx="1"/>
          </p:nvPr>
        </p:nvSpPr>
        <p:spPr>
          <a:xfrm>
            <a:off x="3657600" y="1526771"/>
            <a:ext cx="4548187" cy="4114800"/>
          </a:xfrm>
        </p:spPr>
        <p:txBody>
          <a:bodyPr>
            <a:normAutofit lnSpcReduction="10000"/>
          </a:bodyPr>
          <a:lstStyle/>
          <a:p>
            <a:pPr>
              <a:lnSpc>
                <a:spcPct val="90000"/>
              </a:lnSpc>
            </a:pPr>
            <a:r>
              <a:rPr lang="en-US" altLang="en-US" sz="1800">
                <a:latin typeface="Arial" panose="020B0604020202020204" pitchFamily="34" charset="0"/>
                <a:cs typeface="Arial" panose="020B0604020202020204" pitchFamily="34" charset="0"/>
              </a:rPr>
              <a:t>Arc lamps were not practical because there was no constant and reliable supply of electricity</a:t>
            </a:r>
          </a:p>
          <a:p>
            <a:pPr>
              <a:lnSpc>
                <a:spcPct val="90000"/>
              </a:lnSpc>
            </a:pPr>
            <a:r>
              <a:rPr lang="en-US" altLang="en-US" sz="1800">
                <a:latin typeface="Arial" panose="020B0604020202020204" pitchFamily="34" charset="0"/>
                <a:cs typeface="Arial" panose="020B0604020202020204" pitchFamily="34" charset="0"/>
              </a:rPr>
              <a:t>Dynamos’s to supply electricity were developed in the 1830’s, improved in the 1850’s and in commercial use in Europe in the 1870’s.  </a:t>
            </a:r>
          </a:p>
          <a:p>
            <a:pPr>
              <a:lnSpc>
                <a:spcPct val="90000"/>
              </a:lnSpc>
            </a:pPr>
            <a:r>
              <a:rPr lang="en-US" altLang="en-US" sz="1800">
                <a:latin typeface="Arial" panose="020B0604020202020204" pitchFamily="34" charset="0"/>
                <a:cs typeface="Arial" panose="020B0604020202020204" pitchFamily="34" charset="0"/>
              </a:rPr>
              <a:t>Practical dynamos powering arc lamps were demonstrated by Charles F. Brush in 1870’s</a:t>
            </a:r>
          </a:p>
          <a:p>
            <a:pPr>
              <a:lnSpc>
                <a:spcPct val="90000"/>
              </a:lnSpc>
            </a:pPr>
            <a:r>
              <a:rPr lang="en-US" altLang="en-US" sz="1800">
                <a:latin typeface="Arial" panose="020B0604020202020204" pitchFamily="34" charset="0"/>
                <a:cs typeface="Arial" panose="020B0604020202020204" pitchFamily="34" charset="0"/>
              </a:rPr>
              <a:t>Brush established Brush Electric Company in 1880 to provide arc lighting.  Brush was lighting Broadway two years before Edison started the Pearl Street Generating Station in New York City</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a:t>
            </a:fld>
            <a:endParaRPr lang="en-US"/>
          </a:p>
        </p:txBody>
      </p:sp>
    </p:spTree>
    <p:extLst>
      <p:ext uri="{BB962C8B-B14F-4D97-AF65-F5344CB8AC3E}">
        <p14:creationId xmlns:p14="http://schemas.microsoft.com/office/powerpoint/2010/main" val="3348952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152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p>
          <a:p>
            <a:pPr>
              <a:lnSpc>
                <a:spcPct val="80000"/>
              </a:lnSpc>
            </a:pPr>
            <a:endParaRPr lang="en-US" sz="1800">
              <a:latin typeface="Arial" panose="020B0604020202020204" pitchFamily="34" charset="0"/>
              <a:cs typeface="Arial" panose="020B0604020202020204" pitchFamily="34" charset="0"/>
            </a:endParaRPr>
          </a:p>
          <a:p>
            <a:pPr>
              <a:lnSpc>
                <a:spcPct val="80000"/>
              </a:lnSpc>
            </a:pPr>
            <a:r>
              <a:rPr lang="en-US" sz="180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changeout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60</a:t>
            </a:fld>
            <a:endParaRPr lang="en-US"/>
          </a:p>
        </p:txBody>
      </p:sp>
    </p:spTree>
    <p:extLst>
      <p:ext uri="{BB962C8B-B14F-4D97-AF65-F5344CB8AC3E}">
        <p14:creationId xmlns:p14="http://schemas.microsoft.com/office/powerpoint/2010/main" val="2532204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1930s</a:t>
            </a:r>
            <a:r>
              <a:rPr lang="en-US" altLang="en-US" sz="4000" dirty="0">
                <a:latin typeface="Arial" panose="020B0604020202020204" pitchFamily="34" charset="0"/>
                <a:cs typeface="Arial" panose="020B0604020202020204" pitchFamily="34" charset="0"/>
              </a:rPr>
              <a:t> cont.</a:t>
            </a:r>
          </a:p>
        </p:txBody>
      </p:sp>
      <p:sp>
        <p:nvSpPr>
          <p:cNvPr id="46083" name="Rectangle 3"/>
          <p:cNvSpPr>
            <a:spLocks noGrp="1" noChangeArrowheads="1"/>
          </p:cNvSpPr>
          <p:nvPr>
            <p:ph idx="1"/>
          </p:nvPr>
        </p:nvSpPr>
        <p:spPr>
          <a:xfrm>
            <a:off x="685800" y="1744663"/>
            <a:ext cx="7772400" cy="4114800"/>
          </a:xfrm>
        </p:spPr>
        <p:txBody>
          <a:bodyPr>
            <a:normAutofit lnSpcReduction="10000"/>
          </a:bodyPr>
          <a:lstStyle/>
          <a:p>
            <a:pPr>
              <a:lnSpc>
                <a:spcPct val="80000"/>
              </a:lnSpc>
            </a:pPr>
            <a:r>
              <a:rPr lang="en-US" sz="1800">
                <a:latin typeface="Arial" panose="020B0604020202020204" pitchFamily="34" charset="0"/>
                <a:cs typeface="Arial" panose="020B0604020202020204" pitchFamily="34" charset="0"/>
              </a:rPr>
              <a:t>1934 - Sangamo introduces the last mechanical prepayment meter, the Type HFP. By this time, prepayment metering was falling out of favor due to fraud and decreasing costs of electricity.</a:t>
            </a:r>
          </a:p>
          <a:p>
            <a:pPr>
              <a:lnSpc>
                <a:spcPct val="80000"/>
              </a:lnSpc>
            </a:pPr>
            <a:r>
              <a:rPr lang="en-US" sz="1800">
                <a:latin typeface="Arial" panose="020B0604020202020204" pitchFamily="34" charset="0"/>
                <a:cs typeface="Arial" panose="020B0604020202020204" pitchFamily="34" charset="0"/>
              </a:rPr>
              <a:t>The late 1930s saw another round of improvements to meter design. Polyphase meters were redesigned to incorporate a laminated disk, which allowed the stators in the meter to be placed side by side without interacting with each other. Polyphase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61</a:t>
            </a:fld>
            <a:endParaRPr lang="en-US"/>
          </a:p>
        </p:txBody>
      </p:sp>
    </p:spTree>
    <p:extLst>
      <p:ext uri="{BB962C8B-B14F-4D97-AF65-F5344CB8AC3E}">
        <p14:creationId xmlns:p14="http://schemas.microsoft.com/office/powerpoint/2010/main" val="27341397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1940 - GE begins development on a new type of bearing using the magnetic suspension principle (as attempted in the Stanley meters) but work on this was put on hold when the US entered WWII.</a:t>
            </a:r>
          </a:p>
          <a:p>
            <a:pPr>
              <a:lnSpc>
                <a:spcPct val="80000"/>
              </a:lnSpc>
            </a:pPr>
            <a:r>
              <a:rPr lang="en-US" sz="2000">
                <a:latin typeface="Arial" panose="020B0604020202020204" pitchFamily="34" charset="0"/>
                <a:cs typeface="Arial" panose="020B0604020202020204" pitchFamily="34" charset="0"/>
              </a:rPr>
              <a:t>1948 - GE opened a new meter plant in Somersworth, NH. Also, the magnetic bearing GE had been working on was finally introduced on the I-50 single phase meter (which was billed "The first all-new meter in 50 years").</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normAutofit fontScale="92500" lnSpcReduction="10000"/>
          </a:bodyPr>
          <a:lstStyle/>
          <a:p>
            <a:pPr>
              <a:lnSpc>
                <a:spcPct val="80000"/>
              </a:lnSpc>
            </a:pPr>
            <a:r>
              <a:rPr lang="en-US" sz="2000">
                <a:latin typeface="Arial" panose="020B0604020202020204" pitchFamily="34" charset="0"/>
                <a:cs typeface="Arial" panose="020B0604020202020204" pitchFamily="34" charset="0"/>
              </a:rPr>
              <a:t>1952 - Duncan relocates its meter plant to a larger location just outside Lafayette, IN.</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1954 - GE moves all remaining watthour meter production from the original Lynn, MA, plant to Somersworth, NH.</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1957 - Westinghouse moves meter production from Newark, NJ, to a new plant in Raleigh, NC.</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p>
          <a:p>
            <a:pPr>
              <a:lnSpc>
                <a:spcPct val="80000"/>
              </a:lnSpc>
            </a:pPr>
            <a:endParaRPr lang="en-US" sz="200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63</a:t>
            </a:fld>
            <a:endParaRPr lang="en-US"/>
          </a:p>
        </p:txBody>
      </p:sp>
    </p:spTree>
    <p:extLst>
      <p:ext uri="{BB962C8B-B14F-4D97-AF65-F5344CB8AC3E}">
        <p14:creationId xmlns:p14="http://schemas.microsoft.com/office/powerpoint/2010/main" val="21632595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Duncan, Sangamo, and Westinghouse all introduce meters using magnetic bearings.</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64</a:t>
            </a:fld>
            <a:endParaRPr lang="en-US"/>
          </a:p>
        </p:txBody>
      </p:sp>
    </p:spTree>
    <p:extLst>
      <p:ext uri="{BB962C8B-B14F-4D97-AF65-F5344CB8AC3E}">
        <p14:creationId xmlns:p14="http://schemas.microsoft.com/office/powerpoint/2010/main" val="17228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a:latin typeface="Arial" panose="020B0604020202020204" pitchFamily="34" charset="0"/>
                <a:cs typeface="Arial" panose="020B0604020202020204" pitchFamily="34" charset="0"/>
              </a:rPr>
              <a:t>1975 - Landis &amp; Gyr of Switzerland buys Duncan Electric Co. and continued operations in Lafayette, IN, unchanged, relabeling the meters with the Landis &amp; Gyr name starting in 1984.</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1975 - Schlumberger of France buys Sangamo Electric Co. and moved meter production from the original facility in Springfield, IL, to another one of Sangamo's plants in West Union, SC.</a:t>
            </a:r>
          </a:p>
          <a:p>
            <a:pPr>
              <a:lnSpc>
                <a:spcPct val="80000"/>
              </a:lnSpc>
            </a:pPr>
            <a:endParaRPr lang="en-US" sz="2000">
              <a:latin typeface="Arial" panose="020B0604020202020204" pitchFamily="34" charset="0"/>
              <a:cs typeface="Arial" panose="020B0604020202020204" pitchFamily="34" charset="0"/>
            </a:endParaRPr>
          </a:p>
          <a:p>
            <a:pPr>
              <a:lnSpc>
                <a:spcPct val="80000"/>
              </a:lnSpc>
            </a:pPr>
            <a:r>
              <a:rPr lang="en-US" sz="200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65</a:t>
            </a:fld>
            <a:endParaRPr lang="en-US"/>
          </a:p>
        </p:txBody>
      </p:sp>
    </p:spTree>
    <p:extLst>
      <p:ext uri="{BB962C8B-B14F-4D97-AF65-F5344CB8AC3E}">
        <p14:creationId xmlns:p14="http://schemas.microsoft.com/office/powerpoint/2010/main" val="3844396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p>
          <a:p>
            <a:pPr>
              <a:lnSpc>
                <a:spcPct val="80000"/>
              </a:lnSpc>
            </a:pPr>
            <a:r>
              <a:rPr lang="en-US" sz="2000" dirty="0">
                <a:latin typeface="Arial" panose="020B0604020202020204" pitchFamily="34" charset="0"/>
                <a:cs typeface="Arial" panose="020B0604020202020204" pitchFamily="34" charset="0"/>
              </a:rPr>
              <a:t>1990 - ABB of Switzerland buys Westinghouse's meter and load control division and continues production unchanged except for re-labeling all the product with the ABB logo. (In 1998, the load control business was sold to Cannon Technologies.)</a:t>
            </a:r>
          </a:p>
          <a:p>
            <a:pPr>
              <a:lnSpc>
                <a:spcPct val="80000"/>
              </a:lnSpc>
            </a:pPr>
            <a:r>
              <a:rPr lang="en-US" sz="2000" dirty="0">
                <a:latin typeface="Arial" panose="020B0604020202020204" pitchFamily="34" charset="0"/>
                <a:cs typeface="Arial" panose="020B0604020202020204" pitchFamily="34" charset="0"/>
              </a:rPr>
              <a:t>AMR is introduced and communication modules are introduced into meters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66</a:t>
            </a:fld>
            <a:endParaRPr lang="en-US"/>
          </a:p>
        </p:txBody>
      </p:sp>
    </p:spTree>
    <p:extLst>
      <p:ext uri="{BB962C8B-B14F-4D97-AF65-F5344CB8AC3E}">
        <p14:creationId xmlns:p14="http://schemas.microsoft.com/office/powerpoint/2010/main" val="3815328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2000 to Present</a:t>
            </a:r>
          </a:p>
        </p:txBody>
      </p:sp>
      <p:sp>
        <p:nvSpPr>
          <p:cNvPr id="46083" name="Rectangle 3"/>
          <p:cNvSpPr>
            <a:spLocks noGrp="1" noChangeArrowheads="1"/>
          </p:cNvSpPr>
          <p:nvPr>
            <p:ph idx="1"/>
          </p:nvPr>
        </p:nvSpPr>
        <p:spPr>
          <a:xfrm>
            <a:off x="647185" y="1548716"/>
            <a:ext cx="7772400" cy="4114800"/>
          </a:xfrm>
        </p:spPr>
        <p:txBody>
          <a:bodyPr/>
          <a:lstStyle/>
          <a:p>
            <a:pPr>
              <a:lnSpc>
                <a:spcPct val="80000"/>
              </a:lnSpc>
            </a:pPr>
            <a:r>
              <a:rPr lang="en-US" sz="200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a:latin typeface="Arial" panose="020B0604020202020204" pitchFamily="34" charset="0"/>
                <a:cs typeface="Arial" panose="020B0604020202020204" pitchFamily="34" charset="0"/>
              </a:rPr>
              <a:t>L&amp;G (formerly Duncan) becomes L+G</a:t>
            </a:r>
          </a:p>
          <a:p>
            <a:pPr>
              <a:lnSpc>
                <a:spcPct val="80000"/>
              </a:lnSpc>
            </a:pPr>
            <a:r>
              <a:rPr lang="en-US" sz="2000">
                <a:latin typeface="Arial" panose="020B0604020202020204" pitchFamily="34" charset="0"/>
                <a:cs typeface="Arial" panose="020B0604020202020204" pitchFamily="34" charset="0"/>
              </a:rPr>
              <a:t>Schlumberger (formerly </a:t>
            </a:r>
            <a:r>
              <a:rPr lang="en-US" sz="2000" err="1">
                <a:latin typeface="Arial" panose="020B0604020202020204" pitchFamily="34" charset="0"/>
                <a:cs typeface="Arial" panose="020B0604020202020204" pitchFamily="34" charset="0"/>
              </a:rPr>
              <a:t>Sangamo</a:t>
            </a:r>
            <a:r>
              <a:rPr lang="en-US" sz="2000">
                <a:latin typeface="Arial" panose="020B0604020202020204" pitchFamily="34" charset="0"/>
                <a:cs typeface="Arial" panose="020B0604020202020204" pitchFamily="34" charset="0"/>
              </a:rPr>
              <a:t>) becomes Itron</a:t>
            </a:r>
          </a:p>
          <a:p>
            <a:pPr>
              <a:lnSpc>
                <a:spcPct val="80000"/>
              </a:lnSpc>
            </a:pPr>
            <a:r>
              <a:rPr lang="en-US" sz="2000">
                <a:latin typeface="Arial" panose="020B0604020202020204" pitchFamily="34" charset="0"/>
                <a:cs typeface="Arial" panose="020B0604020202020204" pitchFamily="34" charset="0"/>
              </a:rPr>
              <a:t>Sensus enters the market</a:t>
            </a:r>
          </a:p>
          <a:p>
            <a:pPr>
              <a:lnSpc>
                <a:spcPct val="80000"/>
              </a:lnSpc>
            </a:pPr>
            <a:r>
              <a:rPr lang="en-US" sz="2000">
                <a:latin typeface="Arial" panose="020B0604020202020204" pitchFamily="34" charset="0"/>
                <a:cs typeface="Arial" panose="020B0604020202020204" pitchFamily="34" charset="0"/>
              </a:rPr>
              <a:t>ABB (formerly Westinghouse) becomes Elster becomes Honeywell</a:t>
            </a:r>
          </a:p>
          <a:p>
            <a:pPr>
              <a:lnSpc>
                <a:spcPct val="80000"/>
              </a:lnSpc>
            </a:pPr>
            <a:r>
              <a:rPr lang="en-US" sz="2000">
                <a:latin typeface="Arial" panose="020B0604020202020204" pitchFamily="34" charset="0"/>
                <a:cs typeface="Arial" panose="020B0604020202020204" pitchFamily="34" charset="0"/>
              </a:rPr>
              <a:t>GE becomes </a:t>
            </a:r>
            <a:r>
              <a:rPr lang="en-US" sz="2000" err="1">
                <a:latin typeface="Arial" panose="020B0604020202020204" pitchFamily="34" charset="0"/>
                <a:cs typeface="Arial" panose="020B0604020202020204" pitchFamily="34" charset="0"/>
              </a:rPr>
              <a:t>Aclara</a:t>
            </a:r>
            <a:r>
              <a:rPr lang="en-US" sz="2000">
                <a:latin typeface="Arial" panose="020B0604020202020204" pitchFamily="34" charset="0"/>
                <a:cs typeface="Arial" panose="020B0604020202020204" pitchFamily="34" charset="0"/>
              </a:rPr>
              <a:t> becomes Hubbell</a:t>
            </a:r>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386"/>
          <a:stretch/>
        </p:blipFill>
        <p:spPr bwMode="auto">
          <a:xfrm>
            <a:off x="7028997" y="2519096"/>
            <a:ext cx="1524000" cy="135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028" y="4981288"/>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7362" b="23498"/>
          <a:stretch/>
        </p:blipFill>
        <p:spPr bwMode="auto">
          <a:xfrm>
            <a:off x="513773" y="5460999"/>
            <a:ext cx="2362200" cy="69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17475"/>
          <a:stretch/>
        </p:blipFill>
        <p:spPr bwMode="auto">
          <a:xfrm>
            <a:off x="5923801" y="5311522"/>
            <a:ext cx="1463386" cy="120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67</a:t>
            </a:fld>
            <a:endParaRPr lang="en-US"/>
          </a:p>
        </p:txBody>
      </p:sp>
      <p:pic>
        <p:nvPicPr>
          <p:cNvPr id="307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4999" y="4365556"/>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idx="1"/>
          </p:nvPr>
        </p:nvSpPr>
        <p:spPr>
          <a:noFill/>
        </p:spPr>
        <p:txBody>
          <a:bodyPr vert="horz" lIns="91440" tIns="45720" rIns="91440" bIns="45720" rtlCol="0" anchor="t">
            <a:normAutofit/>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FF0000"/>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FF0000"/>
                </a:solidFill>
                <a:latin typeface="Arial"/>
                <a:cs typeface="Arial"/>
              </a:rPr>
              <a:t>215.228.0500</a:t>
            </a:r>
            <a:endParaRPr lang="en-US" altLang="en-US" sz="2000" dirty="0">
              <a:solidFill>
                <a:srgbClr val="FF0000"/>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a:cs typeface="Arial"/>
              </a:rPr>
              <a:t>This presentation can also be found under Meter Conferences and Schools on the </a:t>
            </a:r>
            <a:r>
              <a:rPr lang="en-US" altLang="en-US" sz="2000" dirty="0">
                <a:solidFill>
                  <a:srgbClr val="FF0000"/>
                </a:solidFill>
                <a:latin typeface="Arial"/>
                <a:cs typeface="Arial"/>
              </a:rPr>
              <a:t>TESCO</a:t>
            </a:r>
            <a:r>
              <a:rPr lang="en-US" altLang="en-US" sz="2000" dirty="0">
                <a:latin typeface="Arial"/>
                <a:cs typeface="Arial"/>
              </a:rPr>
              <a:t> website: </a:t>
            </a:r>
            <a:r>
              <a:rPr lang="en-US" altLang="en-US" sz="2000" dirty="0">
                <a:solidFill>
                  <a:srgbClr val="FF0000"/>
                </a:solidFill>
                <a:latin typeface="Arial"/>
                <a:cs typeface="Arial"/>
              </a:rPr>
              <a:t>tescometering.com</a:t>
            </a:r>
          </a:p>
          <a:p>
            <a:pPr algn="ctr" eaLnBrk="1" hangingPunct="1">
              <a:buFontTx/>
              <a:buNone/>
            </a:pPr>
            <a:endParaRPr lang="en-US" altLang="en-US" sz="2300" dirty="0">
              <a:solidFill>
                <a:srgbClr val="CC3300"/>
              </a:solidFill>
            </a:endParaRPr>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219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31719" y="5402839"/>
            <a:ext cx="7730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a:solidFill>
                  <a:srgbClr val="0070C0"/>
                </a:solidFill>
                <a:latin typeface="Arial"/>
                <a:cs typeface="Arial"/>
              </a:rPr>
              <a:t>ISO 9001:2015 Certified Quality Company</a:t>
            </a:r>
          </a:p>
          <a:p>
            <a:pPr algn="ctr" eaLnBrk="1" hangingPunct="1">
              <a:spcBef>
                <a:spcPct val="0"/>
              </a:spcBef>
              <a:buFontTx/>
              <a:buNone/>
            </a:pPr>
            <a:r>
              <a:rPr lang="en-US" altLang="en-US" sz="1400" b="1">
                <a:solidFill>
                  <a:srgbClr val="0070C0"/>
                </a:solidFill>
                <a:latin typeface="Arial"/>
                <a:cs typeface="Arial"/>
              </a:rPr>
              <a:t>ISO 17025:2017 Accredited Laboratory</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68</a:t>
            </a:fld>
            <a:endParaRPr lang="en-US"/>
          </a:p>
        </p:txBody>
      </p:sp>
      <p:sp>
        <p:nvSpPr>
          <p:cNvPr id="2" name="Title 1"/>
          <p:cNvSpPr>
            <a:spLocks noGrp="1"/>
          </p:cNvSpPr>
          <p:nvPr>
            <p:ph type="title"/>
          </p:nvPr>
        </p:nvSpPr>
        <p:spPr>
          <a:xfrm>
            <a:off x="1524000" y="193484"/>
            <a:ext cx="7208107" cy="679832"/>
          </a:xfrm>
        </p:spPr>
        <p:txBody>
          <a:bodyPr/>
          <a:lstStyle/>
          <a:p>
            <a:r>
              <a:rPr lang="en-US" dirty="0"/>
              <a:t>Questions and Discussion</a:t>
            </a:r>
          </a:p>
        </p:txBody>
      </p:sp>
    </p:spTree>
    <p:extLst>
      <p:ext uri="{BB962C8B-B14F-4D97-AF65-F5344CB8AC3E}">
        <p14:creationId xmlns:p14="http://schemas.microsoft.com/office/powerpoint/2010/main" val="1506773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2035" y="-76200"/>
            <a:ext cx="8229600" cy="1143000"/>
          </a:xfrm>
        </p:spPr>
        <p:txBody>
          <a:bodyPr>
            <a:normAutofit/>
          </a:bodyPr>
          <a:lstStyle/>
          <a:p>
            <a:r>
              <a:rPr lang="en-US" sz="4000">
                <a:latin typeface="Arial" panose="020B0604020202020204" pitchFamily="34" charset="0"/>
                <a:cs typeface="Arial" panose="020B0604020202020204" pitchFamily="34" charset="0"/>
              </a:rPr>
              <a:t>First Meters</a:t>
            </a:r>
          </a:p>
        </p:txBody>
      </p:sp>
      <p:sp>
        <p:nvSpPr>
          <p:cNvPr id="3" name="Content Placeholder 2"/>
          <p:cNvSpPr>
            <a:spLocks noGrp="1"/>
          </p:cNvSpPr>
          <p:nvPr>
            <p:ph sz="half" idx="1"/>
          </p:nvPr>
        </p:nvSpPr>
        <p:spPr>
          <a:xfrm>
            <a:off x="457200" y="1722437"/>
            <a:ext cx="7848600" cy="4525963"/>
          </a:xfrm>
        </p:spPr>
        <p:txBody>
          <a:bodyPr/>
          <a:lstStyle/>
          <a:p>
            <a:r>
              <a:rPr lang="en-US" sz="1800">
                <a:latin typeface="Arial" panose="020B0604020202020204" pitchFamily="34" charset="0"/>
                <a:cs typeface="Arial" panose="020B0604020202020204" pitchFamily="34" charset="0"/>
              </a:rPr>
              <a:t>1872 - Samuel Gardiner takes out the first known patent on an electric meter. This was a DC lamp-hour meter that was a clock with an electromagnet that started and stopped the mechanism.</a:t>
            </a:r>
            <a:br>
              <a:rPr lang="en-US" sz="1800">
                <a:latin typeface="Arial" panose="020B0604020202020204" pitchFamily="34" charset="0"/>
                <a:cs typeface="Arial" panose="020B0604020202020204" pitchFamily="34" charset="0"/>
              </a:rPr>
            </a:br>
            <a:endParaRPr lang="en-US" sz="1800">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1878 - J.B. Fuller takes out a patent on an AC lamp-hour meter that was a clock operated by an armature that vibrated between two coils.</a:t>
            </a:r>
          </a:p>
          <a:p>
            <a:endParaRPr lang="en-US">
              <a:latin typeface="Arial" panose="020B0604020202020204" pitchFamily="34" charset="0"/>
              <a:cs typeface="Arial" panose="020B0604020202020204" pitchFamily="34" charset="0"/>
            </a:endParaRPr>
          </a:p>
          <a:p>
            <a:endParaRPr lang="en-US"/>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a:t>Image from original patent for Samuel Gardiner’s electric meter.</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7</a:t>
            </a:fld>
            <a:endParaRPr lang="en-US"/>
          </a:p>
        </p:txBody>
      </p:sp>
    </p:spTree>
    <p:extLst>
      <p:ext uri="{BB962C8B-B14F-4D97-AF65-F5344CB8AC3E}">
        <p14:creationId xmlns:p14="http://schemas.microsoft.com/office/powerpoint/2010/main" val="4119325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
            <a:ext cx="8229600" cy="609600"/>
          </a:xfrm>
        </p:spPr>
        <p:txBody>
          <a:bodyPr/>
          <a:lstStyle/>
          <a:p>
            <a:r>
              <a:rPr lang="en-US" altLang="en-US" sz="2600">
                <a:latin typeface="Arial" pitchFamily="34" charset="0"/>
              </a:rPr>
              <a:t>Samuel Gardiner’s Lamp-Hour Meter (1872)</a:t>
            </a:r>
            <a:endParaRPr lang="en-US" sz="2600"/>
          </a:p>
        </p:txBody>
      </p:sp>
      <p:sp>
        <p:nvSpPr>
          <p:cNvPr id="3" name="Content Placeholder 2"/>
          <p:cNvSpPr>
            <a:spLocks noGrp="1"/>
          </p:cNvSpPr>
          <p:nvPr>
            <p:ph idx="1"/>
          </p:nvPr>
        </p:nvSpPr>
        <p:spPr>
          <a:xfrm>
            <a:off x="457200" y="1600200"/>
            <a:ext cx="5029200" cy="4525963"/>
          </a:xfrm>
        </p:spPr>
        <p:txBody>
          <a:bodyPr/>
          <a:lstStyle/>
          <a:p>
            <a:r>
              <a:rPr lang="en-US" sz="1800">
                <a:latin typeface="Arial" panose="020B0604020202020204" pitchFamily="34" charset="0"/>
                <a:cs typeface="Arial" panose="020B0604020202020204" pitchFamily="34" charset="0"/>
              </a:rPr>
              <a:t>This 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p>
          <a:p>
            <a:r>
              <a:rPr lang="en-US" sz="180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chemical meter, Shallenberger's ampere-hour meter and the Thomson Recording Wattmeter.</a:t>
            </a:r>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8</a:t>
            </a:fld>
            <a:endParaRPr lang="en-US"/>
          </a:p>
        </p:txBody>
      </p:sp>
    </p:spTree>
    <p:extLst>
      <p:ext uri="{BB962C8B-B14F-4D97-AF65-F5344CB8AC3E}">
        <p14:creationId xmlns:p14="http://schemas.microsoft.com/office/powerpoint/2010/main" val="3405106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5824" y="2286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r"/>
            <a:r>
              <a:rPr lang="en-US" altLang="en-US" sz="2800" kern="0" dirty="0">
                <a:solidFill>
                  <a:schemeClr val="accent1"/>
                </a:solidFill>
                <a:effectLst>
                  <a:outerShdw blurRad="38100" dist="38100" dir="2700000" algn="tl">
                    <a:srgbClr val="000000">
                      <a:alpha val="43137"/>
                    </a:srgbClr>
                  </a:outerShdw>
                </a:effectLst>
                <a:latin typeface="Arial" pitchFamily="34" charset="0"/>
              </a:rPr>
              <a:t>J.B. FULLER’S LAMP-HOUR METER (1878)</a:t>
            </a:r>
            <a:endParaRPr lang="en-US" sz="2800" kern="0" dirty="0">
              <a:solidFill>
                <a:schemeClr val="accent1"/>
              </a:solidFill>
              <a:effectLst>
                <a:outerShdw blurRad="38100" dist="38100" dir="2700000" algn="tl">
                  <a:srgbClr val="000000">
                    <a:alpha val="43137"/>
                  </a:srgbClr>
                </a:outerShdw>
              </a:effectLst>
            </a:endParaRPr>
          </a:p>
        </p:txBody>
      </p:sp>
      <p:sp>
        <p:nvSpPr>
          <p:cNvPr id="3" name="Rectangle 2"/>
          <p:cNvSpPr/>
          <p:nvPr/>
        </p:nvSpPr>
        <p:spPr>
          <a:xfrm>
            <a:off x="457200" y="1676400"/>
            <a:ext cx="8229600" cy="2031325"/>
          </a:xfrm>
          <a:prstGeom prst="rect">
            <a:avLst/>
          </a:prstGeom>
        </p:spPr>
        <p:txBody>
          <a:bodyPr wrap="square">
            <a:spAutoFit/>
          </a:bodyPr>
          <a:lstStyle/>
          <a:p>
            <a:pPr algn="l"/>
            <a:r>
              <a:rPr lang="en-US">
                <a:cs typeface="Arial" panose="020B0604020202020204" pitchFamily="34" charset="0"/>
              </a:rPr>
              <a:t>This meter was the first known AC meter to be patented, and like the Gardiner DC lamp-hour meter that preceded it, this meter only measured the time energy that was supplied to the load. The meter was simply a clock operated by the alternating fields of the two coils. Lamp-hour meters were soon abandoned as soon as the lines could be sub-divided and customers started adding other electrical appliances and the need arose for meters that measured energy, like Shallenberger’s ampere-hour meter.</a:t>
            </a: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154021" cy="1560427"/>
          </a:xfrm>
          <a:prstGeom prst="rect">
            <a:avLst/>
          </a:prstGeom>
          <a:noFill/>
        </p:spPr>
        <p:txBody>
          <a:bodyPr wrap="square" rtlCol="0">
            <a:spAutoFit/>
          </a:bodyPr>
          <a:lstStyle/>
          <a:p>
            <a:pPr algn="l"/>
            <a:r>
              <a:rPr lang="en-US">
                <a:cs typeface="Arial" panose="020B0604020202020204" pitchFamily="34" charset="0"/>
              </a:rPr>
              <a:t>One of Jim B. Fuller's assistants was James J. Wood, who would soon become one of the key people at the             Ft. Wayne Electric Co.</a:t>
            </a:r>
          </a:p>
          <a:p>
            <a:endParaRPr lang="en-US"/>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9</a:t>
            </a:fld>
            <a:endParaRPr lang="en-US"/>
          </a:p>
        </p:txBody>
      </p:sp>
    </p:spTree>
    <p:extLst>
      <p:ext uri="{BB962C8B-B14F-4D97-AF65-F5344CB8AC3E}">
        <p14:creationId xmlns:p14="http://schemas.microsoft.com/office/powerpoint/2010/main" val="1895314888"/>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2438EA8B65C04BA81A0809E21FF92B" ma:contentTypeVersion="16" ma:contentTypeDescription="Create a new document." ma:contentTypeScope="" ma:versionID="5e35fcddb325bbb504710d5c0b9eeddf">
  <xsd:schema xmlns:xsd="http://www.w3.org/2001/XMLSchema" xmlns:xs="http://www.w3.org/2001/XMLSchema" xmlns:p="http://schemas.microsoft.com/office/2006/metadata/properties" xmlns:ns2="8f26ee74-1c53-4b01-a982-cec1216b8a00" xmlns:ns3="865caf8b-3888-4957-b682-040f388f7b52" targetNamespace="http://schemas.microsoft.com/office/2006/metadata/properties" ma:root="true" ma:fieldsID="9ad50055fb2e25e379a2e899564cfb19" ns2:_="" ns3:_="">
    <xsd:import namespace="8f26ee74-1c53-4b01-a982-cec1216b8a00"/>
    <xsd:import namespace="865caf8b-3888-4957-b682-040f388f7b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6ee74-1c53-4b01-a982-cec1216b8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9ab868-c1cd-4777-b02c-d2c7bd6b6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5caf8b-3888-4957-b682-040f388f7b5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4e4d7b-98bd-4047-8838-282fa790d938}" ma:internalName="TaxCatchAll" ma:showField="CatchAllData" ma:web="865caf8b-3888-4957-b682-040f388f7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26ee74-1c53-4b01-a982-cec1216b8a00">
      <Terms xmlns="http://schemas.microsoft.com/office/infopath/2007/PartnerControls"/>
    </lcf76f155ced4ddcb4097134ff3c332f>
    <TaxCatchAll xmlns="865caf8b-3888-4957-b682-040f388f7b52" xsi:nil="true"/>
  </documentManagement>
</p:properties>
</file>

<file path=customXml/itemProps1.xml><?xml version="1.0" encoding="utf-8"?>
<ds:datastoreItem xmlns:ds="http://schemas.openxmlformats.org/officeDocument/2006/customXml" ds:itemID="{C30B3997-6F7B-4D13-B200-839534DF2DAB}">
  <ds:schemaRefs>
    <ds:schemaRef ds:uri="865caf8b-3888-4957-b682-040f388f7b52"/>
    <ds:schemaRef ds:uri="8f26ee74-1c53-4b01-a982-cec1216b8a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CD09FF9-7D0A-4129-9C32-BCF39667DDA7}">
  <ds:schemaRefs>
    <ds:schemaRef ds:uri="http://schemas.microsoft.com/sharepoint/v3/contenttype/forms"/>
  </ds:schemaRefs>
</ds:datastoreItem>
</file>

<file path=customXml/itemProps3.xml><?xml version="1.0" encoding="utf-8"?>
<ds:datastoreItem xmlns:ds="http://schemas.openxmlformats.org/officeDocument/2006/customXml" ds:itemID="{68AB1077-ED54-48F1-BDF3-D22B7355C286}">
  <ds:schemaRefs>
    <ds:schemaRef ds:uri="http://schemas.microsoft.com/office/2006/metadata/properties"/>
    <ds:schemaRef ds:uri="http://purl.org/dc/dcmitype/"/>
    <ds:schemaRef ds:uri="http://purl.org/dc/elements/1.1/"/>
    <ds:schemaRef ds:uri="http://schemas.openxmlformats.org/package/2006/metadata/core-properties"/>
    <ds:schemaRef ds:uri="8f26ee74-1c53-4b01-a982-cec1216b8a00"/>
    <ds:schemaRef ds:uri="http://purl.org/dc/terms/"/>
    <ds:schemaRef ds:uri="http://schemas.microsoft.com/office/2006/documentManagement/types"/>
    <ds:schemaRef ds:uri="http://schemas.microsoft.com/office/infopath/2007/PartnerControls"/>
    <ds:schemaRef ds:uri="865caf8b-3888-4957-b682-040f388f7b5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TESCO Template 2022-sg</Template>
  <TotalTime>46</TotalTime>
  <Words>7160</Words>
  <Application>Microsoft Office PowerPoint</Application>
  <PresentationFormat>On-screen Show (4:3)</PresentationFormat>
  <Paragraphs>542</Paragraphs>
  <Slides>68</Slides>
  <Notes>52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5" baseType="lpstr">
      <vt:lpstr>Times New Roman</vt:lpstr>
      <vt:lpstr>Monotype Sorts</vt:lpstr>
      <vt:lpstr>Arial</vt:lpstr>
      <vt:lpstr>Calibri</vt:lpstr>
      <vt:lpstr>Bookman Old Style</vt:lpstr>
      <vt:lpstr>TESCO Template</vt:lpstr>
      <vt:lpstr>Equation</vt:lpstr>
      <vt:lpstr>History of Electric Metering</vt:lpstr>
      <vt:lpstr>Abstract</vt:lpstr>
      <vt:lpstr>Franklin’s Electric “Battery” circa 1760</vt:lpstr>
      <vt:lpstr>Voltaic Piles and Electric Motors</vt:lpstr>
      <vt:lpstr>Michael Faraday</vt:lpstr>
      <vt:lpstr>Electric Arc Lamp Invented 1802</vt:lpstr>
      <vt:lpstr>First Meters</vt:lpstr>
      <vt:lpstr>Samuel Gardiner’s Lamp-Hour Meter (1872)</vt:lpstr>
      <vt:lpstr>PowerPoint Presentation</vt:lpstr>
      <vt:lpstr>Flat Rate Billing</vt:lpstr>
      <vt:lpstr>…….Until You Could not</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The Battle of the Currents</vt:lpstr>
      <vt:lpstr>1888: A Young Serb Named Никола Тесла  (Nicola Tesla) Meets George Westinghouse</vt:lpstr>
      <vt:lpstr>1893: Westinghouse Awarded the Contract  for Powerhouse at Niagara Falls</vt:lpstr>
      <vt:lpstr>Types of Early Electric Meters</vt:lpstr>
      <vt:lpstr>Fort Wayne is Bought Out</vt:lpstr>
      <vt:lpstr>PowerPoint Presentation</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Sandy Garcia</cp:lastModifiedBy>
  <cp:revision>5</cp:revision>
  <cp:lastPrinted>2021-06-11T16:06:47Z</cp:lastPrinted>
  <dcterms:created xsi:type="dcterms:W3CDTF">2004-03-09T01:40:14Z</dcterms:created>
  <dcterms:modified xsi:type="dcterms:W3CDTF">2023-06-28T19:25:56Z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0x0101003B2438EA8B65C04BA81A0809E21FF92B</vt:lpwstr>
  </property>
  <property fmtid="{D5CDD505-2E9C-101B-9397-08002B2CF9AE}" pid="3" name="MediaServiceImageTags">
    <vt:lpwstr/>
  </property>
</Properties>
</file>