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4" r:id="rId4"/>
  </p:sldMasterIdLst>
  <p:notesMasterIdLst>
    <p:notesMasterId r:id="rId37"/>
  </p:notesMasterIdLst>
  <p:handoutMasterIdLst>
    <p:handoutMasterId r:id="rId38"/>
  </p:handoutMasterIdLst>
  <p:sldIdLst>
    <p:sldId id="337" r:id="rId5"/>
    <p:sldId id="328" r:id="rId6"/>
    <p:sldId id="324" r:id="rId7"/>
    <p:sldId id="354" r:id="rId8"/>
    <p:sldId id="323" r:id="rId9"/>
    <p:sldId id="325" r:id="rId10"/>
    <p:sldId id="326" r:id="rId11"/>
    <p:sldId id="338" r:id="rId12"/>
    <p:sldId id="339" r:id="rId13"/>
    <p:sldId id="340" r:id="rId14"/>
    <p:sldId id="341" r:id="rId15"/>
    <p:sldId id="342" r:id="rId16"/>
    <p:sldId id="343" r:id="rId17"/>
    <p:sldId id="350" r:id="rId18"/>
    <p:sldId id="317" r:id="rId19"/>
    <p:sldId id="344" r:id="rId20"/>
    <p:sldId id="345" r:id="rId21"/>
    <p:sldId id="346" r:id="rId22"/>
    <p:sldId id="347" r:id="rId23"/>
    <p:sldId id="348" r:id="rId24"/>
    <p:sldId id="349" r:id="rId25"/>
    <p:sldId id="351" r:id="rId26"/>
    <p:sldId id="352" r:id="rId27"/>
    <p:sldId id="353" r:id="rId28"/>
    <p:sldId id="334" r:id="rId29"/>
    <p:sldId id="281" r:id="rId30"/>
    <p:sldId id="335" r:id="rId31"/>
    <p:sldId id="284" r:id="rId32"/>
    <p:sldId id="336" r:id="rId33"/>
    <p:sldId id="356" r:id="rId34"/>
    <p:sldId id="355" r:id="rId35"/>
    <p:sldId id="357" r:id="rId36"/>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5AB"/>
    <a:srgbClr val="61171F"/>
    <a:srgbClr val="E04E5D"/>
    <a:srgbClr val="302162"/>
    <a:srgbClr val="826DAF"/>
    <a:srgbClr val="D0D4D5"/>
    <a:srgbClr val="D0D4D7"/>
    <a:srgbClr val="454545"/>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9" autoAdjust="0"/>
    <p:restoredTop sz="98614" autoAdjust="0"/>
  </p:normalViewPr>
  <p:slideViewPr>
    <p:cSldViewPr snapToGrid="0" snapToObjects="1">
      <p:cViewPr varScale="1">
        <p:scale>
          <a:sx n="89" d="100"/>
          <a:sy n="89" d="100"/>
        </p:scale>
        <p:origin x="1014" y="96"/>
      </p:cViewPr>
      <p:guideLst>
        <p:guide orient="horz" pos="2161"/>
        <p:guide pos="2882"/>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62" y="-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31.xml"/><Relationship Id="rId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AAFBD97-FA3D-5D45-BECD-AB553E0597C9}" type="datetimeFigureOut">
              <a:rPr lang="en-US" smtClean="0"/>
              <a:t>6/28/2023</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37E6E25-EFE6-9749-B9A7-44B8B6B33871}" type="slidenum">
              <a:rPr lang="en-US" smtClean="0"/>
              <a:t>‹#›</a:t>
            </a:fld>
            <a:endParaRPr lang="en-US" dirty="0"/>
          </a:p>
        </p:txBody>
      </p:sp>
    </p:spTree>
    <p:extLst>
      <p:ext uri="{BB962C8B-B14F-4D97-AF65-F5344CB8AC3E}">
        <p14:creationId xmlns:p14="http://schemas.microsoft.com/office/powerpoint/2010/main" val="494070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413C2B-EA59-4D4F-B1AC-7BB3B171D2C4}" type="datetimeFigureOut">
              <a:rPr lang="en-US" smtClean="0"/>
              <a:t>6/28/2023</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9E4248-2355-5D45-BB27-FFAA52A79D6C}" type="slidenum">
              <a:rPr lang="en-US" smtClean="0"/>
              <a:t>‹#›</a:t>
            </a:fld>
            <a:endParaRPr lang="en-US" dirty="0"/>
          </a:p>
        </p:txBody>
      </p:sp>
    </p:spTree>
    <p:extLst>
      <p:ext uri="{BB962C8B-B14F-4D97-AF65-F5344CB8AC3E}">
        <p14:creationId xmlns:p14="http://schemas.microsoft.com/office/powerpoint/2010/main" val="2123034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11972"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4B388232-5DDF-44F3-A718-5C9697F8284A}" type="slidenum">
              <a:rPr lang="en-US" sz="1300"/>
              <a:pPr/>
              <a:t>12</a:t>
            </a:fld>
            <a:endParaRPr lang="en-US" sz="1300"/>
          </a:p>
        </p:txBody>
      </p:sp>
    </p:spTree>
    <p:extLst>
      <p:ext uri="{BB962C8B-B14F-4D97-AF65-F5344CB8AC3E}">
        <p14:creationId xmlns:p14="http://schemas.microsoft.com/office/powerpoint/2010/main" val="167530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266825" y="727075"/>
            <a:ext cx="4783138" cy="3587750"/>
          </a:xfrm>
          <a:ln w="12700" cap="flat"/>
        </p:spPr>
      </p:sp>
      <p:sp>
        <p:nvSpPr>
          <p:cNvPr id="212995" name="Rectangle 3"/>
          <p:cNvSpPr>
            <a:spLocks noGrp="1" noChangeArrowheads="1"/>
          </p:cNvSpPr>
          <p:nvPr>
            <p:ph type="body" idx="1"/>
          </p:nvPr>
        </p:nvSpPr>
        <p:spPr>
          <a:xfrm>
            <a:off x="974705" y="4559676"/>
            <a:ext cx="5365792" cy="4320377"/>
          </a:xfrm>
          <a:noFill/>
        </p:spPr>
        <p:txBody>
          <a:bodyPr lIns="99497" tIns="49749" rIns="99497" bIns="49749"/>
          <a:lstStyle/>
          <a:p>
            <a:endParaRPr lang="en-US"/>
          </a:p>
        </p:txBody>
      </p:sp>
    </p:spTree>
    <p:extLst>
      <p:ext uri="{BB962C8B-B14F-4D97-AF65-F5344CB8AC3E}">
        <p14:creationId xmlns:p14="http://schemas.microsoft.com/office/powerpoint/2010/main" val="246563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23236"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pPr marL="0" marR="0" lvl="0" indent="0" defTabSz="995853" eaLnBrk="1" fontAlgn="auto" latinLnBrk="0" hangingPunct="1">
              <a:lnSpc>
                <a:spcPct val="100000"/>
              </a:lnSpc>
              <a:spcBef>
                <a:spcPts val="0"/>
              </a:spcBef>
              <a:spcAft>
                <a:spcPts val="0"/>
              </a:spcAft>
              <a:buClrTx/>
              <a:buSzTx/>
              <a:buFontTx/>
              <a:buNone/>
              <a:tabLst/>
              <a:defRPr/>
            </a:pPr>
            <a:fld id="{5635D8F8-AEF0-47AB-85E9-6DCB7D22FEF6}" type="slidenum">
              <a:rPr kumimoji="0" lang="en-US" sz="1300" b="0" i="0" u="none" strike="noStrike" kern="0" cap="none" spc="0" normalizeH="0" baseline="0" noProof="0">
                <a:ln>
                  <a:noFill/>
                </a:ln>
                <a:solidFill>
                  <a:prstClr val="black"/>
                </a:solidFill>
                <a:effectLst/>
                <a:uLnTx/>
                <a:uFillTx/>
                <a:latin typeface="GE Inspira" pitchFamily="34" charset="0"/>
              </a:rPr>
              <a:pPr marL="0" marR="0" lvl="0" indent="0" defTabSz="995853" eaLnBrk="1" fontAlgn="auto" latinLnBrk="0" hangingPunct="1">
                <a:lnSpc>
                  <a:spcPct val="100000"/>
                </a:lnSpc>
                <a:spcBef>
                  <a:spcPts val="0"/>
                </a:spcBef>
                <a:spcAft>
                  <a:spcPts val="0"/>
                </a:spcAft>
                <a:buClrTx/>
                <a:buSzTx/>
                <a:buFontTx/>
                <a:buNone/>
                <a:tabLst/>
                <a:defRPr/>
              </a:pPr>
              <a:t>14</a:t>
            </a:fld>
            <a:endParaRPr kumimoji="0" lang="en-US" sz="1300" b="0" i="0" u="none" strike="noStrike" kern="0" cap="none" spc="0" normalizeH="0" baseline="0" noProof="0">
              <a:ln>
                <a:noFill/>
              </a:ln>
              <a:solidFill>
                <a:prstClr val="black"/>
              </a:solidFill>
              <a:effectLst/>
              <a:uLnTx/>
              <a:uFillTx/>
              <a:latin typeface="GE Inspira" pitchFamily="34" charset="0"/>
            </a:endParaRPr>
          </a:p>
        </p:txBody>
      </p:sp>
    </p:spTree>
    <p:extLst>
      <p:ext uri="{BB962C8B-B14F-4D97-AF65-F5344CB8AC3E}">
        <p14:creationId xmlns:p14="http://schemas.microsoft.com/office/powerpoint/2010/main" val="302899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287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258888" y="719138"/>
            <a:ext cx="4800600" cy="3600450"/>
          </a:xfrm>
          <a:ln/>
        </p:spPr>
      </p:sp>
      <p:sp>
        <p:nvSpPr>
          <p:cNvPr id="226307"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117684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1258888" y="719138"/>
            <a:ext cx="4800600" cy="3600450"/>
          </a:xfrm>
          <a:ln/>
        </p:spPr>
      </p:sp>
      <p:sp>
        <p:nvSpPr>
          <p:cNvPr id="235523"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355425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258888" y="719138"/>
            <a:ext cx="4800600" cy="3600450"/>
          </a:xfrm>
          <a:ln/>
        </p:spPr>
      </p:sp>
      <p:sp>
        <p:nvSpPr>
          <p:cNvPr id="229379"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340701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258888" y="719138"/>
            <a:ext cx="4800600" cy="3600450"/>
          </a:xfrm>
          <a:ln/>
        </p:spPr>
      </p:sp>
      <p:sp>
        <p:nvSpPr>
          <p:cNvPr id="232451"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357575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258888" y="719138"/>
            <a:ext cx="4800600" cy="3600450"/>
          </a:xfrm>
          <a:ln/>
        </p:spPr>
      </p:sp>
      <p:sp>
        <p:nvSpPr>
          <p:cNvPr id="232451"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246193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258888" y="719138"/>
            <a:ext cx="4800600" cy="3600450"/>
          </a:xfrm>
          <a:ln/>
        </p:spPr>
      </p:sp>
      <p:sp>
        <p:nvSpPr>
          <p:cNvPr id="119811" name="Rectangle 3"/>
          <p:cNvSpPr>
            <a:spLocks noGrp="1" noChangeArrowheads="1"/>
          </p:cNvSpPr>
          <p:nvPr>
            <p:ph type="body" idx="1"/>
          </p:nvPr>
        </p:nvSpPr>
        <p:spPr>
          <a:xfrm>
            <a:off x="974725" y="4560888"/>
            <a:ext cx="5365750" cy="4321175"/>
          </a:xfrm>
          <a:noFill/>
        </p:spPr>
        <p:txBody>
          <a:bodyPr/>
          <a:lstStyle/>
          <a:p>
            <a:pPr eaLnBrk="1" hangingPunct="1"/>
            <a:endParaRPr lang="en-US"/>
          </a:p>
        </p:txBody>
      </p:sp>
    </p:spTree>
    <p:extLst>
      <p:ext uri="{BB962C8B-B14F-4D97-AF65-F5344CB8AC3E}">
        <p14:creationId xmlns:p14="http://schemas.microsoft.com/office/powerpoint/2010/main" val="365011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258888" y="719138"/>
            <a:ext cx="4800600" cy="3600450"/>
          </a:xfrm>
          <a:ln/>
        </p:spPr>
      </p:sp>
      <p:sp>
        <p:nvSpPr>
          <p:cNvPr id="121859" name="Rectangle 3"/>
          <p:cNvSpPr>
            <a:spLocks noGrp="1" noChangeArrowheads="1"/>
          </p:cNvSpPr>
          <p:nvPr>
            <p:ph type="body" idx="1"/>
          </p:nvPr>
        </p:nvSpPr>
        <p:spPr>
          <a:xfrm>
            <a:off x="974725" y="4560888"/>
            <a:ext cx="5365750" cy="4321175"/>
          </a:xfrm>
          <a:noFill/>
        </p:spPr>
        <p:txBody>
          <a:bodyPr/>
          <a:lstStyle/>
          <a:p>
            <a:pPr eaLnBrk="1" hangingPunct="1"/>
            <a:endParaRPr lang="en-US"/>
          </a:p>
        </p:txBody>
      </p:sp>
    </p:spTree>
    <p:extLst>
      <p:ext uri="{BB962C8B-B14F-4D97-AF65-F5344CB8AC3E}">
        <p14:creationId xmlns:p14="http://schemas.microsoft.com/office/powerpoint/2010/main" val="2111430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5B9BF-99C7-425D-A1C7-4E0B8871658A}" type="slidenum">
              <a:rPr lang="en-US" smtClean="0"/>
              <a:t>29</a:t>
            </a:fld>
            <a:endParaRPr lang="en-US" dirty="0"/>
          </a:p>
        </p:txBody>
      </p:sp>
    </p:spTree>
    <p:extLst>
      <p:ext uri="{BB962C8B-B14F-4D97-AF65-F5344CB8AC3E}">
        <p14:creationId xmlns:p14="http://schemas.microsoft.com/office/powerpoint/2010/main" val="351991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995363" y="768350"/>
            <a:ext cx="5113337" cy="3836988"/>
          </a:xfrm>
          <a:ln/>
        </p:spPr>
      </p:sp>
      <p:sp>
        <p:nvSpPr>
          <p:cNvPr id="220163" name="Rectangle 3"/>
          <p:cNvSpPr>
            <a:spLocks noGrp="1" noChangeArrowheads="1"/>
          </p:cNvSpPr>
          <p:nvPr>
            <p:ph type="body" idx="1"/>
          </p:nvPr>
        </p:nvSpPr>
        <p:spPr>
          <a:xfrm>
            <a:off x="944345" y="4862222"/>
            <a:ext cx="5210612" cy="4603668"/>
          </a:xfrm>
          <a:noFill/>
        </p:spPr>
        <p:txBody>
          <a:bodyPr/>
          <a:lstStyle/>
          <a:p>
            <a:r>
              <a:rPr lang="en-US" sz="1700"/>
              <a:t>What affects accuracy??</a:t>
            </a:r>
          </a:p>
          <a:p>
            <a:endParaRPr lang="en-US" sz="1700"/>
          </a:p>
        </p:txBody>
      </p:sp>
    </p:spTree>
    <p:extLst>
      <p:ext uri="{BB962C8B-B14F-4D97-AF65-F5344CB8AC3E}">
        <p14:creationId xmlns:p14="http://schemas.microsoft.com/office/powerpoint/2010/main" val="15591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992188" y="766763"/>
            <a:ext cx="5118100" cy="3838575"/>
          </a:xfrm>
          <a:ln/>
        </p:spPr>
      </p:sp>
      <p:sp>
        <p:nvSpPr>
          <p:cNvPr id="175107" name="Rectangle 3"/>
          <p:cNvSpPr>
            <a:spLocks noGrp="1" noChangeArrowheads="1"/>
          </p:cNvSpPr>
          <p:nvPr>
            <p:ph type="body" idx="1"/>
          </p:nvPr>
        </p:nvSpPr>
        <p:spPr>
          <a:xfrm>
            <a:off x="945957" y="4861781"/>
            <a:ext cx="5207386" cy="4606253"/>
          </a:xfrm>
          <a:noFill/>
        </p:spPr>
        <p:txBody>
          <a:bodyPr/>
          <a:lstStyle/>
          <a:p>
            <a:pPr eaLnBrk="1" hangingPunct="1"/>
            <a:endParaRPr lang="en-US"/>
          </a:p>
        </p:txBody>
      </p:sp>
    </p:spTree>
    <p:extLst>
      <p:ext uri="{BB962C8B-B14F-4D97-AF65-F5344CB8AC3E}">
        <p14:creationId xmlns:p14="http://schemas.microsoft.com/office/powerpoint/2010/main" val="1823589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990600" y="766763"/>
            <a:ext cx="5118100" cy="3838575"/>
          </a:xfrm>
          <a:ln/>
        </p:spPr>
      </p:sp>
      <p:sp>
        <p:nvSpPr>
          <p:cNvPr id="111619" name="Rectangle 3"/>
          <p:cNvSpPr>
            <a:spLocks noGrp="1" noChangeArrowheads="1"/>
          </p:cNvSpPr>
          <p:nvPr>
            <p:ph type="body" idx="1"/>
          </p:nvPr>
        </p:nvSpPr>
        <p:spPr>
          <a:xfrm>
            <a:off x="947498" y="4861781"/>
            <a:ext cx="5204305" cy="4606253"/>
          </a:xfrm>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31"/>
          <p:cNvSpPr>
            <a:spLocks noGrp="1" noChangeArrowheads="1"/>
          </p:cNvSpPr>
          <p:nvPr>
            <p:ph type="sldNum" sz="quarter" idx="4294967295"/>
          </p:nvPr>
        </p:nvSpPr>
        <p:spPr bwMode="auto">
          <a:xfrm>
            <a:off x="4021026" y="9720974"/>
            <a:ext cx="3076682" cy="5119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87484">
              <a:defRPr sz="3400">
                <a:solidFill>
                  <a:schemeClr val="tx1"/>
                </a:solidFill>
                <a:latin typeface="GE Inspira" pitchFamily="34" charset="0"/>
              </a:defRPr>
            </a:lvl1pPr>
            <a:lvl2pPr marL="783292" indent="-301266" defTabSz="987484">
              <a:defRPr sz="3400">
                <a:solidFill>
                  <a:schemeClr val="tx1"/>
                </a:solidFill>
                <a:latin typeface="GE Inspira" pitchFamily="34" charset="0"/>
              </a:defRPr>
            </a:lvl2pPr>
            <a:lvl3pPr marL="1205065" indent="-241013" defTabSz="987484">
              <a:defRPr sz="3400">
                <a:solidFill>
                  <a:schemeClr val="tx1"/>
                </a:solidFill>
                <a:latin typeface="GE Inspira" pitchFamily="34" charset="0"/>
              </a:defRPr>
            </a:lvl3pPr>
            <a:lvl4pPr marL="1687091" indent="-241013" defTabSz="987484">
              <a:defRPr sz="3400">
                <a:solidFill>
                  <a:schemeClr val="tx1"/>
                </a:solidFill>
                <a:latin typeface="GE Inspira" pitchFamily="34" charset="0"/>
              </a:defRPr>
            </a:lvl4pPr>
            <a:lvl5pPr marL="2169117" indent="-241013" defTabSz="987484">
              <a:defRPr sz="3400">
                <a:solidFill>
                  <a:schemeClr val="tx1"/>
                </a:solidFill>
                <a:latin typeface="GE Inspira" pitchFamily="34" charset="0"/>
              </a:defRPr>
            </a:lvl5pPr>
            <a:lvl6pPr marL="2651143" indent="-241013" defTabSz="987484" eaLnBrk="0" fontAlgn="base" hangingPunct="0">
              <a:spcBef>
                <a:spcPct val="0"/>
              </a:spcBef>
              <a:spcAft>
                <a:spcPct val="0"/>
              </a:spcAft>
              <a:defRPr sz="3400">
                <a:solidFill>
                  <a:schemeClr val="tx1"/>
                </a:solidFill>
                <a:latin typeface="GE Inspira" pitchFamily="34" charset="0"/>
              </a:defRPr>
            </a:lvl6pPr>
            <a:lvl7pPr marL="3133169" indent="-241013" defTabSz="987484" eaLnBrk="0" fontAlgn="base" hangingPunct="0">
              <a:spcBef>
                <a:spcPct val="0"/>
              </a:spcBef>
              <a:spcAft>
                <a:spcPct val="0"/>
              </a:spcAft>
              <a:defRPr sz="3400">
                <a:solidFill>
                  <a:schemeClr val="tx1"/>
                </a:solidFill>
                <a:latin typeface="GE Inspira" pitchFamily="34" charset="0"/>
              </a:defRPr>
            </a:lvl7pPr>
            <a:lvl8pPr marL="3615195" indent="-241013" defTabSz="987484" eaLnBrk="0" fontAlgn="base" hangingPunct="0">
              <a:spcBef>
                <a:spcPct val="0"/>
              </a:spcBef>
              <a:spcAft>
                <a:spcPct val="0"/>
              </a:spcAft>
              <a:defRPr sz="3400">
                <a:solidFill>
                  <a:schemeClr val="tx1"/>
                </a:solidFill>
                <a:latin typeface="GE Inspira" pitchFamily="34" charset="0"/>
              </a:defRPr>
            </a:lvl8pPr>
            <a:lvl9pPr marL="4097221" indent="-241013" defTabSz="987484" eaLnBrk="0" fontAlgn="base" hangingPunct="0">
              <a:spcBef>
                <a:spcPct val="0"/>
              </a:spcBef>
              <a:spcAft>
                <a:spcPct val="0"/>
              </a:spcAft>
              <a:defRPr sz="3400">
                <a:solidFill>
                  <a:schemeClr val="tx1"/>
                </a:solidFill>
                <a:latin typeface="GE Inspira" pitchFamily="34" charset="0"/>
              </a:defRPr>
            </a:lvl9pPr>
          </a:lstStyle>
          <a:p>
            <a:pPr eaLnBrk="1" hangingPunct="1"/>
            <a:fld id="{7E36B59E-9942-408C-A547-483587B60341}" type="slidenum">
              <a:rPr lang="en-US" sz="1300">
                <a:solidFill>
                  <a:prstClr val="black"/>
                </a:solidFill>
                <a:latin typeface="Times New Roman" pitchFamily="18" charset="0"/>
              </a:rPr>
              <a:pPr eaLnBrk="1" hangingPunct="1"/>
              <a:t>6</a:t>
            </a:fld>
            <a:endParaRPr lang="en-US" sz="1300" dirty="0">
              <a:solidFill>
                <a:prstClr val="black"/>
              </a:solidFill>
              <a:latin typeface="Times New Roman" pitchFamily="18" charset="0"/>
            </a:endParaRPr>
          </a:p>
        </p:txBody>
      </p:sp>
      <p:sp>
        <p:nvSpPr>
          <p:cNvPr id="217091" name="Rectangle 2"/>
          <p:cNvSpPr>
            <a:spLocks noGrp="1" noRot="1" noChangeAspect="1" noChangeArrowheads="1" noTextEdit="1"/>
          </p:cNvSpPr>
          <p:nvPr>
            <p:ph type="sldImg"/>
          </p:nvPr>
        </p:nvSpPr>
        <p:spPr>
          <a:xfrm>
            <a:off x="992188" y="766763"/>
            <a:ext cx="5118100" cy="3838575"/>
          </a:xfrm>
          <a:ln/>
        </p:spPr>
      </p:sp>
      <p:sp>
        <p:nvSpPr>
          <p:cNvPr id="217092" name="Rectangle 3"/>
          <p:cNvSpPr>
            <a:spLocks noGrp="1" noChangeArrowheads="1"/>
          </p:cNvSpPr>
          <p:nvPr>
            <p:ph type="body" idx="1"/>
          </p:nvPr>
        </p:nvSpPr>
        <p:spPr>
          <a:noFill/>
        </p:spPr>
        <p:txBody>
          <a:bodyPr lIns="99005" tIns="49503" rIns="99005" bIns="49503"/>
          <a:lstStyle/>
          <a:p>
            <a:pPr eaLnBrk="1" hangingPunct="1"/>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992188" y="766763"/>
            <a:ext cx="5118100" cy="3838575"/>
          </a:xfrm>
          <a:ln/>
        </p:spPr>
      </p:sp>
      <p:sp>
        <p:nvSpPr>
          <p:cNvPr id="153603" name="Rectangle 3"/>
          <p:cNvSpPr>
            <a:spLocks noGrp="1" noChangeArrowheads="1"/>
          </p:cNvSpPr>
          <p:nvPr>
            <p:ph type="body" idx="1"/>
          </p:nvPr>
        </p:nvSpPr>
        <p:spPr>
          <a:xfrm>
            <a:off x="945958" y="4861782"/>
            <a:ext cx="5207386" cy="4606253"/>
          </a:xfrm>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258888" y="719138"/>
            <a:ext cx="4800600" cy="3600450"/>
          </a:xfrm>
          <a:ln/>
        </p:spPr>
      </p:sp>
      <p:sp>
        <p:nvSpPr>
          <p:cNvPr id="133123" name="Rectangle 3"/>
          <p:cNvSpPr>
            <a:spLocks noGrp="1" noChangeArrowheads="1"/>
          </p:cNvSpPr>
          <p:nvPr>
            <p:ph type="body" idx="1"/>
          </p:nvPr>
        </p:nvSpPr>
        <p:spPr>
          <a:xfrm>
            <a:off x="974725" y="4560888"/>
            <a:ext cx="5365750" cy="4321175"/>
          </a:xfrm>
          <a:noFill/>
        </p:spPr>
        <p:txBody>
          <a:bodyPr/>
          <a:lstStyle/>
          <a:p>
            <a:pPr eaLnBrk="1" hangingPunct="1"/>
            <a:endParaRPr lang="en-US"/>
          </a:p>
        </p:txBody>
      </p:sp>
    </p:spTree>
    <p:extLst>
      <p:ext uri="{BB962C8B-B14F-4D97-AF65-F5344CB8AC3E}">
        <p14:creationId xmlns:p14="http://schemas.microsoft.com/office/powerpoint/2010/main" val="238787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08900"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58135AA2-7857-4006-A9FF-BD4E372089E7}" type="slidenum">
              <a:rPr lang="en-US" sz="1300">
                <a:solidFill>
                  <a:prstClr val="black"/>
                </a:solidFill>
              </a:rPr>
              <a:pPr/>
              <a:t>9</a:t>
            </a:fld>
            <a:endParaRPr lang="en-US" sz="1300">
              <a:solidFill>
                <a:prstClr val="black"/>
              </a:solidFill>
            </a:endParaRPr>
          </a:p>
        </p:txBody>
      </p:sp>
    </p:spTree>
    <p:extLst>
      <p:ext uri="{BB962C8B-B14F-4D97-AF65-F5344CB8AC3E}">
        <p14:creationId xmlns:p14="http://schemas.microsoft.com/office/powerpoint/2010/main" val="253718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pPr eaLnBrk="1" hangingPunct="1"/>
            <a:endParaRPr lang="en-US" dirty="0">
              <a:latin typeface="Times New Roman" pitchFamily="18" charset="0"/>
            </a:endParaRPr>
          </a:p>
        </p:txBody>
      </p:sp>
      <p:sp>
        <p:nvSpPr>
          <p:cNvPr id="209924"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ABA7CE7B-56AF-4294-A10A-DB40B66CA165}" type="slidenum">
              <a:rPr lang="en-US" sz="1300"/>
              <a:pPr/>
              <a:t>10</a:t>
            </a:fld>
            <a:endParaRPr lang="en-US" sz="1300"/>
          </a:p>
        </p:txBody>
      </p:sp>
    </p:spTree>
    <p:extLst>
      <p:ext uri="{BB962C8B-B14F-4D97-AF65-F5344CB8AC3E}">
        <p14:creationId xmlns:p14="http://schemas.microsoft.com/office/powerpoint/2010/main" val="219229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10948"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F25C4412-B5AF-4420-96B5-A16BD1866573}" type="slidenum">
              <a:rPr lang="en-US" sz="1300"/>
              <a:pPr/>
              <a:t>11</a:t>
            </a:fld>
            <a:endParaRPr lang="en-US" sz="1300"/>
          </a:p>
        </p:txBody>
      </p:sp>
    </p:spTree>
    <p:extLst>
      <p:ext uri="{BB962C8B-B14F-4D97-AF65-F5344CB8AC3E}">
        <p14:creationId xmlns:p14="http://schemas.microsoft.com/office/powerpoint/2010/main" val="1138318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FC1C85E9-C782-FC86-976E-51CA91B54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386358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Tree>
    <p:extLst>
      <p:ext uri="{BB962C8B-B14F-4D97-AF65-F5344CB8AC3E}">
        <p14:creationId xmlns:p14="http://schemas.microsoft.com/office/powerpoint/2010/main" val="32956038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818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55600" y="357188"/>
            <a:ext cx="8459788" cy="12763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342900" y="1765300"/>
            <a:ext cx="4152900" cy="409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65300"/>
            <a:ext cx="4154488" cy="4097338"/>
          </a:xfrm>
        </p:spPr>
        <p:txBody>
          <a:bodyPr/>
          <a:lstStyle/>
          <a:p>
            <a:pPr lvl="0"/>
            <a:endParaRPr lang="en-US" noProof="0" dirty="0"/>
          </a:p>
        </p:txBody>
      </p:sp>
    </p:spTree>
    <p:extLst>
      <p:ext uri="{BB962C8B-B14F-4D97-AF65-F5344CB8AC3E}">
        <p14:creationId xmlns:p14="http://schemas.microsoft.com/office/powerpoint/2010/main" val="409535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342900"/>
            <a:ext cx="8308375" cy="1508760"/>
          </a:xfrm>
          <a:prstGeom prst="rect">
            <a:avLst/>
          </a:prstGeom>
        </p:spPr>
        <p:txBody>
          <a:bodyPr/>
          <a:lstStyle>
            <a:lvl1pPr>
              <a:defRPr sz="5400">
                <a:solidFill>
                  <a:schemeClr val="bg1"/>
                </a:solidFill>
              </a:defRPr>
            </a:lvl1pPr>
          </a:lstStyle>
          <a:p>
            <a:r>
              <a:rPr lang="en-US" dirty="0"/>
              <a:t>Click to add title</a:t>
            </a:r>
            <a:br>
              <a:rPr lang="en-US" dirty="0"/>
            </a:br>
            <a:r>
              <a:rPr lang="en-US" dirty="0"/>
              <a:t>(two lines maximum)</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20" y="6219969"/>
            <a:ext cx="457200" cy="457200"/>
          </a:xfrm>
          <a:prstGeom prst="rect">
            <a:avLst/>
          </a:prstGeom>
        </p:spPr>
      </p:pic>
      <p:sp>
        <p:nvSpPr>
          <p:cNvPr id="11" name="Date Placeholder 10"/>
          <p:cNvSpPr>
            <a:spLocks noGrp="1"/>
          </p:cNvSpPr>
          <p:nvPr>
            <p:ph type="dt" sz="half" idx="10"/>
          </p:nvPr>
        </p:nvSpPr>
        <p:spPr>
          <a:xfrm>
            <a:off x="2386584" y="6355080"/>
            <a:ext cx="3529584" cy="256032"/>
          </a:xfrm>
          <a:prstGeom prst="rect">
            <a:avLst/>
          </a:prstGeom>
        </p:spPr>
        <p:txBody>
          <a:bodyPr/>
          <a:lstStyle>
            <a:lvl1pPr>
              <a:defRPr>
                <a:solidFill>
                  <a:schemeClr val="bg1"/>
                </a:solidFill>
              </a:defRPr>
            </a:lvl1pPr>
          </a:lstStyle>
          <a:p>
            <a:endParaRPr lang="en-US" sz="900" dirty="0"/>
          </a:p>
        </p:txBody>
      </p:sp>
      <p:sp>
        <p:nvSpPr>
          <p:cNvPr id="12" name="Footer Placeholder 11"/>
          <p:cNvSpPr>
            <a:spLocks noGrp="1"/>
          </p:cNvSpPr>
          <p:nvPr>
            <p:ph type="ftr" sz="quarter" idx="11"/>
          </p:nvPr>
        </p:nvSpPr>
        <p:spPr>
          <a:xfrm>
            <a:off x="6729984" y="6355080"/>
            <a:ext cx="1289304" cy="320040"/>
          </a:xfrm>
          <a:prstGeom prst="rect">
            <a:avLst/>
          </a:prstGeom>
        </p:spPr>
        <p:txBody>
          <a:bodyPr/>
          <a:lstStyle>
            <a:lvl1pPr>
              <a:defRPr>
                <a:solidFill>
                  <a:schemeClr val="bg1"/>
                </a:solidFill>
              </a:defRPr>
            </a:lvl1pPr>
          </a:lstStyle>
          <a:p>
            <a:r>
              <a:rPr lang="en-US"/>
              <a:t>tescometering.com</a:t>
            </a:r>
            <a:endParaRPr lang="en-US" dirty="0"/>
          </a:p>
        </p:txBody>
      </p:sp>
      <p:sp>
        <p:nvSpPr>
          <p:cNvPr id="13" name="Slide Number Placeholder 12"/>
          <p:cNvSpPr>
            <a:spLocks noGrp="1"/>
          </p:cNvSpPr>
          <p:nvPr>
            <p:ph type="sldNum" sz="quarter" idx="12"/>
          </p:nvPr>
        </p:nvSpPr>
        <p:spPr/>
        <p:txBody>
          <a:bodyPr/>
          <a:lstStyle>
            <a:lvl1pPr>
              <a:defRPr>
                <a:solidFill>
                  <a:schemeClr val="bg1"/>
                </a:solidFill>
              </a:defRPr>
            </a:lvl1pPr>
          </a:lstStyle>
          <a:p>
            <a:pPr algn="r" defTabSz="914269"/>
            <a:fld id="{98C15ACF-BCE4-A14D-AD40-112D480AD3F5}" type="slidenum">
              <a:rPr lang="en-US" sz="800" smtClean="0"/>
              <a:pPr algn="r" defTabSz="914269"/>
              <a:t>‹#›</a:t>
            </a:fld>
            <a:endParaRPr lang="en-US" sz="800" dirty="0"/>
          </a:p>
          <a:p>
            <a:pPr defTabSz="914269">
              <a:tabLst>
                <a:tab pos="1982788" algn="r"/>
              </a:tabLst>
            </a:pPr>
            <a:endParaRPr lang="en-US" sz="800" dirty="0"/>
          </a:p>
        </p:txBody>
      </p:sp>
    </p:spTree>
    <p:extLst>
      <p:ext uri="{BB962C8B-B14F-4D97-AF65-F5344CB8AC3E}">
        <p14:creationId xmlns:p14="http://schemas.microsoft.com/office/powerpoint/2010/main" val="117427587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2386584" y="6355080"/>
            <a:ext cx="3529584" cy="256032"/>
          </a:xfrm>
          <a:prstGeom prst="rect">
            <a:avLst/>
          </a:prstGeom>
        </p:spPr>
        <p:txBody>
          <a:bodyPr/>
          <a:lstStyle/>
          <a:p>
            <a:endParaRPr lang="en-US" sz="900" dirty="0"/>
          </a:p>
        </p:txBody>
      </p:sp>
      <p:sp>
        <p:nvSpPr>
          <p:cNvPr id="9" name="Footer Placeholder 8"/>
          <p:cNvSpPr>
            <a:spLocks noGrp="1"/>
          </p:cNvSpPr>
          <p:nvPr>
            <p:ph type="ftr" sz="quarter" idx="11"/>
          </p:nvPr>
        </p:nvSpPr>
        <p:spPr>
          <a:xfrm>
            <a:off x="6729984" y="6355080"/>
            <a:ext cx="1289304" cy="320040"/>
          </a:xfrm>
          <a:prstGeom prst="rect">
            <a:avLst/>
          </a:prstGeom>
        </p:spPr>
        <p:txBody>
          <a:bodyPr/>
          <a:lstStyle/>
          <a:p>
            <a:r>
              <a:rPr lang="en-US"/>
              <a:t>tescometering.com</a:t>
            </a:r>
            <a:endParaRPr lang="en-US" dirty="0"/>
          </a:p>
        </p:txBody>
      </p:sp>
      <p:sp>
        <p:nvSpPr>
          <p:cNvPr id="10" name="Slide Number Placeholder 9"/>
          <p:cNvSpPr>
            <a:spLocks noGrp="1"/>
          </p:cNvSpPr>
          <p:nvPr>
            <p:ph type="sldNum" sz="quarter" idx="12"/>
          </p:nvPr>
        </p:nvSpPr>
        <p:spPr/>
        <p:txBody>
          <a:bodyPr/>
          <a:lstStyle/>
          <a:p>
            <a:pPr algn="r" defTabSz="914269"/>
            <a:fld id="{98C15ACF-BCE4-A14D-AD40-112D480AD3F5}" type="slidenum">
              <a:rPr lang="en-US" sz="800" smtClean="0"/>
              <a:pPr algn="r" defTabSz="914269"/>
              <a:t>‹#›</a:t>
            </a:fld>
            <a:endParaRPr lang="en-US" sz="800" dirty="0"/>
          </a:p>
          <a:p>
            <a:pPr defTabSz="914269">
              <a:tabLst>
                <a:tab pos="1982788" algn="r"/>
              </a:tabLst>
            </a:pPr>
            <a:endParaRPr lang="en-US" sz="800" dirty="0"/>
          </a:p>
        </p:txBody>
      </p:sp>
    </p:spTree>
    <p:extLst>
      <p:ext uri="{BB962C8B-B14F-4D97-AF65-F5344CB8AC3E}">
        <p14:creationId xmlns:p14="http://schemas.microsoft.com/office/powerpoint/2010/main" val="305129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365760"/>
            <a:ext cx="8311896" cy="1097280"/>
          </a:xfrm>
          <a:prstGeom prst="rect">
            <a:avLst/>
          </a:prstGeom>
        </p:spPr>
        <p:txBody>
          <a:bodyPr/>
          <a:lstStyle/>
          <a:p>
            <a:r>
              <a:rPr lang="en-US" dirty="0"/>
              <a:t>Click to insert headline</a:t>
            </a:r>
          </a:p>
        </p:txBody>
      </p:sp>
      <p:sp>
        <p:nvSpPr>
          <p:cNvPr id="8" name="Date Placeholder 7"/>
          <p:cNvSpPr>
            <a:spLocks noGrp="1"/>
          </p:cNvSpPr>
          <p:nvPr>
            <p:ph type="dt" sz="half" idx="10"/>
          </p:nvPr>
        </p:nvSpPr>
        <p:spPr>
          <a:xfrm>
            <a:off x="2386584" y="6355080"/>
            <a:ext cx="3529584" cy="256032"/>
          </a:xfrm>
          <a:prstGeom prst="rect">
            <a:avLst/>
          </a:prstGeom>
        </p:spPr>
        <p:txBody>
          <a:bodyPr/>
          <a:lstStyle/>
          <a:p>
            <a:endParaRPr lang="en-US" sz="900" dirty="0">
              <a:solidFill>
                <a:srgbClr val="454545"/>
              </a:solidFill>
            </a:endParaRPr>
          </a:p>
        </p:txBody>
      </p:sp>
      <p:sp>
        <p:nvSpPr>
          <p:cNvPr id="9" name="Footer Placeholder 8"/>
          <p:cNvSpPr>
            <a:spLocks noGrp="1"/>
          </p:cNvSpPr>
          <p:nvPr>
            <p:ph type="ftr" sz="quarter" idx="11"/>
          </p:nvPr>
        </p:nvSpPr>
        <p:spPr>
          <a:xfrm>
            <a:off x="6729984" y="6355080"/>
            <a:ext cx="1289304" cy="320040"/>
          </a:xfrm>
          <a:prstGeom prst="rect">
            <a:avLst/>
          </a:prstGeom>
        </p:spPr>
        <p:txBody>
          <a:bodyPr/>
          <a:lstStyle/>
          <a:p>
            <a:r>
              <a:rPr lang="en-US">
                <a:solidFill>
                  <a:srgbClr val="454545"/>
                </a:solidFill>
              </a:rPr>
              <a:t>tescometering.com</a:t>
            </a:r>
            <a:endParaRPr lang="en-US" dirty="0">
              <a:solidFill>
                <a:srgbClr val="454545"/>
              </a:solidFill>
            </a:endParaRPr>
          </a:p>
        </p:txBody>
      </p:sp>
      <p:sp>
        <p:nvSpPr>
          <p:cNvPr id="10" name="Slide Number Placeholder 9"/>
          <p:cNvSpPr>
            <a:spLocks noGrp="1"/>
          </p:cNvSpPr>
          <p:nvPr>
            <p:ph type="sldNum" sz="quarter" idx="12"/>
          </p:nvPr>
        </p:nvSpPr>
        <p:spPr/>
        <p:txBody>
          <a:bodyPr/>
          <a:lstStyle/>
          <a:p>
            <a:pPr algn="r" defTabSz="914269"/>
            <a:fld id="{98C15ACF-BCE4-A14D-AD40-112D480AD3F5}" type="slidenum">
              <a:rPr lang="en-US" sz="800" smtClean="0">
                <a:solidFill>
                  <a:srgbClr val="454545"/>
                </a:solidFill>
              </a:rPr>
              <a:pPr algn="r" defTabSz="914269"/>
              <a:t>‹#›</a:t>
            </a:fld>
            <a:endParaRPr lang="en-US" sz="800">
              <a:solidFill>
                <a:srgbClr val="454545"/>
              </a:solidFill>
            </a:endParaRPr>
          </a:p>
          <a:p>
            <a:pPr defTabSz="914269">
              <a:tabLst>
                <a:tab pos="1982788" algn="r"/>
              </a:tabLst>
            </a:pPr>
            <a:endParaRPr lang="en-US" sz="800" dirty="0">
              <a:solidFill>
                <a:srgbClr val="454545"/>
              </a:solidFill>
            </a:endParaRPr>
          </a:p>
        </p:txBody>
      </p:sp>
    </p:spTree>
    <p:extLst>
      <p:ext uri="{BB962C8B-B14F-4D97-AF65-F5344CB8AC3E}">
        <p14:creationId xmlns:p14="http://schemas.microsoft.com/office/powerpoint/2010/main" val="288026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365760"/>
            <a:ext cx="8311896" cy="1097280"/>
          </a:xfrm>
          <a:prstGeom prst="rect">
            <a:avLst/>
          </a:prstGeom>
        </p:spPr>
        <p:txBody>
          <a:bodyPr/>
          <a:lstStyle/>
          <a:p>
            <a:r>
              <a:rPr lang="en-US" dirty="0"/>
              <a:t>Click to insert headline</a:t>
            </a:r>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a:t>Click to insert content</a:t>
            </a:r>
          </a:p>
          <a:p>
            <a:pPr lvl="1"/>
            <a:r>
              <a:rPr lang="en-US" dirty="0"/>
              <a:t>First level bullet </a:t>
            </a:r>
          </a:p>
          <a:p>
            <a:pPr lvl="2"/>
            <a:r>
              <a:rPr lang="en-US" dirty="0"/>
              <a:t>Second level bullet</a:t>
            </a:r>
          </a:p>
          <a:p>
            <a:pPr lvl="3"/>
            <a:r>
              <a:rPr lang="en-US" dirty="0"/>
              <a:t>Third level bullet</a:t>
            </a:r>
          </a:p>
        </p:txBody>
      </p:sp>
    </p:spTree>
    <p:extLst>
      <p:ext uri="{BB962C8B-B14F-4D97-AF65-F5344CB8AC3E}">
        <p14:creationId xmlns:p14="http://schemas.microsoft.com/office/powerpoint/2010/main" val="11553118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ke Away">
    <p:spTree>
      <p:nvGrpSpPr>
        <p:cNvPr id="1" name=""/>
        <p:cNvGrpSpPr/>
        <p:nvPr/>
      </p:nvGrpSpPr>
      <p:grpSpPr>
        <a:xfrm>
          <a:off x="0" y="0"/>
          <a:ext cx="0" cy="0"/>
          <a:chOff x="0" y="0"/>
          <a:chExt cx="0" cy="0"/>
        </a:xfrm>
      </p:grpSpPr>
      <p:sp>
        <p:nvSpPr>
          <p:cNvPr id="2" name="Title 1"/>
          <p:cNvSpPr>
            <a:spLocks noGrp="1"/>
          </p:cNvSpPr>
          <p:nvPr>
            <p:ph type="title"/>
          </p:nvPr>
        </p:nvSpPr>
        <p:spPr>
          <a:xfrm>
            <a:off x="379094" y="551747"/>
            <a:ext cx="8352156" cy="10210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84048" y="1627633"/>
            <a:ext cx="8347202" cy="34015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292128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Tree>
    <p:extLst>
      <p:ext uri="{BB962C8B-B14F-4D97-AF65-F5344CB8AC3E}">
        <p14:creationId xmlns:p14="http://schemas.microsoft.com/office/powerpoint/2010/main" val="12891801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044809"/>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3672392"/>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78CC3A4-B862-EF21-7892-19E165FA85F9}"/>
              </a:ext>
            </a:extLst>
          </p:cNvPr>
          <p:cNvSpPr/>
          <p:nvPr/>
        </p:nvSpPr>
        <p:spPr>
          <a:xfrm>
            <a:off x="1504950" y="723014"/>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14575213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0714" y="136524"/>
            <a:ext cx="7886700" cy="93486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Tree>
    <p:extLst>
      <p:ext uri="{BB962C8B-B14F-4D97-AF65-F5344CB8AC3E}">
        <p14:creationId xmlns:p14="http://schemas.microsoft.com/office/powerpoint/2010/main" val="4692479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Tree>
    <p:extLst>
      <p:ext uri="{BB962C8B-B14F-4D97-AF65-F5344CB8AC3E}">
        <p14:creationId xmlns:p14="http://schemas.microsoft.com/office/powerpoint/2010/main" val="12099427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7192"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Tree>
    <p:extLst>
      <p:ext uri="{BB962C8B-B14F-4D97-AF65-F5344CB8AC3E}">
        <p14:creationId xmlns:p14="http://schemas.microsoft.com/office/powerpoint/2010/main" val="34074727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Tree>
    <p:extLst>
      <p:ext uri="{BB962C8B-B14F-4D97-AF65-F5344CB8AC3E}">
        <p14:creationId xmlns:p14="http://schemas.microsoft.com/office/powerpoint/2010/main" val="10186820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27997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Tree>
    <p:extLst>
      <p:ext uri="{BB962C8B-B14F-4D97-AF65-F5344CB8AC3E}">
        <p14:creationId xmlns:p14="http://schemas.microsoft.com/office/powerpoint/2010/main" val="1076032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884" y="71996"/>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4EEB6-0CF6-486C-BB81-018E4F81B9A2}" type="slidenum">
              <a:rPr lang="en-US" smtClean="0"/>
              <a:t>‹#›</a:t>
            </a:fld>
            <a:endParaRPr 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260CCA74-DEBD-12CF-67F8-4802BBAFA7A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400955243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6" r:id="rId11"/>
    <p:sldLayoutId id="2147483937" r:id="rId12"/>
    <p:sldLayoutId id="2147483938" r:id="rId13"/>
    <p:sldLayoutId id="2147483939" r:id="rId14"/>
    <p:sldLayoutId id="2147483940" r:id="rId15"/>
    <p:sldLayoutId id="2147483941" r:id="rId16"/>
    <p:sldLayoutId id="2147483942" r:id="rId17"/>
  </p:sldLayoutIdLst>
  <p:hf hdr="0" dt="0"/>
  <p:txStyles>
    <p:titleStyle>
      <a:lvl1pPr algn="r" defTabSz="914400" rtl="0" eaLnBrk="1" latinLnBrk="0" hangingPunct="1">
        <a:lnSpc>
          <a:spcPct val="90000"/>
        </a:lnSpc>
        <a:spcBef>
          <a:spcPct val="0"/>
        </a:spcBef>
        <a:buNone/>
        <a:defRPr lang="en-US" sz="4400" kern="1200" cap="small" baseline="0" dirty="0" smtClean="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file:///D:\Documents%20and%20Settings\220016299.GECORPORATE\My%20Documents\Conferences\Texas%20A&amp;M%202011\Cases%20%20-%20Case%202.ppt#-1,1,PowerPoint Presentation" TargetMode="External"/><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00198" y="2253582"/>
            <a:ext cx="7199557" cy="1557595"/>
          </a:xfrm>
        </p:spPr>
        <p:txBody>
          <a:bodyPr>
            <a:normAutofit fontScale="90000"/>
          </a:bodyPr>
          <a:lstStyle/>
          <a:p>
            <a:pPr lvl="0">
              <a:lnSpc>
                <a:spcPct val="100000"/>
              </a:lnSpc>
              <a:spcBef>
                <a:spcPts val="0"/>
              </a:spcBef>
            </a:pPr>
            <a:br>
              <a:rPr lang="en-US" sz="3200" b="1" spc="0" dirty="0">
                <a:solidFill>
                  <a:schemeClr val="tx2"/>
                </a:solidFill>
                <a:ea typeface="+mn-ea"/>
                <a:cs typeface="+mn-cs"/>
              </a:rPr>
            </a:br>
            <a:r>
              <a:rPr lang="en-US" sz="6700" b="0" spc="0" dirty="0">
                <a:solidFill>
                  <a:schemeClr val="accent1"/>
                </a:solidFill>
                <a:ea typeface="+mn-ea"/>
                <a:cs typeface="+mn-cs"/>
              </a:rPr>
              <a:t>High Accuracy Current Transformers</a:t>
            </a:r>
          </a:p>
        </p:txBody>
      </p:sp>
      <p:sp>
        <p:nvSpPr>
          <p:cNvPr id="4" name="Text Placeholder 3">
            <a:extLst>
              <a:ext uri="{FF2B5EF4-FFF2-40B4-BE49-F238E27FC236}">
                <a16:creationId xmlns:a16="http://schemas.microsoft.com/office/drawing/2014/main" id="{3923A258-CE0E-D802-7A84-094FF1E86636}"/>
              </a:ext>
            </a:extLst>
          </p:cNvPr>
          <p:cNvSpPr>
            <a:spLocks noGrp="1"/>
          </p:cNvSpPr>
          <p:nvPr>
            <p:ph type="body" sz="quarter" idx="10"/>
          </p:nvPr>
        </p:nvSpPr>
        <p:spPr/>
        <p:txBody>
          <a:bodyPr>
            <a:normAutofit fontScale="92500" lnSpcReduction="20000"/>
          </a:bodyPr>
          <a:lstStyle/>
          <a:p>
            <a:r>
              <a:rPr lang="en-US" dirty="0"/>
              <a:t>July 10, 2023</a:t>
            </a:r>
          </a:p>
        </p:txBody>
      </p:sp>
      <p:sp>
        <p:nvSpPr>
          <p:cNvPr id="7" name="Text Placeholder 6">
            <a:extLst>
              <a:ext uri="{FF2B5EF4-FFF2-40B4-BE49-F238E27FC236}">
                <a16:creationId xmlns:a16="http://schemas.microsoft.com/office/drawing/2014/main" id="{2613194E-A36D-9DBB-3EA6-E33AF6B45DBC}"/>
              </a:ext>
            </a:extLst>
          </p:cNvPr>
          <p:cNvSpPr>
            <a:spLocks noGrp="1"/>
          </p:cNvSpPr>
          <p:nvPr>
            <p:ph type="body" sz="quarter" idx="11"/>
          </p:nvPr>
        </p:nvSpPr>
        <p:spPr/>
        <p:txBody>
          <a:bodyPr>
            <a:normAutofit fontScale="92500" lnSpcReduction="20000"/>
          </a:bodyPr>
          <a:lstStyle/>
          <a:p>
            <a:r>
              <a:rPr lang="en-US" dirty="0"/>
              <a:t>11:15 AM – 12:00 PM</a:t>
            </a:r>
          </a:p>
        </p:txBody>
      </p:sp>
      <p:sp>
        <p:nvSpPr>
          <p:cNvPr id="8" name="Text Placeholder 7">
            <a:extLst>
              <a:ext uri="{FF2B5EF4-FFF2-40B4-BE49-F238E27FC236}">
                <a16:creationId xmlns:a16="http://schemas.microsoft.com/office/drawing/2014/main" id="{656A047F-2FBB-31DC-3302-F85AC487097A}"/>
              </a:ext>
            </a:extLst>
          </p:cNvPr>
          <p:cNvSpPr>
            <a:spLocks noGrp="1"/>
          </p:cNvSpPr>
          <p:nvPr>
            <p:ph type="body" sz="quarter" idx="12"/>
          </p:nvPr>
        </p:nvSpPr>
        <p:spPr/>
        <p:txBody>
          <a:bodyPr>
            <a:normAutofit fontScale="92500" lnSpcReduction="20000"/>
          </a:bodyPr>
          <a:lstStyle/>
          <a:p>
            <a:r>
              <a:rPr lang="en-US" dirty="0"/>
              <a:t>Tom Lawton</a:t>
            </a:r>
          </a:p>
        </p:txBody>
      </p:sp>
    </p:spTree>
    <p:extLst>
      <p:ext uri="{BB962C8B-B14F-4D97-AF65-F5344CB8AC3E}">
        <p14:creationId xmlns:p14="http://schemas.microsoft.com/office/powerpoint/2010/main" val="302705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latin typeface="GE Inspira Pitch" pitchFamily="34" charset="0"/>
            </a:endParaRPr>
          </a:p>
        </p:txBody>
      </p:sp>
      <p:pic>
        <p:nvPicPr>
          <p:cNvPr id="74756" name="Picture 4" descr="D:\Brian\Presentations\PICTURES\P6210003.JPG"/>
          <p:cNvPicPr>
            <a:picLocks noChangeAspect="1" noChangeArrowheads="1"/>
          </p:cNvPicPr>
          <p:nvPr/>
        </p:nvPicPr>
        <p:blipFill>
          <a:blip r:embed="rId3" cstate="print">
            <a:extLst>
              <a:ext uri="{28A0092B-C50C-407E-A947-70E740481C1C}">
                <a14:useLocalDpi xmlns:a14="http://schemas.microsoft.com/office/drawing/2010/main" val="0"/>
              </a:ext>
            </a:extLst>
          </a:blip>
          <a:srcRect t="18265" b="14156"/>
          <a:stretch>
            <a:fillRect/>
          </a:stretch>
        </p:blipFill>
        <p:spPr bwMode="auto">
          <a:xfrm>
            <a:off x="1371600" y="2743200"/>
            <a:ext cx="556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1769529" y="1612543"/>
            <a:ext cx="4270022"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spcBef>
                <a:spcPct val="50000"/>
              </a:spcBef>
            </a:pPr>
            <a:r>
              <a:rPr lang="en-US" sz="2400" dirty="0">
                <a:latin typeface="GE Inspira Pitch" pitchFamily="34" charset="0"/>
              </a:rPr>
              <a:t>RCF on </a:t>
            </a:r>
            <a:r>
              <a:rPr lang="en-US" sz="2400" dirty="0" err="1">
                <a:latin typeface="GE Inspira Pitch" pitchFamily="34" charset="0"/>
              </a:rPr>
              <a:t>Knopp</a:t>
            </a:r>
            <a:r>
              <a:rPr lang="en-US" sz="2400" dirty="0">
                <a:latin typeface="GE Inspira Pitch" pitchFamily="34" charset="0"/>
              </a:rPr>
              <a:t> Comparator</a:t>
            </a:r>
          </a:p>
        </p:txBody>
      </p:sp>
      <p:sp>
        <p:nvSpPr>
          <p:cNvPr id="74758" name="Line 6"/>
          <p:cNvSpPr>
            <a:spLocks noChangeShapeType="1"/>
          </p:cNvSpPr>
          <p:nvPr/>
        </p:nvSpPr>
        <p:spPr bwMode="auto">
          <a:xfrm>
            <a:off x="3886200" y="2133600"/>
            <a:ext cx="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Title 1">
            <a:extLst>
              <a:ext uri="{FF2B5EF4-FFF2-40B4-BE49-F238E27FC236}">
                <a16:creationId xmlns:a16="http://schemas.microsoft.com/office/drawing/2014/main" id="{2A588A71-E8CC-75C4-C50F-718BE9BC1FFB}"/>
              </a:ext>
            </a:extLst>
          </p:cNvPr>
          <p:cNvSpPr>
            <a:spLocks noGrp="1"/>
          </p:cNvSpPr>
          <p:nvPr>
            <p:ph type="title"/>
          </p:nvPr>
        </p:nvSpPr>
        <p:spPr>
          <a:xfrm>
            <a:off x="1556951" y="383951"/>
            <a:ext cx="7208107" cy="679832"/>
          </a:xfrm>
        </p:spPr>
        <p:txBody>
          <a:bodyPr/>
          <a:lstStyle/>
          <a:p>
            <a:r>
              <a:rPr lang="en-US" sz="3600" dirty="0">
                <a:latin typeface="Arial" panose="020B0604020202020204" pitchFamily="34" charset="0"/>
                <a:cs typeface="Arial" panose="020B0604020202020204" pitchFamily="34" charset="0"/>
              </a:rPr>
              <a:t>Ratio Correction Factor (RCF)</a:t>
            </a:r>
            <a:br>
              <a:rPr lang="en-US" sz="3600" dirty="0">
                <a:latin typeface="Arial" panose="020B0604020202020204" pitchFamily="34" charset="0"/>
                <a:cs typeface="Arial" panose="020B0604020202020204" pitchFamily="34" charset="0"/>
              </a:rPr>
            </a:br>
            <a:endParaRPr lang="en-US" sz="3600" dirty="0"/>
          </a:p>
        </p:txBody>
      </p:sp>
      <p:sp>
        <p:nvSpPr>
          <p:cNvPr id="3" name="Footer Placeholder 2">
            <a:extLst>
              <a:ext uri="{FF2B5EF4-FFF2-40B4-BE49-F238E27FC236}">
                <a16:creationId xmlns:a16="http://schemas.microsoft.com/office/drawing/2014/main" id="{E8FAC3E7-3FEE-D6A7-6A52-9B7CE43E2ED7}"/>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B5E4510E-5CB8-9D9A-8C5A-3AA2F42FCB89}"/>
              </a:ext>
            </a:extLst>
          </p:cNvPr>
          <p:cNvSpPr>
            <a:spLocks noGrp="1"/>
          </p:cNvSpPr>
          <p:nvPr>
            <p:ph type="sldNum" sz="quarter" idx="4"/>
          </p:nvPr>
        </p:nvSpPr>
        <p:spPr/>
        <p:txBody>
          <a:bodyPr/>
          <a:lstStyle/>
          <a:p>
            <a:fld id="{13F4EEB6-0CF6-486C-BB81-018E4F81B9A2}" type="slidenum">
              <a:rPr lang="en-US" smtClean="0"/>
              <a:t>10</a:t>
            </a:fld>
            <a:endParaRPr lang="en-US"/>
          </a:p>
        </p:txBody>
      </p:sp>
    </p:spTree>
    <p:extLst>
      <p:ext uri="{BB962C8B-B14F-4D97-AF65-F5344CB8AC3E}">
        <p14:creationId xmlns:p14="http://schemas.microsoft.com/office/powerpoint/2010/main" val="180307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4191000" y="1524000"/>
            <a:ext cx="297656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a:latin typeface="GE Inspira Pitch" pitchFamily="34" charset="0"/>
              </a:rPr>
              <a:t>Red = Primary Current</a:t>
            </a:r>
          </a:p>
          <a:p>
            <a:r>
              <a:rPr lang="en-US" sz="2000">
                <a:latin typeface="GE Inspira Pitch" pitchFamily="34" charset="0"/>
              </a:rPr>
              <a:t>Blue = Secondary Current</a:t>
            </a:r>
          </a:p>
        </p:txBody>
      </p:sp>
      <p:sp>
        <p:nvSpPr>
          <p:cNvPr id="75780" name="Text Box 4"/>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latin typeface="GE Inspira Pitch" pitchFamily="34" charset="0"/>
            </a:endParaRPr>
          </a:p>
        </p:txBody>
      </p:sp>
      <p:sp>
        <p:nvSpPr>
          <p:cNvPr id="75781" name="Oval 5"/>
          <p:cNvSpPr>
            <a:spLocks noChangeArrowheads="1"/>
          </p:cNvSpPr>
          <p:nvPr/>
        </p:nvSpPr>
        <p:spPr bwMode="auto">
          <a:xfrm>
            <a:off x="3714750" y="3200400"/>
            <a:ext cx="228600" cy="228600"/>
          </a:xfrm>
          <a:prstGeom prst="ellipse">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75782" name="Picture 7" descr="D:\Documents and Settings\220005417\Desktop\curren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04245"/>
            <a:ext cx="3581400" cy="2165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83" name="Picture 8" descr="D:\Documents and Settings\220005417\Desktop\time2.bmp"/>
          <p:cNvPicPr>
            <a:picLocks noChangeAspect="1" noChangeArrowheads="1"/>
          </p:cNvPicPr>
          <p:nvPr/>
        </p:nvPicPr>
        <p:blipFill rotWithShape="1">
          <a:blip r:embed="rId4">
            <a:extLst>
              <a:ext uri="{28A0092B-C50C-407E-A947-70E740481C1C}">
                <a14:useLocalDpi xmlns:a14="http://schemas.microsoft.com/office/drawing/2010/main" val="0"/>
              </a:ext>
            </a:extLst>
          </a:blip>
          <a:srcRect b="15789"/>
          <a:stretch/>
        </p:blipFill>
        <p:spPr bwMode="auto">
          <a:xfrm>
            <a:off x="4267200" y="3505201"/>
            <a:ext cx="4267200" cy="228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4" name="Oval 9"/>
          <p:cNvSpPr>
            <a:spLocks noChangeArrowheads="1"/>
          </p:cNvSpPr>
          <p:nvPr/>
        </p:nvSpPr>
        <p:spPr bwMode="auto">
          <a:xfrm>
            <a:off x="2909888" y="2414588"/>
            <a:ext cx="381000" cy="228600"/>
          </a:xfrm>
          <a:prstGeom prst="ellipse">
            <a:avLst/>
          </a:prstGeom>
          <a:noFill/>
          <a:ln w="38100">
            <a:solidFill>
              <a:srgbClr val="FF00FF"/>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85" name="Line 13"/>
          <p:cNvSpPr>
            <a:spLocks noChangeShapeType="1"/>
          </p:cNvSpPr>
          <p:nvPr/>
        </p:nvSpPr>
        <p:spPr bwMode="auto">
          <a:xfrm>
            <a:off x="4481513" y="2590800"/>
            <a:ext cx="304800" cy="838200"/>
          </a:xfrm>
          <a:prstGeom prst="line">
            <a:avLst/>
          </a:prstGeom>
          <a:noFill/>
          <a:ln w="38100">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786" name="Line 14"/>
          <p:cNvSpPr>
            <a:spLocks noChangeShapeType="1"/>
          </p:cNvSpPr>
          <p:nvPr/>
        </p:nvSpPr>
        <p:spPr bwMode="auto">
          <a:xfrm flipH="1" flipV="1">
            <a:off x="3276600" y="2514600"/>
            <a:ext cx="1219200" cy="762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787" name="Text Box 15"/>
          <p:cNvSpPr txBox="1">
            <a:spLocks noChangeArrowheads="1"/>
          </p:cNvSpPr>
          <p:nvPr/>
        </p:nvSpPr>
        <p:spPr bwMode="auto">
          <a:xfrm>
            <a:off x="228600" y="4038600"/>
            <a:ext cx="39624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a:latin typeface="GE Inspira Pitch" pitchFamily="34" charset="0"/>
              </a:rPr>
              <a:t>When Secondary Current (blue) </a:t>
            </a:r>
            <a:r>
              <a:rPr lang="en-US" sz="2000" b="1">
                <a:latin typeface="GE Inspira Pitch" pitchFamily="34" charset="0"/>
              </a:rPr>
              <a:t>leads</a:t>
            </a:r>
            <a:r>
              <a:rPr lang="en-US" sz="2000">
                <a:latin typeface="GE Inspira Pitch" pitchFamily="34" charset="0"/>
              </a:rPr>
              <a:t> the Primary Current (red), Phase Error (</a:t>
            </a:r>
            <a:r>
              <a:rPr lang="en-US" sz="2000">
                <a:latin typeface="GE Inspira Pitch" pitchFamily="34" charset="0"/>
                <a:sym typeface="UniversalMath1 BT" pitchFamily="18" charset="2"/>
              </a:rPr>
              <a:t>) </a:t>
            </a:r>
            <a:r>
              <a:rPr lang="en-US" sz="2000">
                <a:latin typeface="GE Inspira Pitch" pitchFamily="34" charset="0"/>
              </a:rPr>
              <a:t>is defined as </a:t>
            </a:r>
            <a:r>
              <a:rPr lang="en-US" sz="2000" b="1">
                <a:latin typeface="GE Inspira Pitch" pitchFamily="34" charset="0"/>
              </a:rPr>
              <a:t>Positive</a:t>
            </a:r>
            <a:r>
              <a:rPr lang="en-US" sz="2000">
                <a:latin typeface="GE Inspira Pitch" pitchFamily="34" charset="0"/>
              </a:rPr>
              <a:t>.</a:t>
            </a:r>
          </a:p>
        </p:txBody>
      </p:sp>
      <p:sp>
        <p:nvSpPr>
          <p:cNvPr id="75788" name="Text Box 16"/>
          <p:cNvSpPr txBox="1">
            <a:spLocks noChangeArrowheads="1"/>
          </p:cNvSpPr>
          <p:nvPr/>
        </p:nvSpPr>
        <p:spPr bwMode="auto">
          <a:xfrm>
            <a:off x="5181600" y="4953000"/>
            <a:ext cx="3703638" cy="727075"/>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a:latin typeface="GE Inspira Pitch" pitchFamily="34" charset="0"/>
              </a:rPr>
              <a:t>Difference measured in minutes</a:t>
            </a:r>
          </a:p>
          <a:p>
            <a:r>
              <a:rPr lang="en-US" sz="2000">
                <a:latin typeface="GE Inspira Pitch" pitchFamily="34" charset="0"/>
              </a:rPr>
              <a:t>1 minute = 0.77usec  (60Hz)</a:t>
            </a:r>
          </a:p>
        </p:txBody>
      </p:sp>
      <p:sp>
        <p:nvSpPr>
          <p:cNvPr id="75789" name="Line 17"/>
          <p:cNvSpPr>
            <a:spLocks noChangeShapeType="1"/>
          </p:cNvSpPr>
          <p:nvPr/>
        </p:nvSpPr>
        <p:spPr bwMode="auto">
          <a:xfrm>
            <a:off x="4362450" y="5172075"/>
            <a:ext cx="304800" cy="0"/>
          </a:xfrm>
          <a:prstGeom prst="line">
            <a:avLst/>
          </a:prstGeom>
          <a:noFill/>
          <a:ln w="38100">
            <a:solidFill>
              <a:srgbClr val="FF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90" name="Line 18"/>
          <p:cNvSpPr>
            <a:spLocks noChangeShapeType="1"/>
          </p:cNvSpPr>
          <p:nvPr/>
        </p:nvSpPr>
        <p:spPr bwMode="auto">
          <a:xfrm>
            <a:off x="4800600" y="5172075"/>
            <a:ext cx="304800" cy="0"/>
          </a:xfrm>
          <a:prstGeom prst="line">
            <a:avLst/>
          </a:prstGeom>
          <a:noFill/>
          <a:ln w="38100">
            <a:solidFill>
              <a:srgbClr val="FF00FF"/>
            </a:solidFill>
            <a:round/>
            <a:headEnd type="triangl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itle 1">
            <a:extLst>
              <a:ext uri="{FF2B5EF4-FFF2-40B4-BE49-F238E27FC236}">
                <a16:creationId xmlns:a16="http://schemas.microsoft.com/office/drawing/2014/main" id="{285C556B-DD7D-B218-7317-6149806A5C0B}"/>
              </a:ext>
            </a:extLst>
          </p:cNvPr>
          <p:cNvSpPr>
            <a:spLocks noGrp="1"/>
          </p:cNvSpPr>
          <p:nvPr>
            <p:ph type="title"/>
          </p:nvPr>
        </p:nvSpPr>
        <p:spPr>
          <a:xfrm>
            <a:off x="1556951" y="490552"/>
            <a:ext cx="7208107" cy="679832"/>
          </a:xfrm>
        </p:spPr>
        <p:txBody>
          <a:bodyPr/>
          <a:lstStyle/>
          <a:p>
            <a:r>
              <a:rPr lang="en-US" sz="4400" dirty="0">
                <a:latin typeface="Arial" panose="020B0604020202020204" pitchFamily="34" charset="0"/>
                <a:cs typeface="Arial" panose="020B0604020202020204" pitchFamily="34" charset="0"/>
              </a:rPr>
              <a:t>Phase Error</a:t>
            </a:r>
            <a:br>
              <a:rPr lang="en-US" sz="44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F55BA53-4F32-A4EF-C99D-87DBBAE01B9B}"/>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D0F041E-39EC-6E10-1A77-D62063254391}"/>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9AB2CC55-37B1-6852-DD2B-E90533343FC5}"/>
              </a:ext>
            </a:extLst>
          </p:cNvPr>
          <p:cNvSpPr>
            <a:spLocks noGrp="1"/>
          </p:cNvSpPr>
          <p:nvPr>
            <p:ph type="sldNum" sz="quarter" idx="4"/>
          </p:nvPr>
        </p:nvSpPr>
        <p:spPr/>
        <p:txBody>
          <a:bodyPr/>
          <a:lstStyle/>
          <a:p>
            <a:fld id="{13F4EEB6-0CF6-486C-BB81-018E4F81B9A2}" type="slidenum">
              <a:rPr lang="en-US" smtClean="0"/>
              <a:t>11</a:t>
            </a:fld>
            <a:endParaRPr lang="en-US"/>
          </a:p>
        </p:txBody>
      </p:sp>
    </p:spTree>
    <p:extLst>
      <p:ext uri="{BB962C8B-B14F-4D97-AF65-F5344CB8AC3E}">
        <p14:creationId xmlns:p14="http://schemas.microsoft.com/office/powerpoint/2010/main" val="4951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latin typeface="GE Inspira Pitch" pitchFamily="34" charset="0"/>
            </a:endParaRPr>
          </a:p>
        </p:txBody>
      </p:sp>
      <p:pic>
        <p:nvPicPr>
          <p:cNvPr id="76804" name="Picture 4" descr="D:\Brian\Presentations\PICTURES\P6210003.JPG"/>
          <p:cNvPicPr>
            <a:picLocks noChangeAspect="1" noChangeArrowheads="1"/>
          </p:cNvPicPr>
          <p:nvPr/>
        </p:nvPicPr>
        <p:blipFill>
          <a:blip r:embed="rId3" cstate="print">
            <a:extLst>
              <a:ext uri="{28A0092B-C50C-407E-A947-70E740481C1C}">
                <a14:useLocalDpi xmlns:a14="http://schemas.microsoft.com/office/drawing/2010/main" val="0"/>
              </a:ext>
            </a:extLst>
          </a:blip>
          <a:srcRect t="18265" b="14156"/>
          <a:stretch>
            <a:fillRect/>
          </a:stretch>
        </p:blipFill>
        <p:spPr bwMode="auto">
          <a:xfrm>
            <a:off x="1371600" y="2743200"/>
            <a:ext cx="556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p:cNvSpPr txBox="1">
            <a:spLocks noChangeArrowheads="1"/>
          </p:cNvSpPr>
          <p:nvPr/>
        </p:nvSpPr>
        <p:spPr bwMode="auto">
          <a:xfrm>
            <a:off x="1473201" y="1526232"/>
            <a:ext cx="5983111"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400" dirty="0">
                <a:latin typeface="GE Inspira Pitch" pitchFamily="34" charset="0"/>
              </a:rPr>
              <a:t>Phase Error on </a:t>
            </a:r>
            <a:r>
              <a:rPr lang="en-US" sz="2400" dirty="0" err="1">
                <a:latin typeface="GE Inspira Pitch" pitchFamily="34" charset="0"/>
              </a:rPr>
              <a:t>Knopp</a:t>
            </a:r>
            <a:r>
              <a:rPr lang="en-US" sz="2400" dirty="0">
                <a:latin typeface="GE Inspira Pitch" pitchFamily="34" charset="0"/>
              </a:rPr>
              <a:t> Comparator</a:t>
            </a:r>
          </a:p>
        </p:txBody>
      </p:sp>
      <p:sp>
        <p:nvSpPr>
          <p:cNvPr id="76806" name="Line 6"/>
          <p:cNvSpPr>
            <a:spLocks noChangeShapeType="1"/>
          </p:cNvSpPr>
          <p:nvPr/>
        </p:nvSpPr>
        <p:spPr bwMode="auto">
          <a:xfrm>
            <a:off x="4486275" y="2133600"/>
            <a:ext cx="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Title 1">
            <a:extLst>
              <a:ext uri="{FF2B5EF4-FFF2-40B4-BE49-F238E27FC236}">
                <a16:creationId xmlns:a16="http://schemas.microsoft.com/office/drawing/2014/main" id="{5E2EB437-AB5B-C225-9DAA-D84BF6E785AB}"/>
              </a:ext>
            </a:extLst>
          </p:cNvPr>
          <p:cNvSpPr txBox="1">
            <a:spLocks/>
          </p:cNvSpPr>
          <p:nvPr/>
        </p:nvSpPr>
        <p:spPr>
          <a:xfrm>
            <a:off x="1556951" y="229657"/>
            <a:ext cx="7208107" cy="679832"/>
          </a:xfrm>
          <a:prstGeom prst="rect">
            <a:avLst/>
          </a:prstGeom>
        </p:spPr>
        <p:txBody>
          <a:bodyPr/>
          <a:lstStyle>
            <a:lvl1pPr algn="r" defTabSz="914400" rtl="0" eaLnBrk="1" latinLnBrk="0" hangingPunct="1">
              <a:lnSpc>
                <a:spcPct val="90000"/>
              </a:lnSpc>
              <a:spcBef>
                <a:spcPct val="0"/>
              </a:spcBef>
              <a:buNone/>
              <a:defRPr lang="en-US" sz="4400" kern="1200" cap="small" baseline="0" dirty="0" smtClean="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dirty="0">
                <a:latin typeface="Arial" panose="020B0604020202020204" pitchFamily="34" charset="0"/>
                <a:cs typeface="Arial" panose="020B0604020202020204" pitchFamily="34" charset="0"/>
              </a:rPr>
              <a:t>Phase Error</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0798848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455988" y="1692831"/>
            <a:ext cx="3494374" cy="679832"/>
          </a:xfrm>
          <a:noFill/>
        </p:spPr>
        <p:txBody>
          <a:bodyPr lIns="92075" tIns="46038" rIns="92075" bIns="46038" anchor="ctr">
            <a:noAutofit/>
          </a:bodyPr>
          <a:lstStyle/>
          <a:p>
            <a:r>
              <a:rPr lang="en-US" sz="1600" dirty="0">
                <a:latin typeface="Arial" panose="020B0604020202020204" pitchFamily="34" charset="0"/>
                <a:cs typeface="Arial" panose="020B0604020202020204" pitchFamily="34" charset="0"/>
              </a:rPr>
              <a:t>IEEE Std. C57.13 limits of accuracy class for current transformers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metering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0.3 accuracy class</a:t>
            </a:r>
          </a:p>
        </p:txBody>
      </p:sp>
      <p:pic>
        <p:nvPicPr>
          <p:cNvPr id="326658" name="Picture 2"/>
          <p:cNvPicPr>
            <a:picLocks noChangeAspect="1" noChangeArrowheads="1"/>
          </p:cNvPicPr>
          <p:nvPr/>
        </p:nvPicPr>
        <p:blipFill>
          <a:blip r:embed="rId3"/>
          <a:srcRect/>
          <a:stretch>
            <a:fillRect/>
          </a:stretch>
        </p:blipFill>
        <p:spPr bwMode="auto">
          <a:xfrm>
            <a:off x="370791" y="1446182"/>
            <a:ext cx="5535198" cy="447463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15125" y="3911952"/>
            <a:ext cx="2333625" cy="1323975"/>
          </a:xfrm>
          <a:prstGeom prst="rect">
            <a:avLst/>
          </a:prstGeom>
          <a:noFill/>
        </p:spPr>
        <p:txBody>
          <a:bodyPr>
            <a:spAutoFit/>
          </a:bodyPr>
          <a:lstStyle/>
          <a:p>
            <a:pPr>
              <a:defRPr/>
            </a:pPr>
            <a:r>
              <a:rPr lang="en-US" sz="1600" dirty="0">
                <a:solidFill>
                  <a:srgbClr val="4157AD"/>
                </a:solidFill>
              </a:rPr>
              <a:t>Recall the </a:t>
            </a:r>
            <a:r>
              <a:rPr lang="en-US" sz="1600" dirty="0" err="1">
                <a:solidFill>
                  <a:srgbClr val="4157AD"/>
                </a:solidFill>
              </a:rPr>
              <a:t>Knopp</a:t>
            </a:r>
            <a:r>
              <a:rPr lang="en-US" sz="1600" dirty="0">
                <a:solidFill>
                  <a:srgbClr val="4157AD"/>
                </a:solidFill>
              </a:rPr>
              <a:t> Comparator</a:t>
            </a:r>
          </a:p>
          <a:p>
            <a:pPr>
              <a:defRPr/>
            </a:pPr>
            <a:r>
              <a:rPr lang="en-US" sz="1600" dirty="0">
                <a:solidFill>
                  <a:srgbClr val="4157AD"/>
                </a:solidFill>
              </a:rPr>
              <a:t>The values were:</a:t>
            </a:r>
          </a:p>
          <a:p>
            <a:pPr marL="285750" indent="-285750">
              <a:buFont typeface="Arial" pitchFamily="34" charset="0"/>
              <a:buChar char="•"/>
              <a:defRPr/>
            </a:pPr>
            <a:r>
              <a:rPr lang="en-US" sz="1600" dirty="0">
                <a:solidFill>
                  <a:srgbClr val="4157AD"/>
                </a:solidFill>
              </a:rPr>
              <a:t>Ratio Error = 1.00278</a:t>
            </a:r>
          </a:p>
          <a:p>
            <a:pPr marL="285750" indent="-285750">
              <a:buFont typeface="Arial" pitchFamily="34" charset="0"/>
              <a:buChar char="•"/>
              <a:defRPr/>
            </a:pPr>
            <a:r>
              <a:rPr lang="en-US" sz="1600" dirty="0">
                <a:solidFill>
                  <a:srgbClr val="4157AD"/>
                </a:solidFill>
              </a:rPr>
              <a:t>Φ Angle Error = 5.2</a:t>
            </a:r>
          </a:p>
        </p:txBody>
      </p:sp>
      <p:sp>
        <p:nvSpPr>
          <p:cNvPr id="5" name="16-Point Star 4"/>
          <p:cNvSpPr>
            <a:spLocks noChangeArrowheads="1"/>
          </p:cNvSpPr>
          <p:nvPr/>
        </p:nvSpPr>
        <p:spPr bwMode="auto">
          <a:xfrm>
            <a:off x="3690938" y="3167063"/>
            <a:ext cx="96837" cy="107950"/>
          </a:xfrm>
          <a:prstGeom prst="star16">
            <a:avLst>
              <a:gd name="adj" fmla="val 37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57AD"/>
              </a:solidFill>
            </a:endParaRPr>
          </a:p>
        </p:txBody>
      </p:sp>
      <p:sp>
        <p:nvSpPr>
          <p:cNvPr id="3" name="Title 1">
            <a:extLst>
              <a:ext uri="{FF2B5EF4-FFF2-40B4-BE49-F238E27FC236}">
                <a16:creationId xmlns:a16="http://schemas.microsoft.com/office/drawing/2014/main" id="{ABF4D2FC-BBEE-8CB9-6F8F-A1519FB9EEBD}"/>
              </a:ext>
            </a:extLst>
          </p:cNvPr>
          <p:cNvSpPr txBox="1">
            <a:spLocks/>
          </p:cNvSpPr>
          <p:nvPr/>
        </p:nvSpPr>
        <p:spPr>
          <a:xfrm>
            <a:off x="2162490" y="153542"/>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baseline="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a:r>
              <a:rPr lang="en-US" sz="4400" dirty="0">
                <a:latin typeface="Arial" panose="020B0604020202020204" pitchFamily="34" charset="0"/>
                <a:cs typeface="Arial" panose="020B0604020202020204" pitchFamily="34" charset="0"/>
              </a:rPr>
              <a:t>CT Parallelogram</a:t>
            </a:r>
          </a:p>
        </p:txBody>
      </p:sp>
      <p:sp>
        <p:nvSpPr>
          <p:cNvPr id="2" name="Footer Placeholder 1">
            <a:extLst>
              <a:ext uri="{FF2B5EF4-FFF2-40B4-BE49-F238E27FC236}">
                <a16:creationId xmlns:a16="http://schemas.microsoft.com/office/drawing/2014/main" id="{BFE186BB-8525-52BC-E23D-3BE836F16EA9}"/>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30B2AE06-0A36-8484-F59B-31F262F4A65D}"/>
              </a:ext>
            </a:extLst>
          </p:cNvPr>
          <p:cNvSpPr>
            <a:spLocks noGrp="1"/>
          </p:cNvSpPr>
          <p:nvPr>
            <p:ph type="sldNum" sz="quarter" idx="4"/>
          </p:nvPr>
        </p:nvSpPr>
        <p:spPr/>
        <p:txBody>
          <a:bodyPr/>
          <a:lstStyle/>
          <a:p>
            <a:fld id="{13F4EEB6-0CF6-486C-BB81-018E4F81B9A2}" type="slidenum">
              <a:rPr lang="en-US" smtClean="0"/>
              <a:t>13</a:t>
            </a:fld>
            <a:endParaRPr lang="en-US"/>
          </a:p>
        </p:txBody>
      </p:sp>
    </p:spTree>
    <p:extLst>
      <p:ext uri="{BB962C8B-B14F-4D97-AF65-F5344CB8AC3E}">
        <p14:creationId xmlns:p14="http://schemas.microsoft.com/office/powerpoint/2010/main" val="3152640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6658"/>
                                        </p:tgtEl>
                                        <p:attrNameLst>
                                          <p:attrName>style.visibility</p:attrName>
                                        </p:attrNameLst>
                                      </p:cBhvr>
                                      <p:to>
                                        <p:strVal val="visible"/>
                                      </p:to>
                                    </p:set>
                                    <p:anim calcmode="lin" valueType="num">
                                      <p:cBhvr additive="base">
                                        <p:cTn id="13" dur="500" fill="hold"/>
                                        <p:tgtEl>
                                          <p:spTgt spid="326658"/>
                                        </p:tgtEl>
                                        <p:attrNameLst>
                                          <p:attrName>ppt_x</p:attrName>
                                        </p:attrNameLst>
                                      </p:cBhvr>
                                      <p:tavLst>
                                        <p:tav tm="0">
                                          <p:val>
                                            <p:strVal val="#ppt_x"/>
                                          </p:val>
                                        </p:tav>
                                        <p:tav tm="100000">
                                          <p:val>
                                            <p:strVal val="#ppt_x"/>
                                          </p:val>
                                        </p:tav>
                                      </p:tavLst>
                                    </p:anim>
                                    <p:anim calcmode="lin" valueType="num">
                                      <p:cBhvr additive="base">
                                        <p:cTn id="14" dur="500" fill="hold"/>
                                        <p:tgtEl>
                                          <p:spTgt spid="32665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extLst>
              <p:ext uri="{D42A27DB-BD31-4B8C-83A1-F6EECF244321}">
                <p14:modId xmlns:p14="http://schemas.microsoft.com/office/powerpoint/2010/main" val="443768458"/>
              </p:ext>
            </p:extLst>
          </p:nvPr>
        </p:nvGraphicFramePr>
        <p:xfrm>
          <a:off x="228600" y="516468"/>
          <a:ext cx="9447213" cy="5591175"/>
        </p:xfrm>
        <a:graphic>
          <a:graphicData uri="http://schemas.openxmlformats.org/presentationml/2006/ole">
            <mc:AlternateContent xmlns:mc="http://schemas.openxmlformats.org/markup-compatibility/2006">
              <mc:Choice xmlns:v="urn:schemas-microsoft-com:vml" Requires="v">
                <p:oleObj name="Chart" r:id="rId3" imgW="9090000" imgH="4743000" progId="Excel.Chart.8">
                  <p:embed/>
                </p:oleObj>
              </mc:Choice>
              <mc:Fallback>
                <p:oleObj name="Chart" r:id="rId3" imgW="9090000" imgH="4743000" progId="Excel.Chart.8">
                  <p:embed/>
                  <p:pic>
                    <p:nvPicPr>
                      <p:cNvPr id="880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6468"/>
                        <a:ext cx="94472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Rectangle 3"/>
          <p:cNvSpPr>
            <a:spLocks noGrp="1" noChangeArrowheads="1"/>
          </p:cNvSpPr>
          <p:nvPr>
            <p:ph type="title"/>
          </p:nvPr>
        </p:nvSpPr>
        <p:spPr>
          <a:xfrm>
            <a:off x="566739" y="451115"/>
            <a:ext cx="8229600" cy="1238250"/>
          </a:xfrm>
        </p:spPr>
        <p:txBody>
          <a:bodyPr>
            <a:normAutofit/>
          </a:bodyPr>
          <a:lstStyle/>
          <a:p>
            <a:pPr algn="ctr" eaLnBrk="1" hangingPunct="1"/>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IEEE C57.13 – Accuracy Limits</a:t>
            </a:r>
          </a:p>
        </p:txBody>
      </p:sp>
      <p:sp>
        <p:nvSpPr>
          <p:cNvPr id="88068" name="Text Box 4"/>
          <p:cNvSpPr txBox="1">
            <a:spLocks noChangeArrowheads="1"/>
          </p:cNvSpPr>
          <p:nvPr/>
        </p:nvSpPr>
        <p:spPr bwMode="auto">
          <a:xfrm rot="5400000" flipV="1">
            <a:off x="-1390649" y="3241675"/>
            <a:ext cx="3575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4187A"/>
                </a:solidFill>
                <a:effectLst/>
                <a:uLnTx/>
                <a:uFillTx/>
                <a:latin typeface="Arial" charset="0"/>
              </a:rPr>
              <a:t>Ratio Correction Factor (RCF)</a:t>
            </a:r>
          </a:p>
        </p:txBody>
      </p:sp>
      <p:sp>
        <p:nvSpPr>
          <p:cNvPr id="88069" name="Text Box 5"/>
          <p:cNvSpPr txBox="1">
            <a:spLocks noChangeArrowheads="1"/>
          </p:cNvSpPr>
          <p:nvPr/>
        </p:nvSpPr>
        <p:spPr bwMode="auto">
          <a:xfrm>
            <a:off x="3678238" y="6291794"/>
            <a:ext cx="229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4187A"/>
                </a:solidFill>
                <a:effectLst/>
                <a:uLnTx/>
                <a:uFillTx/>
                <a:latin typeface="Arial" charset="0"/>
              </a:rPr>
              <a:t>Phase Angle, minutes</a:t>
            </a:r>
          </a:p>
        </p:txBody>
      </p:sp>
      <p:sp>
        <p:nvSpPr>
          <p:cNvPr id="88070" name="Text Box 5"/>
          <p:cNvSpPr txBox="1">
            <a:spLocks noChangeArrowheads="1"/>
          </p:cNvSpPr>
          <p:nvPr/>
        </p:nvSpPr>
        <p:spPr bwMode="auto">
          <a:xfrm>
            <a:off x="1009650" y="5839357"/>
            <a:ext cx="7575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14187A"/>
                </a:solidFill>
                <a:effectLst/>
                <a:uLnTx/>
                <a:uFillTx/>
                <a:latin typeface="Arial" charset="0"/>
              </a:rPr>
              <a:t>Lagging            Leading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14187A"/>
              </a:solidFill>
              <a:effectLst/>
              <a:uLnTx/>
              <a:uFillTx/>
              <a:latin typeface="Arial" charset="0"/>
            </a:endParaRPr>
          </a:p>
        </p:txBody>
      </p:sp>
      <p:cxnSp>
        <p:nvCxnSpPr>
          <p:cNvPr id="88071" name="Straight Arrow Connector 2"/>
          <p:cNvCxnSpPr>
            <a:cxnSpLocks noChangeShapeType="1"/>
          </p:cNvCxnSpPr>
          <p:nvPr/>
        </p:nvCxnSpPr>
        <p:spPr bwMode="auto">
          <a:xfrm flipH="1">
            <a:off x="3794125" y="6102882"/>
            <a:ext cx="749300" cy="0"/>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2" name="Straight Arrow Connector 8"/>
          <p:cNvCxnSpPr>
            <a:cxnSpLocks noChangeShapeType="1"/>
          </p:cNvCxnSpPr>
          <p:nvPr/>
        </p:nvCxnSpPr>
        <p:spPr bwMode="auto">
          <a:xfrm>
            <a:off x="5037138" y="6102882"/>
            <a:ext cx="738187" cy="0"/>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3">
            <a:extLst>
              <a:ext uri="{FF2B5EF4-FFF2-40B4-BE49-F238E27FC236}">
                <a16:creationId xmlns:a16="http://schemas.microsoft.com/office/drawing/2014/main" id="{479D0A20-E578-6B35-EA27-23A9B2674657}"/>
              </a:ext>
            </a:extLst>
          </p:cNvPr>
          <p:cNvSpPr txBox="1">
            <a:spLocks noChangeArrowheads="1"/>
          </p:cNvSpPr>
          <p:nvPr/>
        </p:nvSpPr>
        <p:spPr>
          <a:xfrm>
            <a:off x="2241437" y="131232"/>
            <a:ext cx="8229600" cy="123825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kern="1200" cap="small" baseline="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a:r>
              <a:rPr lang="en-US" dirty="0">
                <a:latin typeface="Arial" panose="020B0604020202020204" pitchFamily="34" charset="0"/>
                <a:cs typeface="Arial" panose="020B0604020202020204" pitchFamily="34" charset="0"/>
              </a:rPr>
              <a:t>CT Parallelogram</a:t>
            </a:r>
            <a:br>
              <a:rPr lang="en-US" b="1" dirty="0">
                <a:solidFill>
                  <a:schemeClr val="bg1"/>
                </a:solidFill>
                <a:latin typeface="Arial" panose="020B0604020202020204" pitchFamily="34" charset="0"/>
                <a:cs typeface="Arial" panose="020B0604020202020204" pitchFamily="34" charset="0"/>
              </a:rPr>
            </a:br>
            <a:endParaRPr lang="en-US" sz="3200" b="1"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F7F5A4F-CD91-3941-532D-8A89333204D0}"/>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E4FFA1BD-E146-AC83-D537-05991BFCED06}"/>
              </a:ext>
            </a:extLst>
          </p:cNvPr>
          <p:cNvSpPr>
            <a:spLocks noGrp="1"/>
          </p:cNvSpPr>
          <p:nvPr>
            <p:ph type="sldNum" sz="quarter" idx="4"/>
          </p:nvPr>
        </p:nvSpPr>
        <p:spPr/>
        <p:txBody>
          <a:bodyPr/>
          <a:lstStyle/>
          <a:p>
            <a:fld id="{13F4EEB6-0CF6-486C-BB81-018E4F81B9A2}" type="slidenum">
              <a:rPr lang="en-US" smtClean="0"/>
              <a:t>14</a:t>
            </a:fld>
            <a:endParaRPr lang="en-US"/>
          </a:p>
        </p:txBody>
      </p:sp>
    </p:spTree>
    <p:extLst>
      <p:ext uri="{BB962C8B-B14F-4D97-AF65-F5344CB8AC3E}">
        <p14:creationId xmlns:p14="http://schemas.microsoft.com/office/powerpoint/2010/main" val="9669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626" y="1000461"/>
            <a:ext cx="4047568" cy="58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969796D3-3DDB-1CBB-5D50-1EF978B796A8}"/>
              </a:ext>
            </a:extLst>
          </p:cNvPr>
          <p:cNvSpPr>
            <a:spLocks noGrp="1"/>
          </p:cNvSpPr>
          <p:nvPr>
            <p:ph type="ftr" sz="quarter" idx="11"/>
          </p:nvPr>
        </p:nvSpPr>
        <p:spPr>
          <a:xfrm>
            <a:off x="275396" y="6355080"/>
            <a:ext cx="1478100" cy="320040"/>
          </a:xfrm>
        </p:spPr>
        <p:txBody>
          <a:bodyPr/>
          <a:lstStyle/>
          <a:p>
            <a:r>
              <a:rPr lang="en-US" dirty="0">
                <a:solidFill>
                  <a:schemeClr val="accent1"/>
                </a:solidFill>
              </a:rPr>
              <a:t>tescometering.com</a:t>
            </a:r>
          </a:p>
        </p:txBody>
      </p:sp>
      <p:sp>
        <p:nvSpPr>
          <p:cNvPr id="3" name="Slide Number Placeholder 2">
            <a:extLst>
              <a:ext uri="{FF2B5EF4-FFF2-40B4-BE49-F238E27FC236}">
                <a16:creationId xmlns:a16="http://schemas.microsoft.com/office/drawing/2014/main" id="{479E3606-3871-ACAF-C97A-B9EF73854DEC}"/>
              </a:ext>
            </a:extLst>
          </p:cNvPr>
          <p:cNvSpPr>
            <a:spLocks noGrp="1"/>
          </p:cNvSpPr>
          <p:nvPr>
            <p:ph type="sldNum" sz="quarter" idx="12"/>
          </p:nvPr>
        </p:nvSpPr>
        <p:spPr/>
        <p:txBody>
          <a:bodyPr/>
          <a:lstStyle/>
          <a:p>
            <a:pPr algn="r" defTabSz="914269"/>
            <a:fld id="{98C15ACF-BCE4-A14D-AD40-112D480AD3F5}" type="slidenum">
              <a:rPr lang="en-US" smtClean="0"/>
              <a:pPr algn="r" defTabSz="914269"/>
              <a:t>15</a:t>
            </a:fld>
            <a:endParaRPr lang="en-US" dirty="0"/>
          </a:p>
          <a:p>
            <a:pPr defTabSz="914269">
              <a:tabLst>
                <a:tab pos="1982788" algn="r"/>
              </a:tabLst>
            </a:pPr>
            <a:endParaRPr lang="en-US" sz="800" dirty="0"/>
          </a:p>
        </p:txBody>
      </p:sp>
    </p:spTree>
    <p:extLst>
      <p:ext uri="{BB962C8B-B14F-4D97-AF65-F5344CB8AC3E}">
        <p14:creationId xmlns:p14="http://schemas.microsoft.com/office/powerpoint/2010/main" val="117997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a:off x="1412875" y="1842918"/>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39" name="Line 3"/>
          <p:cNvSpPr>
            <a:spLocks noChangeShapeType="1"/>
          </p:cNvSpPr>
          <p:nvPr/>
        </p:nvSpPr>
        <p:spPr bwMode="auto">
          <a:xfrm>
            <a:off x="1184275" y="6205368"/>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0" name="Line 4"/>
          <p:cNvSpPr>
            <a:spLocks noChangeShapeType="1"/>
          </p:cNvSpPr>
          <p:nvPr/>
        </p:nvSpPr>
        <p:spPr bwMode="auto">
          <a:xfrm>
            <a:off x="1260475" y="39955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1" name="Line 5"/>
          <p:cNvSpPr>
            <a:spLocks noChangeShapeType="1"/>
          </p:cNvSpPr>
          <p:nvPr/>
        </p:nvSpPr>
        <p:spPr bwMode="auto">
          <a:xfrm>
            <a:off x="1260475" y="39955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2" name="Line 6"/>
          <p:cNvSpPr>
            <a:spLocks noChangeShapeType="1"/>
          </p:cNvSpPr>
          <p:nvPr/>
        </p:nvSpPr>
        <p:spPr bwMode="auto">
          <a:xfrm>
            <a:off x="1260475" y="39955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3" name="Line 7"/>
          <p:cNvSpPr>
            <a:spLocks noChangeShapeType="1"/>
          </p:cNvSpPr>
          <p:nvPr/>
        </p:nvSpPr>
        <p:spPr bwMode="auto">
          <a:xfrm>
            <a:off x="1260475" y="49099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4" name="Line 8"/>
          <p:cNvSpPr>
            <a:spLocks noChangeShapeType="1"/>
          </p:cNvSpPr>
          <p:nvPr/>
        </p:nvSpPr>
        <p:spPr bwMode="auto">
          <a:xfrm>
            <a:off x="1260475" y="30811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5" name="Line 9"/>
          <p:cNvSpPr>
            <a:spLocks noChangeShapeType="1"/>
          </p:cNvSpPr>
          <p:nvPr/>
        </p:nvSpPr>
        <p:spPr bwMode="auto">
          <a:xfrm rot="5400000">
            <a:off x="3089275" y="62053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6" name="Line 12"/>
          <p:cNvSpPr>
            <a:spLocks noChangeShapeType="1"/>
          </p:cNvSpPr>
          <p:nvPr/>
        </p:nvSpPr>
        <p:spPr bwMode="auto">
          <a:xfrm rot="5400000">
            <a:off x="6781800" y="62053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33805" name="Line 13"/>
          <p:cNvSpPr>
            <a:spLocks noChangeShapeType="1"/>
          </p:cNvSpPr>
          <p:nvPr/>
        </p:nvSpPr>
        <p:spPr bwMode="auto">
          <a:xfrm>
            <a:off x="1884363" y="5824368"/>
            <a:ext cx="1371600"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33806" name="Line 14"/>
          <p:cNvSpPr>
            <a:spLocks noChangeShapeType="1"/>
          </p:cNvSpPr>
          <p:nvPr/>
        </p:nvSpPr>
        <p:spPr bwMode="auto">
          <a:xfrm>
            <a:off x="3200400" y="3062118"/>
            <a:ext cx="3687763"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33807" name="Line 15"/>
          <p:cNvSpPr>
            <a:spLocks noChangeShapeType="1"/>
          </p:cNvSpPr>
          <p:nvPr/>
        </p:nvSpPr>
        <p:spPr bwMode="auto">
          <a:xfrm>
            <a:off x="3241675" y="4909968"/>
            <a:ext cx="3646488"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50" name="Rectangle 16"/>
          <p:cNvSpPr>
            <a:spLocks noChangeArrowheads="1"/>
          </p:cNvSpPr>
          <p:nvPr/>
        </p:nvSpPr>
        <p:spPr bwMode="auto">
          <a:xfrm>
            <a:off x="573088" y="289066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1151" name="Rectangle 17"/>
          <p:cNvSpPr>
            <a:spLocks noChangeArrowheads="1"/>
          </p:cNvSpPr>
          <p:nvPr/>
        </p:nvSpPr>
        <p:spPr bwMode="auto">
          <a:xfrm>
            <a:off x="573088" y="471946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1152" name="Line 18"/>
          <p:cNvSpPr>
            <a:spLocks noChangeShapeType="1"/>
          </p:cNvSpPr>
          <p:nvPr/>
        </p:nvSpPr>
        <p:spPr bwMode="auto">
          <a:xfrm>
            <a:off x="1260475" y="21667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53" name="Line 19"/>
          <p:cNvSpPr>
            <a:spLocks noChangeShapeType="1"/>
          </p:cNvSpPr>
          <p:nvPr/>
        </p:nvSpPr>
        <p:spPr bwMode="auto">
          <a:xfrm>
            <a:off x="1260475" y="58243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33812" name="Line 20"/>
          <p:cNvSpPr>
            <a:spLocks noChangeShapeType="1"/>
          </p:cNvSpPr>
          <p:nvPr/>
        </p:nvSpPr>
        <p:spPr bwMode="auto">
          <a:xfrm flipV="1">
            <a:off x="1866900" y="2158831"/>
            <a:ext cx="1352550"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55" name="Rectangle 21"/>
          <p:cNvSpPr>
            <a:spLocks noChangeArrowheads="1"/>
          </p:cNvSpPr>
          <p:nvPr/>
        </p:nvSpPr>
        <p:spPr bwMode="auto">
          <a:xfrm>
            <a:off x="573088" y="199531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1156" name="Rectangle 22"/>
          <p:cNvSpPr>
            <a:spLocks noChangeArrowheads="1"/>
          </p:cNvSpPr>
          <p:nvPr/>
        </p:nvSpPr>
        <p:spPr bwMode="auto">
          <a:xfrm>
            <a:off x="592138" y="563386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1157" name="Line 25"/>
          <p:cNvSpPr>
            <a:spLocks noChangeShapeType="1"/>
          </p:cNvSpPr>
          <p:nvPr/>
        </p:nvSpPr>
        <p:spPr bwMode="auto">
          <a:xfrm>
            <a:off x="1412875" y="3995568"/>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58" name="Line 27"/>
          <p:cNvSpPr>
            <a:spLocks noChangeShapeType="1"/>
          </p:cNvSpPr>
          <p:nvPr/>
        </p:nvSpPr>
        <p:spPr bwMode="auto">
          <a:xfrm>
            <a:off x="6899275" y="6205368"/>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59" name="Line 30"/>
          <p:cNvSpPr>
            <a:spLocks noChangeShapeType="1"/>
          </p:cNvSpPr>
          <p:nvPr/>
        </p:nvSpPr>
        <p:spPr bwMode="auto">
          <a:xfrm flipV="1">
            <a:off x="1884363" y="2166768"/>
            <a:ext cx="0" cy="365760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60" name="Text Box 31"/>
          <p:cNvSpPr txBox="1">
            <a:spLocks noChangeArrowheads="1"/>
          </p:cNvSpPr>
          <p:nvPr/>
        </p:nvSpPr>
        <p:spPr bwMode="auto">
          <a:xfrm>
            <a:off x="4094163" y="6314906"/>
            <a:ext cx="17795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Rating Factor</a:t>
            </a:r>
          </a:p>
        </p:txBody>
      </p:sp>
      <p:sp>
        <p:nvSpPr>
          <p:cNvPr id="91161" name="Text Box 32"/>
          <p:cNvSpPr txBox="1">
            <a:spLocks noChangeArrowheads="1"/>
          </p:cNvSpPr>
          <p:nvPr/>
        </p:nvSpPr>
        <p:spPr bwMode="auto">
          <a:xfrm rot="-5400000">
            <a:off x="-769143" y="3702674"/>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1162" name="Rectangle 33"/>
          <p:cNvSpPr>
            <a:spLocks noChangeArrowheads="1"/>
          </p:cNvSpPr>
          <p:nvPr/>
        </p:nvSpPr>
        <p:spPr bwMode="auto">
          <a:xfrm>
            <a:off x="2365375" y="928518"/>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1163" name="Text Box 34"/>
          <p:cNvSpPr txBox="1">
            <a:spLocks noChangeArrowheads="1"/>
          </p:cNvSpPr>
          <p:nvPr/>
        </p:nvSpPr>
        <p:spPr bwMode="auto">
          <a:xfrm>
            <a:off x="1557338" y="4009856"/>
            <a:ext cx="633412" cy="36671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1164" name="Text Box 37"/>
          <p:cNvSpPr txBox="1">
            <a:spLocks noChangeArrowheads="1"/>
          </p:cNvSpPr>
          <p:nvPr/>
        </p:nvSpPr>
        <p:spPr bwMode="auto">
          <a:xfrm>
            <a:off x="3011488" y="6357768"/>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1165" name="Rectangle 39"/>
          <p:cNvSpPr>
            <a:spLocks noChangeArrowheads="1"/>
          </p:cNvSpPr>
          <p:nvPr/>
        </p:nvSpPr>
        <p:spPr bwMode="auto">
          <a:xfrm>
            <a:off x="6718300" y="6357768"/>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
        <p:nvSpPr>
          <p:cNvPr id="91166" name="Text Box 41"/>
          <p:cNvSpPr txBox="1">
            <a:spLocks noChangeArrowheads="1"/>
          </p:cNvSpPr>
          <p:nvPr/>
        </p:nvSpPr>
        <p:spPr bwMode="auto">
          <a:xfrm>
            <a:off x="5946775" y="1558756"/>
            <a:ext cx="3024188"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IEEE C57.13 Accuracy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0.3 @ BX.X;  RF = X.X</a:t>
            </a:r>
          </a:p>
        </p:txBody>
      </p:sp>
      <p:sp>
        <p:nvSpPr>
          <p:cNvPr id="33834" name="Text Box 42"/>
          <p:cNvSpPr txBox="1">
            <a:spLocks noChangeArrowheads="1"/>
          </p:cNvSpPr>
          <p:nvPr/>
        </p:nvSpPr>
        <p:spPr bwMode="auto">
          <a:xfrm>
            <a:off x="4030663" y="2366793"/>
            <a:ext cx="1738312" cy="612775"/>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±0.3%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100% rated current  up to RF</a:t>
            </a:r>
          </a:p>
        </p:txBody>
      </p:sp>
      <p:sp>
        <p:nvSpPr>
          <p:cNvPr id="91168" name="Line 44"/>
          <p:cNvSpPr>
            <a:spLocks noChangeShapeType="1"/>
          </p:cNvSpPr>
          <p:nvPr/>
        </p:nvSpPr>
        <p:spPr bwMode="auto">
          <a:xfrm flipH="1" flipV="1">
            <a:off x="3200400" y="1842918"/>
            <a:ext cx="38100" cy="41148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33837" name="Line 45"/>
          <p:cNvSpPr>
            <a:spLocks noChangeShapeType="1"/>
          </p:cNvSpPr>
          <p:nvPr/>
        </p:nvSpPr>
        <p:spPr bwMode="auto">
          <a:xfrm flipV="1">
            <a:off x="3238500" y="4905206"/>
            <a:ext cx="0" cy="91440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33838" name="Line 46"/>
          <p:cNvSpPr>
            <a:spLocks noChangeShapeType="1"/>
          </p:cNvSpPr>
          <p:nvPr/>
        </p:nvSpPr>
        <p:spPr bwMode="auto">
          <a:xfrm flipV="1">
            <a:off x="3200400" y="2147718"/>
            <a:ext cx="0" cy="91440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71" name="Text Box 48"/>
          <p:cNvSpPr txBox="1">
            <a:spLocks noChangeArrowheads="1"/>
          </p:cNvSpPr>
          <p:nvPr/>
        </p:nvSpPr>
        <p:spPr bwMode="auto">
          <a:xfrm>
            <a:off x="2852738" y="4009856"/>
            <a:ext cx="754062" cy="36671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E4191"/>
                </a:solidFill>
                <a:effectLst/>
                <a:uLnTx/>
                <a:uFillTx/>
                <a:latin typeface="GE Inspira Pitch" pitchFamily="34" charset="0"/>
              </a:rPr>
              <a:t>100%</a:t>
            </a:r>
          </a:p>
        </p:txBody>
      </p:sp>
      <p:sp>
        <p:nvSpPr>
          <p:cNvPr id="33841" name="Line 49"/>
          <p:cNvSpPr>
            <a:spLocks noChangeShapeType="1"/>
          </p:cNvSpPr>
          <p:nvPr/>
        </p:nvSpPr>
        <p:spPr bwMode="auto">
          <a:xfrm>
            <a:off x="6905625" y="3076406"/>
            <a:ext cx="0" cy="182880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73" name="Title 3"/>
          <p:cNvSpPr>
            <a:spLocks noGrp="1"/>
          </p:cNvSpPr>
          <p:nvPr>
            <p:ph type="title"/>
          </p:nvPr>
        </p:nvSpPr>
        <p:spPr/>
        <p:txBody>
          <a:bodyPr>
            <a:normAutofit/>
          </a:bodyPr>
          <a:lstStyle/>
          <a:p>
            <a:pPr algn="ctr" eaLnBrk="1" hangingPunct="1"/>
            <a:r>
              <a:rPr lang="en-US" sz="3600" dirty="0">
                <a:latin typeface="Arial" panose="020B0604020202020204" pitchFamily="34" charset="0"/>
                <a:cs typeface="Arial" panose="020B0604020202020204" pitchFamily="34" charset="0"/>
              </a:rPr>
              <a:t>Standard 0.3 Accuracy Class</a:t>
            </a:r>
          </a:p>
        </p:txBody>
      </p:sp>
      <p:sp>
        <p:nvSpPr>
          <p:cNvPr id="57" name="Text Box 42"/>
          <p:cNvSpPr txBox="1">
            <a:spLocks noChangeArrowheads="1"/>
          </p:cNvSpPr>
          <p:nvPr/>
        </p:nvSpPr>
        <p:spPr bwMode="auto">
          <a:xfrm>
            <a:off x="1789113" y="1487318"/>
            <a:ext cx="1508125" cy="612775"/>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±0.6%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10% to 100%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of rated current</a:t>
            </a:r>
          </a:p>
        </p:txBody>
      </p:sp>
      <p:sp>
        <p:nvSpPr>
          <p:cNvPr id="91175" name="Text Box 51"/>
          <p:cNvSpPr txBox="1">
            <a:spLocks noChangeArrowheads="1"/>
          </p:cNvSpPr>
          <p:nvPr/>
        </p:nvSpPr>
        <p:spPr bwMode="auto">
          <a:xfrm>
            <a:off x="2374900" y="5100468"/>
            <a:ext cx="2687638"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0000"/>
                </a:solidFill>
                <a:effectLst/>
                <a:uLnTx/>
                <a:uFillTx/>
                <a:latin typeface="GE Inspira Pitch" pitchFamily="34" charset="0"/>
              </a:rPr>
              <a:t>No accuracy guaranteed at current levels less than 10%</a:t>
            </a:r>
          </a:p>
        </p:txBody>
      </p:sp>
      <p:sp>
        <p:nvSpPr>
          <p:cNvPr id="91176" name="Freeform 52"/>
          <p:cNvSpPr>
            <a:spLocks/>
          </p:cNvSpPr>
          <p:nvPr/>
        </p:nvSpPr>
        <p:spPr bwMode="auto">
          <a:xfrm>
            <a:off x="1874838" y="5114756"/>
            <a:ext cx="544512" cy="16192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5" name="Arc 4"/>
          <p:cNvSpPr/>
          <p:nvPr/>
        </p:nvSpPr>
        <p:spPr>
          <a:xfrm rot="10800000">
            <a:off x="1789113" y="752306"/>
            <a:ext cx="4611687" cy="2679700"/>
          </a:xfrm>
          <a:prstGeom prst="arc">
            <a:avLst>
              <a:gd name="adj1" fmla="val 16283589"/>
              <a:gd name="adj2" fmla="val 41757"/>
            </a:avLst>
          </a:prstGeom>
          <a:noFill/>
          <a:ln w="28575">
            <a:solidFill>
              <a:schemeClr val="tx2"/>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cxnSp>
        <p:nvCxnSpPr>
          <p:cNvPr id="61" name="Straight Connector 60"/>
          <p:cNvCxnSpPr>
            <a:stCxn id="5" idx="0"/>
          </p:cNvCxnSpPr>
          <p:nvPr/>
        </p:nvCxnSpPr>
        <p:spPr>
          <a:xfrm>
            <a:off x="4062413" y="3432006"/>
            <a:ext cx="2836862" cy="90487"/>
          </a:xfrm>
          <a:prstGeom prst="line">
            <a:avLst/>
          </a:prstGeom>
          <a:ln w="28575">
            <a:solidFill>
              <a:schemeClr val="tx2"/>
            </a:solidFill>
            <a:prstDash val="solid"/>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1179" name="Text Box 51"/>
          <p:cNvSpPr txBox="1">
            <a:spLocks noChangeArrowheads="1"/>
          </p:cNvSpPr>
          <p:nvPr/>
        </p:nvSpPr>
        <p:spPr bwMode="auto">
          <a:xfrm>
            <a:off x="7091363" y="2819231"/>
            <a:ext cx="1825625"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0.3 CT Performance Curve</a:t>
            </a:r>
          </a:p>
        </p:txBody>
      </p:sp>
      <p:sp>
        <p:nvSpPr>
          <p:cNvPr id="91180" name="Freeform 52"/>
          <p:cNvSpPr>
            <a:spLocks/>
          </p:cNvSpPr>
          <p:nvPr/>
        </p:nvSpPr>
        <p:spPr bwMode="auto">
          <a:xfrm rot="-5400000">
            <a:off x="6672263" y="3057356"/>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81" name="Line 44"/>
          <p:cNvSpPr>
            <a:spLocks noChangeShapeType="1"/>
          </p:cNvSpPr>
          <p:nvPr/>
        </p:nvSpPr>
        <p:spPr bwMode="auto">
          <a:xfrm flipH="1" flipV="1">
            <a:off x="6927850" y="2762081"/>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2" name="Footer Placeholder 1">
            <a:extLst>
              <a:ext uri="{FF2B5EF4-FFF2-40B4-BE49-F238E27FC236}">
                <a16:creationId xmlns:a16="http://schemas.microsoft.com/office/drawing/2014/main" id="{BD414A21-0797-2006-BE3F-06C96788C48F}"/>
              </a:ext>
            </a:extLst>
          </p:cNvPr>
          <p:cNvSpPr>
            <a:spLocks noGrp="1"/>
          </p:cNvSpPr>
          <p:nvPr>
            <p:ph type="ftr" sz="quarter" idx="3"/>
          </p:nvPr>
        </p:nvSpPr>
        <p:spPr/>
        <p:txBody>
          <a:bodyPr/>
          <a:lstStyle/>
          <a:p>
            <a:r>
              <a:rPr lang="en-US"/>
              <a:t>tescometering.com</a:t>
            </a:r>
          </a:p>
        </p:txBody>
      </p:sp>
      <p:sp>
        <p:nvSpPr>
          <p:cNvPr id="3" name="Slide Number Placeholder 2">
            <a:extLst>
              <a:ext uri="{FF2B5EF4-FFF2-40B4-BE49-F238E27FC236}">
                <a16:creationId xmlns:a16="http://schemas.microsoft.com/office/drawing/2014/main" id="{D8574B70-C56C-9B26-15C2-4D4274D96802}"/>
              </a:ext>
            </a:extLst>
          </p:cNvPr>
          <p:cNvSpPr>
            <a:spLocks noGrp="1"/>
          </p:cNvSpPr>
          <p:nvPr>
            <p:ph type="sldNum" sz="quarter" idx="4"/>
          </p:nvPr>
        </p:nvSpPr>
        <p:spPr/>
        <p:txBody>
          <a:bodyPr/>
          <a:lstStyle/>
          <a:p>
            <a:fld id="{13F4EEB6-0CF6-486C-BB81-018E4F81B9A2}" type="slidenum">
              <a:rPr lang="en-US" smtClean="0"/>
              <a:t>16</a:t>
            </a:fld>
            <a:endParaRPr lang="en-US"/>
          </a:p>
        </p:txBody>
      </p:sp>
    </p:spTree>
    <p:extLst>
      <p:ext uri="{BB962C8B-B14F-4D97-AF65-F5344CB8AC3E}">
        <p14:creationId xmlns:p14="http://schemas.microsoft.com/office/powerpoint/2010/main" val="3827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44"/>
          <p:cNvSpPr>
            <a:spLocks noChangeShapeType="1"/>
          </p:cNvSpPr>
          <p:nvPr/>
        </p:nvSpPr>
        <p:spPr bwMode="auto">
          <a:xfrm flipH="1" flipV="1">
            <a:off x="2155825" y="2033241"/>
            <a:ext cx="7938" cy="39068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5" name="Line 2"/>
          <p:cNvSpPr>
            <a:spLocks noChangeShapeType="1"/>
          </p:cNvSpPr>
          <p:nvPr/>
        </p:nvSpPr>
        <p:spPr bwMode="auto">
          <a:xfrm>
            <a:off x="1412875" y="1730028"/>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6" name="Line 3"/>
          <p:cNvSpPr>
            <a:spLocks noChangeShapeType="1"/>
          </p:cNvSpPr>
          <p:nvPr/>
        </p:nvSpPr>
        <p:spPr bwMode="auto">
          <a:xfrm>
            <a:off x="1184275" y="6092478"/>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7" name="Line 4"/>
          <p:cNvSpPr>
            <a:spLocks noChangeShapeType="1"/>
          </p:cNvSpPr>
          <p:nvPr/>
        </p:nvSpPr>
        <p:spPr bwMode="auto">
          <a:xfrm>
            <a:off x="1260475" y="38826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8" name="Line 5"/>
          <p:cNvSpPr>
            <a:spLocks noChangeShapeType="1"/>
          </p:cNvSpPr>
          <p:nvPr/>
        </p:nvSpPr>
        <p:spPr bwMode="auto">
          <a:xfrm>
            <a:off x="1260475" y="38826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9" name="Line 6"/>
          <p:cNvSpPr>
            <a:spLocks noChangeShapeType="1"/>
          </p:cNvSpPr>
          <p:nvPr/>
        </p:nvSpPr>
        <p:spPr bwMode="auto">
          <a:xfrm>
            <a:off x="1260475" y="38826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0" name="Line 7"/>
          <p:cNvSpPr>
            <a:spLocks noChangeShapeType="1"/>
          </p:cNvSpPr>
          <p:nvPr/>
        </p:nvSpPr>
        <p:spPr bwMode="auto">
          <a:xfrm>
            <a:off x="1260475" y="47970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1" name="Line 8"/>
          <p:cNvSpPr>
            <a:spLocks noChangeShapeType="1"/>
          </p:cNvSpPr>
          <p:nvPr/>
        </p:nvSpPr>
        <p:spPr bwMode="auto">
          <a:xfrm>
            <a:off x="1260475" y="29682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2" name="Line 9"/>
          <p:cNvSpPr>
            <a:spLocks noChangeShapeType="1"/>
          </p:cNvSpPr>
          <p:nvPr/>
        </p:nvSpPr>
        <p:spPr bwMode="auto">
          <a:xfrm rot="5400000">
            <a:off x="3089275" y="60924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39949" name="Line 13"/>
          <p:cNvSpPr>
            <a:spLocks noChangeShapeType="1"/>
          </p:cNvSpPr>
          <p:nvPr/>
        </p:nvSpPr>
        <p:spPr bwMode="auto">
          <a:xfrm flipV="1">
            <a:off x="2133600" y="2949228"/>
            <a:ext cx="479425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39950" name="Line 14"/>
          <p:cNvSpPr>
            <a:spLocks noChangeShapeType="1"/>
          </p:cNvSpPr>
          <p:nvPr/>
        </p:nvSpPr>
        <p:spPr bwMode="auto">
          <a:xfrm>
            <a:off x="2133600" y="4778028"/>
            <a:ext cx="479425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65" name="Rectangle 15"/>
          <p:cNvSpPr>
            <a:spLocks noChangeArrowheads="1"/>
          </p:cNvSpPr>
          <p:nvPr/>
        </p:nvSpPr>
        <p:spPr bwMode="auto">
          <a:xfrm>
            <a:off x="573088" y="277777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0.30</a:t>
            </a:r>
          </a:p>
        </p:txBody>
      </p:sp>
      <p:sp>
        <p:nvSpPr>
          <p:cNvPr id="100366" name="Rectangle 16"/>
          <p:cNvSpPr>
            <a:spLocks noChangeArrowheads="1"/>
          </p:cNvSpPr>
          <p:nvPr/>
        </p:nvSpPr>
        <p:spPr bwMode="auto">
          <a:xfrm>
            <a:off x="574675" y="462562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1E4191"/>
                </a:solidFill>
                <a:latin typeface="GE Inspira Pitch" pitchFamily="34" charset="0"/>
              </a:rPr>
              <a:t>0.30</a:t>
            </a:r>
          </a:p>
        </p:txBody>
      </p:sp>
      <p:sp>
        <p:nvSpPr>
          <p:cNvPr id="100367" name="Line 17"/>
          <p:cNvSpPr>
            <a:spLocks noChangeShapeType="1"/>
          </p:cNvSpPr>
          <p:nvPr/>
        </p:nvSpPr>
        <p:spPr bwMode="auto">
          <a:xfrm>
            <a:off x="1260475" y="2044353"/>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8" name="Line 18"/>
          <p:cNvSpPr>
            <a:spLocks noChangeShapeType="1"/>
          </p:cNvSpPr>
          <p:nvPr/>
        </p:nvSpPr>
        <p:spPr bwMode="auto">
          <a:xfrm>
            <a:off x="1260475" y="5701953"/>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9" name="Rectangle 19"/>
          <p:cNvSpPr>
            <a:spLocks noChangeArrowheads="1"/>
          </p:cNvSpPr>
          <p:nvPr/>
        </p:nvSpPr>
        <p:spPr bwMode="auto">
          <a:xfrm>
            <a:off x="573088" y="188242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0.60</a:t>
            </a:r>
          </a:p>
        </p:txBody>
      </p:sp>
      <p:sp>
        <p:nvSpPr>
          <p:cNvPr id="100370" name="Rectangle 20"/>
          <p:cNvSpPr>
            <a:spLocks noChangeArrowheads="1"/>
          </p:cNvSpPr>
          <p:nvPr/>
        </p:nvSpPr>
        <p:spPr bwMode="auto">
          <a:xfrm>
            <a:off x="592138" y="552097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0.60</a:t>
            </a:r>
          </a:p>
        </p:txBody>
      </p:sp>
      <p:sp>
        <p:nvSpPr>
          <p:cNvPr id="100371" name="Line 23"/>
          <p:cNvSpPr>
            <a:spLocks noChangeShapeType="1"/>
          </p:cNvSpPr>
          <p:nvPr/>
        </p:nvSpPr>
        <p:spPr bwMode="auto">
          <a:xfrm>
            <a:off x="1447800" y="3885853"/>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72" name="Line 28"/>
          <p:cNvSpPr>
            <a:spLocks noChangeShapeType="1"/>
          </p:cNvSpPr>
          <p:nvPr/>
        </p:nvSpPr>
        <p:spPr bwMode="auto">
          <a:xfrm flipH="1" flipV="1">
            <a:off x="1600200" y="1988791"/>
            <a:ext cx="0" cy="374967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73" name="Text Box 29"/>
          <p:cNvSpPr txBox="1">
            <a:spLocks noChangeArrowheads="1"/>
          </p:cNvSpPr>
          <p:nvPr/>
        </p:nvSpPr>
        <p:spPr bwMode="auto">
          <a:xfrm>
            <a:off x="4156075" y="6354237"/>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2000" dirty="0">
                <a:solidFill>
                  <a:srgbClr val="1E4191"/>
                </a:solidFill>
                <a:latin typeface="GE Inspira Pitch" pitchFamily="34" charset="0"/>
              </a:rPr>
              <a:t>Rating Factor</a:t>
            </a:r>
          </a:p>
        </p:txBody>
      </p:sp>
      <p:sp>
        <p:nvSpPr>
          <p:cNvPr id="100374" name="Text Box 30"/>
          <p:cNvSpPr txBox="1">
            <a:spLocks noChangeArrowheads="1"/>
          </p:cNvSpPr>
          <p:nvPr/>
        </p:nvSpPr>
        <p:spPr bwMode="auto">
          <a:xfrm rot="-5400000">
            <a:off x="-769143" y="3589784"/>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2000">
                <a:solidFill>
                  <a:srgbClr val="1E4191"/>
                </a:solidFill>
                <a:latin typeface="GE Inspira Pitch" pitchFamily="34" charset="0"/>
              </a:rPr>
              <a:t>Accuracy Class - %</a:t>
            </a:r>
          </a:p>
        </p:txBody>
      </p:sp>
      <p:sp>
        <p:nvSpPr>
          <p:cNvPr id="100375" name="Rectangle 31"/>
          <p:cNvSpPr>
            <a:spLocks noChangeArrowheads="1"/>
          </p:cNvSpPr>
          <p:nvPr/>
        </p:nvSpPr>
        <p:spPr bwMode="auto">
          <a:xfrm>
            <a:off x="2365375" y="815628"/>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800">
              <a:solidFill>
                <a:srgbClr val="1E4191"/>
              </a:solidFill>
              <a:latin typeface="GE Inspira Pitch" pitchFamily="34" charset="0"/>
            </a:endParaRPr>
          </a:p>
        </p:txBody>
      </p:sp>
      <p:sp>
        <p:nvSpPr>
          <p:cNvPr id="100376" name="Text Box 32"/>
          <p:cNvSpPr txBox="1">
            <a:spLocks noChangeArrowheads="1"/>
          </p:cNvSpPr>
          <p:nvPr/>
        </p:nvSpPr>
        <p:spPr bwMode="auto">
          <a:xfrm>
            <a:off x="1379538" y="3844578"/>
            <a:ext cx="538162"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b="1">
                <a:solidFill>
                  <a:srgbClr val="28B9F5"/>
                </a:solidFill>
                <a:latin typeface="GE Inspira Pitch" pitchFamily="34" charset="0"/>
              </a:rPr>
              <a:t>4%</a:t>
            </a:r>
          </a:p>
        </p:txBody>
      </p:sp>
      <p:sp>
        <p:nvSpPr>
          <p:cNvPr id="100377" name="Text Box 33"/>
          <p:cNvSpPr txBox="1">
            <a:spLocks noChangeArrowheads="1"/>
          </p:cNvSpPr>
          <p:nvPr/>
        </p:nvSpPr>
        <p:spPr bwMode="auto">
          <a:xfrm>
            <a:off x="2895600" y="3863628"/>
            <a:ext cx="7540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a:solidFill>
                  <a:srgbClr val="1E4191"/>
                </a:solidFill>
                <a:latin typeface="GE Inspira Pitch" pitchFamily="34" charset="0"/>
              </a:rPr>
              <a:t>100%</a:t>
            </a:r>
          </a:p>
        </p:txBody>
      </p:sp>
      <p:sp>
        <p:nvSpPr>
          <p:cNvPr id="100378" name="Text Box 37"/>
          <p:cNvSpPr txBox="1">
            <a:spLocks noChangeArrowheads="1"/>
          </p:cNvSpPr>
          <p:nvPr/>
        </p:nvSpPr>
        <p:spPr bwMode="auto">
          <a:xfrm>
            <a:off x="3011488" y="6244878"/>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a:solidFill>
                  <a:srgbClr val="1E4191"/>
                </a:solidFill>
                <a:latin typeface="GE Inspira Pitch" pitchFamily="34" charset="0"/>
              </a:rPr>
              <a:t>1.0</a:t>
            </a:r>
          </a:p>
        </p:txBody>
      </p:sp>
      <p:sp>
        <p:nvSpPr>
          <p:cNvPr id="100379" name="Text Box 41"/>
          <p:cNvSpPr txBox="1">
            <a:spLocks noChangeArrowheads="1"/>
          </p:cNvSpPr>
          <p:nvPr/>
        </p:nvSpPr>
        <p:spPr bwMode="auto">
          <a:xfrm>
            <a:off x="3067050" y="1372841"/>
            <a:ext cx="5924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r"/>
            <a:r>
              <a:rPr lang="en-US" sz="2400" u="sng" dirty="0">
                <a:solidFill>
                  <a:srgbClr val="1E4191"/>
                </a:solidFill>
                <a:latin typeface="GE Inspira Pitch" pitchFamily="34" charset="0"/>
              </a:rPr>
              <a:t>“Stretching” the rating factor</a:t>
            </a:r>
          </a:p>
          <a:p>
            <a:pPr algn="r"/>
            <a:r>
              <a:rPr lang="en-US" sz="2400" dirty="0">
                <a:solidFill>
                  <a:srgbClr val="1E4191"/>
                </a:solidFill>
                <a:latin typeface="GE Inspira Pitch" pitchFamily="34" charset="0"/>
              </a:rPr>
              <a:t>0.30 @ BX.X;  RF 0.4-X.X</a:t>
            </a:r>
          </a:p>
        </p:txBody>
      </p:sp>
      <p:sp>
        <p:nvSpPr>
          <p:cNvPr id="100380" name="Line 44"/>
          <p:cNvSpPr>
            <a:spLocks noChangeShapeType="1"/>
          </p:cNvSpPr>
          <p:nvPr/>
        </p:nvSpPr>
        <p:spPr bwMode="auto">
          <a:xfrm flipV="1">
            <a:off x="3238500" y="2649191"/>
            <a:ext cx="0" cy="32718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39981" name="Freeform 45"/>
          <p:cNvSpPr>
            <a:spLocks/>
          </p:cNvSpPr>
          <p:nvPr/>
        </p:nvSpPr>
        <p:spPr bwMode="auto">
          <a:xfrm>
            <a:off x="2144713" y="4778028"/>
            <a:ext cx="76200" cy="914400"/>
          </a:xfrm>
          <a:custGeom>
            <a:avLst/>
            <a:gdLst>
              <a:gd name="T0" fmla="*/ 0 w 1"/>
              <a:gd name="T1" fmla="*/ 2147483647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82" name="Line 46"/>
          <p:cNvSpPr>
            <a:spLocks noChangeShapeType="1"/>
          </p:cNvSpPr>
          <p:nvPr/>
        </p:nvSpPr>
        <p:spPr bwMode="auto">
          <a:xfrm>
            <a:off x="1257300" y="34254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83" name="Line 47"/>
          <p:cNvSpPr>
            <a:spLocks noChangeShapeType="1"/>
          </p:cNvSpPr>
          <p:nvPr/>
        </p:nvSpPr>
        <p:spPr bwMode="auto">
          <a:xfrm>
            <a:off x="1260475" y="435892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84" name="Rectangle 48"/>
          <p:cNvSpPr>
            <a:spLocks noChangeArrowheads="1"/>
          </p:cNvSpPr>
          <p:nvPr/>
        </p:nvSpPr>
        <p:spPr bwMode="auto">
          <a:xfrm>
            <a:off x="573088" y="416842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1E4191"/>
                </a:solidFill>
                <a:latin typeface="GE Inspira Pitch" pitchFamily="34" charset="0"/>
              </a:rPr>
              <a:t>0.15</a:t>
            </a:r>
          </a:p>
        </p:txBody>
      </p:sp>
      <p:sp>
        <p:nvSpPr>
          <p:cNvPr id="100385" name="Rectangle 49"/>
          <p:cNvSpPr>
            <a:spLocks noChangeArrowheads="1"/>
          </p:cNvSpPr>
          <p:nvPr/>
        </p:nvSpPr>
        <p:spPr bwMode="auto">
          <a:xfrm>
            <a:off x="554038" y="325402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1E4191"/>
                </a:solidFill>
                <a:latin typeface="GE Inspira Pitch" pitchFamily="34" charset="0"/>
              </a:rPr>
              <a:t>0.15</a:t>
            </a:r>
          </a:p>
        </p:txBody>
      </p:sp>
      <p:sp>
        <p:nvSpPr>
          <p:cNvPr id="100386" name="Text Box 52"/>
          <p:cNvSpPr txBox="1">
            <a:spLocks noChangeArrowheads="1"/>
          </p:cNvSpPr>
          <p:nvPr/>
        </p:nvSpPr>
        <p:spPr bwMode="auto">
          <a:xfrm>
            <a:off x="1957388" y="6240116"/>
            <a:ext cx="371475"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b="1">
                <a:solidFill>
                  <a:srgbClr val="28B9F5"/>
                </a:solidFill>
                <a:latin typeface="GE Inspira Pitch" pitchFamily="34" charset="0"/>
              </a:rPr>
              <a:t>.4</a:t>
            </a:r>
          </a:p>
        </p:txBody>
      </p:sp>
      <p:sp>
        <p:nvSpPr>
          <p:cNvPr id="39989" name="Freeform 53"/>
          <p:cNvSpPr>
            <a:spLocks/>
          </p:cNvSpPr>
          <p:nvPr/>
        </p:nvSpPr>
        <p:spPr bwMode="auto">
          <a:xfrm>
            <a:off x="2133600" y="2034828"/>
            <a:ext cx="76200" cy="914400"/>
          </a:xfrm>
          <a:custGeom>
            <a:avLst/>
            <a:gdLst>
              <a:gd name="T0" fmla="*/ 0 w 1"/>
              <a:gd name="T1" fmla="*/ 2147483647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39990" name="Line 54"/>
          <p:cNvSpPr>
            <a:spLocks noChangeShapeType="1"/>
          </p:cNvSpPr>
          <p:nvPr/>
        </p:nvSpPr>
        <p:spPr bwMode="auto">
          <a:xfrm>
            <a:off x="1622425" y="5701953"/>
            <a:ext cx="53340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89" name="Text Box 55"/>
          <p:cNvSpPr txBox="1">
            <a:spLocks noChangeArrowheads="1"/>
          </p:cNvSpPr>
          <p:nvPr/>
        </p:nvSpPr>
        <p:spPr bwMode="auto">
          <a:xfrm>
            <a:off x="1830388" y="3863628"/>
            <a:ext cx="661987"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b="1">
                <a:solidFill>
                  <a:srgbClr val="28B9F5"/>
                </a:solidFill>
                <a:latin typeface="GE Inspira Pitch" pitchFamily="34" charset="0"/>
              </a:rPr>
              <a:t>40%</a:t>
            </a:r>
          </a:p>
        </p:txBody>
      </p:sp>
      <p:sp>
        <p:nvSpPr>
          <p:cNvPr id="39992" name="Line 56"/>
          <p:cNvSpPr>
            <a:spLocks noChangeShapeType="1"/>
          </p:cNvSpPr>
          <p:nvPr/>
        </p:nvSpPr>
        <p:spPr bwMode="auto">
          <a:xfrm>
            <a:off x="1600200" y="2042766"/>
            <a:ext cx="53340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91" name="Title 3"/>
          <p:cNvSpPr>
            <a:spLocks noGrp="1"/>
          </p:cNvSpPr>
          <p:nvPr>
            <p:ph type="title"/>
          </p:nvPr>
        </p:nvSpPr>
        <p:spPr/>
        <p:txBody>
          <a:bodyPr>
            <a:normAutofit/>
          </a:bodyPr>
          <a:lstStyle/>
          <a:p>
            <a:pPr eaLnBrk="1" hangingPunct="1"/>
            <a:r>
              <a:rPr lang="en-US" dirty="0">
                <a:latin typeface="Arial" panose="020B0604020202020204" pitchFamily="34" charset="0"/>
                <a:cs typeface="Arial" panose="020B0604020202020204" pitchFamily="34" charset="0"/>
              </a:rPr>
              <a:t>ITI Encompass</a:t>
            </a:r>
          </a:p>
        </p:txBody>
      </p:sp>
      <p:sp>
        <p:nvSpPr>
          <p:cNvPr id="100392" name="Line 44"/>
          <p:cNvSpPr>
            <a:spLocks noChangeShapeType="1"/>
          </p:cNvSpPr>
          <p:nvPr/>
        </p:nvSpPr>
        <p:spPr bwMode="auto">
          <a:xfrm flipH="1" flipV="1">
            <a:off x="6927850" y="2649191"/>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93" name="Line 12"/>
          <p:cNvSpPr>
            <a:spLocks noChangeShapeType="1"/>
          </p:cNvSpPr>
          <p:nvPr/>
        </p:nvSpPr>
        <p:spPr bwMode="auto">
          <a:xfrm rot="5400000">
            <a:off x="6781800" y="60924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94" name="Rectangle 39"/>
          <p:cNvSpPr>
            <a:spLocks noChangeArrowheads="1"/>
          </p:cNvSpPr>
          <p:nvPr/>
        </p:nvSpPr>
        <p:spPr bwMode="auto">
          <a:xfrm>
            <a:off x="6718300" y="6244878"/>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RF</a:t>
            </a:r>
          </a:p>
        </p:txBody>
      </p:sp>
      <p:cxnSp>
        <p:nvCxnSpPr>
          <p:cNvPr id="68" name="Straight Connector 67"/>
          <p:cNvCxnSpPr>
            <a:stCxn id="89" idx="0"/>
          </p:cNvCxnSpPr>
          <p:nvPr/>
        </p:nvCxnSpPr>
        <p:spPr>
          <a:xfrm>
            <a:off x="3779838" y="3479453"/>
            <a:ext cx="3154362" cy="53975"/>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6927850" y="2949228"/>
            <a:ext cx="0" cy="1828800"/>
          </a:xfrm>
          <a:prstGeom prst="line">
            <a:avLst/>
          </a:prstGeom>
          <a:ln>
            <a:solidFill>
              <a:schemeClr val="bg2"/>
            </a:solidFill>
          </a:ln>
        </p:spPr>
        <p:style>
          <a:lnRef idx="3">
            <a:schemeClr val="accent2"/>
          </a:lnRef>
          <a:fillRef idx="0">
            <a:schemeClr val="accent2"/>
          </a:fillRef>
          <a:effectRef idx="2">
            <a:schemeClr val="accent2"/>
          </a:effectRef>
          <a:fontRef idx="minor">
            <a:schemeClr val="tx1"/>
          </a:fontRef>
        </p:style>
      </p:cxnSp>
      <p:sp>
        <p:nvSpPr>
          <p:cNvPr id="77" name="Text Box 42"/>
          <p:cNvSpPr txBox="1">
            <a:spLocks noChangeArrowheads="1"/>
          </p:cNvSpPr>
          <p:nvPr/>
        </p:nvSpPr>
        <p:spPr bwMode="auto">
          <a:xfrm>
            <a:off x="4030663" y="2253903"/>
            <a:ext cx="1738312" cy="612775"/>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defRPr/>
            </a:pPr>
            <a:r>
              <a:rPr lang="en-US" sz="1200" i="1" dirty="0">
                <a:solidFill>
                  <a:srgbClr val="1E4191"/>
                </a:solidFill>
                <a:latin typeface="GE Inspira Pitch" pitchFamily="34" charset="0"/>
              </a:rPr>
              <a:t>±0.3% Accuracy</a:t>
            </a:r>
          </a:p>
          <a:p>
            <a:pPr algn="ctr">
              <a:defRPr/>
            </a:pPr>
            <a:r>
              <a:rPr lang="en-US" sz="1200" i="1" dirty="0">
                <a:solidFill>
                  <a:srgbClr val="1E4191"/>
                </a:solidFill>
                <a:latin typeface="GE Inspira Pitch" pitchFamily="34" charset="0"/>
              </a:rPr>
              <a:t>from 40% rated current  up to RF</a:t>
            </a:r>
          </a:p>
        </p:txBody>
      </p:sp>
      <p:sp>
        <p:nvSpPr>
          <p:cNvPr id="78" name="Text Box 42"/>
          <p:cNvSpPr txBox="1">
            <a:spLocks noChangeArrowheads="1"/>
          </p:cNvSpPr>
          <p:nvPr/>
        </p:nvSpPr>
        <p:spPr bwMode="auto">
          <a:xfrm>
            <a:off x="2160588" y="1514128"/>
            <a:ext cx="1508125" cy="614363"/>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defRPr/>
            </a:pPr>
            <a:r>
              <a:rPr lang="en-US" sz="1200" i="1" dirty="0">
                <a:solidFill>
                  <a:srgbClr val="1E4191"/>
                </a:solidFill>
                <a:latin typeface="GE Inspira Pitch" pitchFamily="34" charset="0"/>
              </a:rPr>
              <a:t>±0.6% Accuracy</a:t>
            </a:r>
          </a:p>
          <a:p>
            <a:pPr algn="ctr">
              <a:defRPr/>
            </a:pPr>
            <a:r>
              <a:rPr lang="en-US" sz="1200" i="1" dirty="0">
                <a:solidFill>
                  <a:srgbClr val="1E4191"/>
                </a:solidFill>
                <a:latin typeface="GE Inspira Pitch" pitchFamily="34" charset="0"/>
              </a:rPr>
              <a:t>from 4% to 40% </a:t>
            </a:r>
          </a:p>
          <a:p>
            <a:pPr algn="ctr">
              <a:defRPr/>
            </a:pPr>
            <a:r>
              <a:rPr lang="en-US" sz="1200" i="1" dirty="0">
                <a:solidFill>
                  <a:srgbClr val="1E4191"/>
                </a:solidFill>
                <a:latin typeface="GE Inspira Pitch" pitchFamily="34" charset="0"/>
              </a:rPr>
              <a:t>of rated current</a:t>
            </a:r>
          </a:p>
        </p:txBody>
      </p:sp>
      <p:sp>
        <p:nvSpPr>
          <p:cNvPr id="100399" name="Text Box 51"/>
          <p:cNvSpPr txBox="1">
            <a:spLocks noChangeArrowheads="1"/>
          </p:cNvSpPr>
          <p:nvPr/>
        </p:nvSpPr>
        <p:spPr bwMode="auto">
          <a:xfrm>
            <a:off x="7119938" y="2636491"/>
            <a:ext cx="1739900"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400">
                <a:solidFill>
                  <a:srgbClr val="FF6600"/>
                </a:solidFill>
                <a:latin typeface="GE Inspira Pitch" pitchFamily="34" charset="0"/>
              </a:rPr>
              <a:t>Typical Encompass</a:t>
            </a:r>
          </a:p>
          <a:p>
            <a:r>
              <a:rPr lang="en-US" sz="1400">
                <a:solidFill>
                  <a:srgbClr val="FF6600"/>
                </a:solidFill>
                <a:latin typeface="GE Inspira Pitch" pitchFamily="34" charset="0"/>
              </a:rPr>
              <a:t>Performance Curve</a:t>
            </a:r>
          </a:p>
        </p:txBody>
      </p:sp>
      <p:sp>
        <p:nvSpPr>
          <p:cNvPr id="100400" name="Freeform 52"/>
          <p:cNvSpPr>
            <a:spLocks/>
          </p:cNvSpPr>
          <p:nvPr/>
        </p:nvSpPr>
        <p:spPr bwMode="auto">
          <a:xfrm rot="-5400000">
            <a:off x="6700044" y="3040509"/>
            <a:ext cx="496888" cy="39687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1E4191"/>
              </a:solidFill>
            </a:endParaRPr>
          </a:p>
        </p:txBody>
      </p:sp>
      <p:cxnSp>
        <p:nvCxnSpPr>
          <p:cNvPr id="16" name="Straight Arrow Connector 15"/>
          <p:cNvCxnSpPr/>
          <p:nvPr/>
        </p:nvCxnSpPr>
        <p:spPr>
          <a:xfrm flipH="1">
            <a:off x="1889125" y="2101503"/>
            <a:ext cx="365125" cy="342900"/>
          </a:xfrm>
          <a:prstGeom prst="straightConnector1">
            <a:avLst/>
          </a:prstGeom>
          <a:ln>
            <a:tailEnd type="arrow"/>
          </a:ln>
          <a:effectLst/>
        </p:spPr>
        <p:style>
          <a:lnRef idx="3">
            <a:schemeClr val="accent2"/>
          </a:lnRef>
          <a:fillRef idx="0">
            <a:schemeClr val="accent2"/>
          </a:fillRef>
          <a:effectRef idx="2">
            <a:schemeClr val="accent2"/>
          </a:effectRef>
          <a:fontRef idx="minor">
            <a:schemeClr val="tx1"/>
          </a:fontRef>
        </p:style>
      </p:cxnSp>
      <p:sp>
        <p:nvSpPr>
          <p:cNvPr id="100402" name="Line 9"/>
          <p:cNvSpPr>
            <a:spLocks noChangeShapeType="1"/>
          </p:cNvSpPr>
          <p:nvPr/>
        </p:nvSpPr>
        <p:spPr bwMode="auto">
          <a:xfrm rot="5400000">
            <a:off x="2011363" y="6090891"/>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89" name="Arc 88"/>
          <p:cNvSpPr/>
          <p:nvPr/>
        </p:nvSpPr>
        <p:spPr>
          <a:xfrm rot="10800000">
            <a:off x="1508125" y="656878"/>
            <a:ext cx="4611688" cy="2822575"/>
          </a:xfrm>
          <a:prstGeom prst="arc">
            <a:avLst>
              <a:gd name="adj1" fmla="val 16283589"/>
              <a:gd name="adj2" fmla="val 41757"/>
            </a:avLst>
          </a:prstGeom>
          <a:noFill/>
          <a:ln w="28575">
            <a:solidFill>
              <a:schemeClr val="tx2"/>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1E4191"/>
              </a:solidFill>
            </a:endParaRPr>
          </a:p>
        </p:txBody>
      </p:sp>
      <p:sp>
        <p:nvSpPr>
          <p:cNvPr id="2" name="Footer Placeholder 1">
            <a:extLst>
              <a:ext uri="{FF2B5EF4-FFF2-40B4-BE49-F238E27FC236}">
                <a16:creationId xmlns:a16="http://schemas.microsoft.com/office/drawing/2014/main" id="{B6070630-99F5-29E1-EC92-13E835E3D19D}"/>
              </a:ext>
            </a:extLst>
          </p:cNvPr>
          <p:cNvSpPr>
            <a:spLocks noGrp="1"/>
          </p:cNvSpPr>
          <p:nvPr>
            <p:ph type="ftr" sz="quarter" idx="3"/>
          </p:nvPr>
        </p:nvSpPr>
        <p:spPr/>
        <p:txBody>
          <a:bodyPr/>
          <a:lstStyle/>
          <a:p>
            <a:r>
              <a:rPr lang="en-US"/>
              <a:t>tescometering.com</a:t>
            </a:r>
          </a:p>
        </p:txBody>
      </p:sp>
      <p:sp>
        <p:nvSpPr>
          <p:cNvPr id="3" name="Slide Number Placeholder 2">
            <a:extLst>
              <a:ext uri="{FF2B5EF4-FFF2-40B4-BE49-F238E27FC236}">
                <a16:creationId xmlns:a16="http://schemas.microsoft.com/office/drawing/2014/main" id="{29A2EBE6-F00A-5022-1C9F-3022E84010E7}"/>
              </a:ext>
            </a:extLst>
          </p:cNvPr>
          <p:cNvSpPr>
            <a:spLocks noGrp="1"/>
          </p:cNvSpPr>
          <p:nvPr>
            <p:ph type="sldNum" sz="quarter" idx="4"/>
          </p:nvPr>
        </p:nvSpPr>
        <p:spPr/>
        <p:txBody>
          <a:bodyPr/>
          <a:lstStyle/>
          <a:p>
            <a:fld id="{13F4EEB6-0CF6-486C-BB81-018E4F81B9A2}" type="slidenum">
              <a:rPr lang="en-US" smtClean="0"/>
              <a:t>17</a:t>
            </a:fld>
            <a:endParaRPr lang="en-US"/>
          </a:p>
        </p:txBody>
      </p:sp>
    </p:spTree>
    <p:extLst>
      <p:ext uri="{BB962C8B-B14F-4D97-AF65-F5344CB8AC3E}">
        <p14:creationId xmlns:p14="http://schemas.microsoft.com/office/powerpoint/2010/main" val="227653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Line 44"/>
          <p:cNvSpPr>
            <a:spLocks noChangeShapeType="1"/>
          </p:cNvSpPr>
          <p:nvPr/>
        </p:nvSpPr>
        <p:spPr bwMode="auto">
          <a:xfrm flipH="1" flipV="1">
            <a:off x="6927850" y="2604035"/>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1" name="Line 2"/>
          <p:cNvSpPr>
            <a:spLocks noChangeShapeType="1"/>
          </p:cNvSpPr>
          <p:nvPr/>
        </p:nvSpPr>
        <p:spPr bwMode="auto">
          <a:xfrm>
            <a:off x="1412875" y="1684872"/>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2" name="Line 3"/>
          <p:cNvSpPr>
            <a:spLocks noChangeShapeType="1"/>
          </p:cNvSpPr>
          <p:nvPr/>
        </p:nvSpPr>
        <p:spPr bwMode="auto">
          <a:xfrm>
            <a:off x="1184275" y="6047322"/>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3" name="Line 4"/>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4" name="Line 5"/>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5" name="Line 6"/>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6" name="Line 7"/>
          <p:cNvSpPr>
            <a:spLocks noChangeShapeType="1"/>
          </p:cNvSpPr>
          <p:nvPr/>
        </p:nvSpPr>
        <p:spPr bwMode="auto">
          <a:xfrm>
            <a:off x="1260475" y="47519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7" name="Line 8"/>
          <p:cNvSpPr>
            <a:spLocks noChangeShapeType="1"/>
          </p:cNvSpPr>
          <p:nvPr/>
        </p:nvSpPr>
        <p:spPr bwMode="auto">
          <a:xfrm>
            <a:off x="1260475" y="29231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8" name="Line 9"/>
          <p:cNvSpPr>
            <a:spLocks noChangeShapeType="1"/>
          </p:cNvSpPr>
          <p:nvPr/>
        </p:nvSpPr>
        <p:spPr bwMode="auto">
          <a:xfrm rot="5400000">
            <a:off x="3089275"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9" name="Rectangle 16"/>
          <p:cNvSpPr>
            <a:spLocks noChangeArrowheads="1"/>
          </p:cNvSpPr>
          <p:nvPr/>
        </p:nvSpPr>
        <p:spPr bwMode="auto">
          <a:xfrm>
            <a:off x="573088" y="27326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4220" name="Rectangle 17"/>
          <p:cNvSpPr>
            <a:spLocks noChangeArrowheads="1"/>
          </p:cNvSpPr>
          <p:nvPr/>
        </p:nvSpPr>
        <p:spPr bwMode="auto">
          <a:xfrm>
            <a:off x="573088" y="45614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4221" name="Line 18"/>
          <p:cNvSpPr>
            <a:spLocks noChangeShapeType="1"/>
          </p:cNvSpPr>
          <p:nvPr/>
        </p:nvSpPr>
        <p:spPr bwMode="auto">
          <a:xfrm>
            <a:off x="1260475" y="20087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2" name="Line 19"/>
          <p:cNvSpPr>
            <a:spLocks noChangeShapeType="1"/>
          </p:cNvSpPr>
          <p:nvPr/>
        </p:nvSpPr>
        <p:spPr bwMode="auto">
          <a:xfrm>
            <a:off x="1260475" y="5666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3" name="Rectangle 21"/>
          <p:cNvSpPr>
            <a:spLocks noChangeArrowheads="1"/>
          </p:cNvSpPr>
          <p:nvPr/>
        </p:nvSpPr>
        <p:spPr bwMode="auto">
          <a:xfrm>
            <a:off x="573088" y="183727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4224" name="Rectangle 22"/>
          <p:cNvSpPr>
            <a:spLocks noChangeArrowheads="1"/>
          </p:cNvSpPr>
          <p:nvPr/>
        </p:nvSpPr>
        <p:spPr bwMode="auto">
          <a:xfrm>
            <a:off x="592138" y="54758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4225" name="Line 25"/>
          <p:cNvSpPr>
            <a:spLocks noChangeShapeType="1"/>
          </p:cNvSpPr>
          <p:nvPr/>
        </p:nvSpPr>
        <p:spPr bwMode="auto">
          <a:xfrm>
            <a:off x="1412875" y="3837522"/>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6" name="Line 27"/>
          <p:cNvSpPr>
            <a:spLocks noChangeShapeType="1"/>
          </p:cNvSpPr>
          <p:nvPr/>
        </p:nvSpPr>
        <p:spPr bwMode="auto">
          <a:xfrm>
            <a:off x="6899275" y="6047322"/>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7" name="Line 30"/>
          <p:cNvSpPr>
            <a:spLocks noChangeShapeType="1"/>
          </p:cNvSpPr>
          <p:nvPr/>
        </p:nvSpPr>
        <p:spPr bwMode="auto">
          <a:xfrm flipH="1" flipV="1">
            <a:off x="1714500" y="2923122"/>
            <a:ext cx="15875" cy="182880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8" name="Text Box 31"/>
          <p:cNvSpPr txBox="1">
            <a:spLocks noChangeArrowheads="1"/>
          </p:cNvSpPr>
          <p:nvPr/>
        </p:nvSpPr>
        <p:spPr bwMode="auto">
          <a:xfrm>
            <a:off x="4156075" y="6354237"/>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E4191"/>
                </a:solidFill>
                <a:effectLst/>
                <a:uLnTx/>
                <a:uFillTx/>
                <a:latin typeface="GE Inspira Pitch" pitchFamily="34" charset="0"/>
              </a:rPr>
              <a:t>Rating Factor</a:t>
            </a:r>
          </a:p>
        </p:txBody>
      </p:sp>
      <p:sp>
        <p:nvSpPr>
          <p:cNvPr id="94229" name="Text Box 32"/>
          <p:cNvSpPr txBox="1">
            <a:spLocks noChangeArrowheads="1"/>
          </p:cNvSpPr>
          <p:nvPr/>
        </p:nvSpPr>
        <p:spPr bwMode="auto">
          <a:xfrm rot="-5400000">
            <a:off x="-769143" y="3544628"/>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4230" name="Rectangle 33"/>
          <p:cNvSpPr>
            <a:spLocks noChangeArrowheads="1"/>
          </p:cNvSpPr>
          <p:nvPr/>
        </p:nvSpPr>
        <p:spPr bwMode="auto">
          <a:xfrm>
            <a:off x="2365375" y="770472"/>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4231" name="Text Box 34"/>
          <p:cNvSpPr txBox="1">
            <a:spLocks noChangeArrowheads="1"/>
          </p:cNvSpPr>
          <p:nvPr/>
        </p:nvSpPr>
        <p:spPr bwMode="auto">
          <a:xfrm>
            <a:off x="1465263" y="3851810"/>
            <a:ext cx="538162" cy="369887"/>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8B9F5"/>
                </a:solidFill>
                <a:effectLst/>
                <a:uLnTx/>
                <a:uFillTx/>
                <a:latin typeface="GE Inspira Pitch" pitchFamily="34" charset="0"/>
              </a:rPr>
              <a:t>5%</a:t>
            </a:r>
          </a:p>
        </p:txBody>
      </p:sp>
      <p:sp>
        <p:nvSpPr>
          <p:cNvPr id="94232" name="Text Box 37"/>
          <p:cNvSpPr txBox="1">
            <a:spLocks noChangeArrowheads="1"/>
          </p:cNvSpPr>
          <p:nvPr/>
        </p:nvSpPr>
        <p:spPr bwMode="auto">
          <a:xfrm>
            <a:off x="3011488" y="6199722"/>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33834" name="Text Box 42"/>
          <p:cNvSpPr txBox="1">
            <a:spLocks noChangeArrowheads="1"/>
          </p:cNvSpPr>
          <p:nvPr/>
        </p:nvSpPr>
        <p:spPr bwMode="auto">
          <a:xfrm>
            <a:off x="4254500" y="2697697"/>
            <a:ext cx="1582738"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±0.15%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100% up to RF</a:t>
            </a:r>
          </a:p>
        </p:txBody>
      </p:sp>
      <p:sp>
        <p:nvSpPr>
          <p:cNvPr id="94234" name="Line 44"/>
          <p:cNvSpPr>
            <a:spLocks noChangeShapeType="1"/>
          </p:cNvSpPr>
          <p:nvPr/>
        </p:nvSpPr>
        <p:spPr bwMode="auto">
          <a:xfrm flipH="1" flipV="1">
            <a:off x="3219450" y="2604035"/>
            <a:ext cx="19050" cy="31956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35" name="Text Box 48"/>
          <p:cNvSpPr txBox="1">
            <a:spLocks noChangeArrowheads="1"/>
          </p:cNvSpPr>
          <p:nvPr/>
        </p:nvSpPr>
        <p:spPr bwMode="auto">
          <a:xfrm>
            <a:off x="2852738" y="3851810"/>
            <a:ext cx="754062" cy="36671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100%</a:t>
            </a:r>
          </a:p>
        </p:txBody>
      </p:sp>
      <p:sp>
        <p:nvSpPr>
          <p:cNvPr id="94236" name="Title 3"/>
          <p:cNvSpPr>
            <a:spLocks noGrp="1"/>
          </p:cNvSpPr>
          <p:nvPr>
            <p:ph type="title"/>
          </p:nvPr>
        </p:nvSpPr>
        <p:spPr/>
        <p:txBody>
          <a:bodyPr>
            <a:normAutofit/>
          </a:bodyPr>
          <a:lstStyle/>
          <a:p>
            <a:pPr eaLnBrk="1" hangingPunct="1"/>
            <a:r>
              <a:rPr lang="en-US" sz="3600" dirty="0">
                <a:latin typeface="Arial" panose="020B0604020202020204" pitchFamily="34" charset="0"/>
                <a:cs typeface="Arial" panose="020B0604020202020204" pitchFamily="34" charset="0"/>
              </a:rPr>
              <a:t>0.15 High Accuracy Class</a:t>
            </a:r>
          </a:p>
        </p:txBody>
      </p:sp>
      <p:sp>
        <p:nvSpPr>
          <p:cNvPr id="57" name="Text Box 42"/>
          <p:cNvSpPr txBox="1">
            <a:spLocks noChangeArrowheads="1"/>
          </p:cNvSpPr>
          <p:nvPr/>
        </p:nvSpPr>
        <p:spPr bwMode="auto">
          <a:xfrm>
            <a:off x="1768475" y="2230972"/>
            <a:ext cx="1317625"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±0.3% Acc. from 5% - 100%</a:t>
            </a:r>
          </a:p>
        </p:txBody>
      </p:sp>
      <p:sp>
        <p:nvSpPr>
          <p:cNvPr id="94238" name="Line 50"/>
          <p:cNvSpPr>
            <a:spLocks noChangeShapeType="1"/>
          </p:cNvSpPr>
          <p:nvPr/>
        </p:nvSpPr>
        <p:spPr bwMode="auto">
          <a:xfrm>
            <a:off x="1257300" y="3380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39" name="Line 51"/>
          <p:cNvSpPr>
            <a:spLocks noChangeShapeType="1"/>
          </p:cNvSpPr>
          <p:nvPr/>
        </p:nvSpPr>
        <p:spPr bwMode="auto">
          <a:xfrm>
            <a:off x="1260475" y="431377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40" name="Rectangle 52"/>
          <p:cNvSpPr>
            <a:spLocks noChangeArrowheads="1"/>
          </p:cNvSpPr>
          <p:nvPr/>
        </p:nvSpPr>
        <p:spPr bwMode="auto">
          <a:xfrm>
            <a:off x="573088" y="41232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4241" name="Rectangle 53"/>
          <p:cNvSpPr>
            <a:spLocks noChangeArrowheads="1"/>
          </p:cNvSpPr>
          <p:nvPr/>
        </p:nvSpPr>
        <p:spPr bwMode="auto">
          <a:xfrm>
            <a:off x="554038" y="32088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56" name="Line 14"/>
          <p:cNvSpPr>
            <a:spLocks noChangeShapeType="1"/>
          </p:cNvSpPr>
          <p:nvPr/>
        </p:nvSpPr>
        <p:spPr bwMode="auto">
          <a:xfrm>
            <a:off x="3200400" y="3361272"/>
            <a:ext cx="3706813"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0" name="Freeform 47"/>
          <p:cNvSpPr>
            <a:spLocks/>
          </p:cNvSpPr>
          <p:nvPr/>
        </p:nvSpPr>
        <p:spPr bwMode="auto">
          <a:xfrm>
            <a:off x="3238500" y="4288372"/>
            <a:ext cx="1588" cy="482600"/>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1" name="Freeform 48"/>
          <p:cNvSpPr>
            <a:spLocks/>
          </p:cNvSpPr>
          <p:nvPr/>
        </p:nvSpPr>
        <p:spPr bwMode="auto">
          <a:xfrm>
            <a:off x="3219450" y="2916772"/>
            <a:ext cx="1588" cy="457200"/>
          </a:xfrm>
          <a:custGeom>
            <a:avLst/>
            <a:gdLst>
              <a:gd name="T0" fmla="*/ 0 w 1"/>
              <a:gd name="T1" fmla="*/ 725805000 h 288"/>
              <a:gd name="T2" fmla="*/ 2521744 w 1"/>
              <a:gd name="T3" fmla="*/ 0 h 288"/>
              <a:gd name="T4" fmla="*/ 0 60000 65536"/>
              <a:gd name="T5" fmla="*/ 0 60000 65536"/>
            </a:gdLst>
            <a:ahLst/>
            <a:cxnLst>
              <a:cxn ang="T4">
                <a:pos x="T0" y="T1"/>
              </a:cxn>
              <a:cxn ang="T5">
                <a:pos x="T2" y="T3"/>
              </a:cxn>
            </a:cxnLst>
            <a:rect l="0" t="0" r="r" b="b"/>
            <a:pathLst>
              <a:path w="1" h="288">
                <a:moveTo>
                  <a:pt x="0" y="288"/>
                </a:moveTo>
                <a:lnTo>
                  <a:pt x="1"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cxnSp>
        <p:nvCxnSpPr>
          <p:cNvPr id="3" name="Straight Connector 2"/>
          <p:cNvCxnSpPr>
            <a:endCxn id="94227" idx="1"/>
          </p:cNvCxnSpPr>
          <p:nvPr/>
        </p:nvCxnSpPr>
        <p:spPr>
          <a:xfrm flipH="1">
            <a:off x="1714500" y="2923122"/>
            <a:ext cx="1506538"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63" name="Straight Connector 62"/>
          <p:cNvCxnSpPr>
            <a:endCxn id="94227" idx="0"/>
          </p:cNvCxnSpPr>
          <p:nvPr/>
        </p:nvCxnSpPr>
        <p:spPr>
          <a:xfrm flipH="1" flipV="1">
            <a:off x="1730375" y="4751922"/>
            <a:ext cx="1500188" cy="4763"/>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sp>
        <p:nvSpPr>
          <p:cNvPr id="64" name="Line 14"/>
          <p:cNvSpPr>
            <a:spLocks noChangeShapeType="1"/>
          </p:cNvSpPr>
          <p:nvPr/>
        </p:nvSpPr>
        <p:spPr bwMode="auto">
          <a:xfrm>
            <a:off x="3221038" y="4285197"/>
            <a:ext cx="3706812"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5" name="Freeform 47"/>
          <p:cNvSpPr>
            <a:spLocks/>
          </p:cNvSpPr>
          <p:nvPr/>
        </p:nvSpPr>
        <p:spPr bwMode="auto">
          <a:xfrm>
            <a:off x="6897688" y="3345397"/>
            <a:ext cx="46037" cy="939800"/>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4249" name="Text Box 41"/>
          <p:cNvSpPr txBox="1">
            <a:spLocks noChangeArrowheads="1"/>
          </p:cNvSpPr>
          <p:nvPr/>
        </p:nvSpPr>
        <p:spPr bwMode="auto">
          <a:xfrm>
            <a:off x="5713413" y="1400710"/>
            <a:ext cx="3257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IEEE C57.13.6 Accuracy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0.15 @ BX.X;  RF = X.X</a:t>
            </a:r>
          </a:p>
        </p:txBody>
      </p:sp>
      <p:sp>
        <p:nvSpPr>
          <p:cNvPr id="68" name="Arc 67"/>
          <p:cNvSpPr/>
          <p:nvPr/>
        </p:nvSpPr>
        <p:spPr>
          <a:xfrm rot="10800000">
            <a:off x="1565275" y="2059522"/>
            <a:ext cx="4630738" cy="1554163"/>
          </a:xfrm>
          <a:prstGeom prst="arc">
            <a:avLst>
              <a:gd name="adj1" fmla="val 15911914"/>
              <a:gd name="adj2" fmla="val 21534594"/>
            </a:avLst>
          </a:prstGeom>
          <a:noFill/>
          <a:ln w="285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cxnSp>
        <p:nvCxnSpPr>
          <p:cNvPr id="69" name="Straight Connector 68"/>
          <p:cNvCxnSpPr>
            <a:stCxn id="68" idx="0"/>
          </p:cNvCxnSpPr>
          <p:nvPr/>
        </p:nvCxnSpPr>
        <p:spPr>
          <a:xfrm>
            <a:off x="3946525" y="3613685"/>
            <a:ext cx="2951163" cy="52387"/>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4252" name="Text Box 51"/>
          <p:cNvSpPr txBox="1">
            <a:spLocks noChangeArrowheads="1"/>
          </p:cNvSpPr>
          <p:nvPr/>
        </p:nvSpPr>
        <p:spPr bwMode="auto">
          <a:xfrm>
            <a:off x="7099300" y="3016785"/>
            <a:ext cx="1825625"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0.15 CT Performance Curve</a:t>
            </a:r>
          </a:p>
        </p:txBody>
      </p:sp>
      <p:sp>
        <p:nvSpPr>
          <p:cNvPr id="94253" name="Freeform 52"/>
          <p:cNvSpPr>
            <a:spLocks/>
          </p:cNvSpPr>
          <p:nvPr/>
        </p:nvSpPr>
        <p:spPr bwMode="auto">
          <a:xfrm rot="-5400000">
            <a:off x="6745288" y="3200935"/>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54" name="Text Box 51"/>
          <p:cNvSpPr txBox="1">
            <a:spLocks noChangeArrowheads="1"/>
          </p:cNvSpPr>
          <p:nvPr/>
        </p:nvSpPr>
        <p:spPr bwMode="auto">
          <a:xfrm>
            <a:off x="2144713" y="5213885"/>
            <a:ext cx="2687637"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0000"/>
                </a:solidFill>
                <a:effectLst/>
                <a:uLnTx/>
                <a:uFillTx/>
                <a:latin typeface="GE Inspira Pitch" pitchFamily="34" charset="0"/>
              </a:rPr>
              <a:t>No accuracy guaranteed at current levels less than </a:t>
            </a:r>
            <a:r>
              <a:rPr kumimoji="0" lang="en-US" sz="1400" b="1" i="0" u="none" strike="noStrike" kern="0" cap="none" spc="0" normalizeH="0" baseline="0" noProof="0">
                <a:ln>
                  <a:noFill/>
                </a:ln>
                <a:solidFill>
                  <a:srgbClr val="28B9F5"/>
                </a:solidFill>
                <a:effectLst/>
                <a:uLnTx/>
                <a:uFillTx/>
                <a:latin typeface="GE Inspira Pitch" pitchFamily="34" charset="0"/>
              </a:rPr>
              <a:t>5%</a:t>
            </a:r>
          </a:p>
        </p:txBody>
      </p:sp>
      <p:sp>
        <p:nvSpPr>
          <p:cNvPr id="94255" name="Freeform 52"/>
          <p:cNvSpPr>
            <a:spLocks/>
          </p:cNvSpPr>
          <p:nvPr/>
        </p:nvSpPr>
        <p:spPr bwMode="auto">
          <a:xfrm>
            <a:off x="1866900" y="4770972"/>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56" name="Line 12"/>
          <p:cNvSpPr>
            <a:spLocks noChangeShapeType="1"/>
          </p:cNvSpPr>
          <p:nvPr/>
        </p:nvSpPr>
        <p:spPr bwMode="auto">
          <a:xfrm rot="5400000">
            <a:off x="6781800"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57" name="Rectangle 39"/>
          <p:cNvSpPr>
            <a:spLocks noChangeArrowheads="1"/>
          </p:cNvSpPr>
          <p:nvPr/>
        </p:nvSpPr>
        <p:spPr bwMode="auto">
          <a:xfrm>
            <a:off x="6718300" y="6199722"/>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
        <p:nvSpPr>
          <p:cNvPr id="2" name="Footer Placeholder 1">
            <a:extLst>
              <a:ext uri="{FF2B5EF4-FFF2-40B4-BE49-F238E27FC236}">
                <a16:creationId xmlns:a16="http://schemas.microsoft.com/office/drawing/2014/main" id="{B7698E59-351E-B605-F430-B3FBD284DEC5}"/>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A2A59957-E51E-6A98-E84E-7A9FE1F0121E}"/>
              </a:ext>
            </a:extLst>
          </p:cNvPr>
          <p:cNvSpPr>
            <a:spLocks noGrp="1"/>
          </p:cNvSpPr>
          <p:nvPr>
            <p:ph type="sldNum" sz="quarter" idx="4"/>
          </p:nvPr>
        </p:nvSpPr>
        <p:spPr/>
        <p:txBody>
          <a:bodyPr/>
          <a:lstStyle/>
          <a:p>
            <a:fld id="{13F4EEB6-0CF6-486C-BB81-018E4F81B9A2}" type="slidenum">
              <a:rPr lang="en-US" smtClean="0"/>
              <a:t>18</a:t>
            </a:fld>
            <a:endParaRPr lang="en-US"/>
          </a:p>
        </p:txBody>
      </p:sp>
    </p:spTree>
    <p:extLst>
      <p:ext uri="{BB962C8B-B14F-4D97-AF65-F5344CB8AC3E}">
        <p14:creationId xmlns:p14="http://schemas.microsoft.com/office/powerpoint/2010/main" val="278388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44"/>
          <p:cNvSpPr>
            <a:spLocks noChangeShapeType="1"/>
          </p:cNvSpPr>
          <p:nvPr/>
        </p:nvSpPr>
        <p:spPr bwMode="auto">
          <a:xfrm flipH="1" flipV="1">
            <a:off x="6927850" y="2604035"/>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3" name="Line 2"/>
          <p:cNvSpPr>
            <a:spLocks noChangeShapeType="1"/>
          </p:cNvSpPr>
          <p:nvPr/>
        </p:nvSpPr>
        <p:spPr bwMode="auto">
          <a:xfrm>
            <a:off x="1412875" y="1684872"/>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4" name="Line 3"/>
          <p:cNvSpPr>
            <a:spLocks noChangeShapeType="1"/>
          </p:cNvSpPr>
          <p:nvPr/>
        </p:nvSpPr>
        <p:spPr bwMode="auto">
          <a:xfrm>
            <a:off x="1184275" y="6047322"/>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5" name="Line 4"/>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6" name="Line 5"/>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7" name="Line 6"/>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8" name="Line 7"/>
          <p:cNvSpPr>
            <a:spLocks noChangeShapeType="1"/>
          </p:cNvSpPr>
          <p:nvPr/>
        </p:nvSpPr>
        <p:spPr bwMode="auto">
          <a:xfrm>
            <a:off x="1260475" y="47519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9" name="Line 8"/>
          <p:cNvSpPr>
            <a:spLocks noChangeShapeType="1"/>
          </p:cNvSpPr>
          <p:nvPr/>
        </p:nvSpPr>
        <p:spPr bwMode="auto">
          <a:xfrm>
            <a:off x="1260475" y="29231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0" name="Line 9"/>
          <p:cNvSpPr>
            <a:spLocks noChangeShapeType="1"/>
          </p:cNvSpPr>
          <p:nvPr/>
        </p:nvSpPr>
        <p:spPr bwMode="auto">
          <a:xfrm rot="5400000">
            <a:off x="3089275"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1" name="Rectangle 16"/>
          <p:cNvSpPr>
            <a:spLocks noChangeArrowheads="1"/>
          </p:cNvSpPr>
          <p:nvPr/>
        </p:nvSpPr>
        <p:spPr bwMode="auto">
          <a:xfrm>
            <a:off x="573088" y="27326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2" name="Rectangle 17"/>
          <p:cNvSpPr>
            <a:spLocks noChangeArrowheads="1"/>
          </p:cNvSpPr>
          <p:nvPr/>
        </p:nvSpPr>
        <p:spPr bwMode="auto">
          <a:xfrm>
            <a:off x="552450" y="4558247"/>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3" name="Line 18"/>
          <p:cNvSpPr>
            <a:spLocks noChangeShapeType="1"/>
          </p:cNvSpPr>
          <p:nvPr/>
        </p:nvSpPr>
        <p:spPr bwMode="auto">
          <a:xfrm>
            <a:off x="1260475" y="20087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4" name="Line 19"/>
          <p:cNvSpPr>
            <a:spLocks noChangeShapeType="1"/>
          </p:cNvSpPr>
          <p:nvPr/>
        </p:nvSpPr>
        <p:spPr bwMode="auto">
          <a:xfrm>
            <a:off x="1260475" y="5666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5" name="Rectangle 21"/>
          <p:cNvSpPr>
            <a:spLocks noChangeArrowheads="1"/>
          </p:cNvSpPr>
          <p:nvPr/>
        </p:nvSpPr>
        <p:spPr bwMode="auto">
          <a:xfrm>
            <a:off x="573088" y="183727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6" name="Rectangle 22"/>
          <p:cNvSpPr>
            <a:spLocks noChangeArrowheads="1"/>
          </p:cNvSpPr>
          <p:nvPr/>
        </p:nvSpPr>
        <p:spPr bwMode="auto">
          <a:xfrm>
            <a:off x="592138" y="54758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7" name="Line 25"/>
          <p:cNvSpPr>
            <a:spLocks noChangeShapeType="1"/>
          </p:cNvSpPr>
          <p:nvPr/>
        </p:nvSpPr>
        <p:spPr bwMode="auto">
          <a:xfrm>
            <a:off x="1412875" y="3837522"/>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8" name="Text Box 31"/>
          <p:cNvSpPr txBox="1">
            <a:spLocks noChangeArrowheads="1"/>
          </p:cNvSpPr>
          <p:nvPr/>
        </p:nvSpPr>
        <p:spPr bwMode="auto">
          <a:xfrm>
            <a:off x="4156075" y="6309081"/>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E4191"/>
                </a:solidFill>
                <a:effectLst/>
                <a:uLnTx/>
                <a:uFillTx/>
                <a:latin typeface="GE Inspira Pitch" pitchFamily="34" charset="0"/>
              </a:rPr>
              <a:t>Rating Factor</a:t>
            </a:r>
          </a:p>
        </p:txBody>
      </p:sp>
      <p:sp>
        <p:nvSpPr>
          <p:cNvPr id="97299" name="Text Box 32"/>
          <p:cNvSpPr txBox="1">
            <a:spLocks noChangeArrowheads="1"/>
          </p:cNvSpPr>
          <p:nvPr/>
        </p:nvSpPr>
        <p:spPr bwMode="auto">
          <a:xfrm rot="-5400000">
            <a:off x="-769143" y="3544628"/>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7300" name="Rectangle 33"/>
          <p:cNvSpPr>
            <a:spLocks noChangeArrowheads="1"/>
          </p:cNvSpPr>
          <p:nvPr/>
        </p:nvSpPr>
        <p:spPr bwMode="auto">
          <a:xfrm>
            <a:off x="2365375" y="770472"/>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7301" name="Text Box 35"/>
          <p:cNvSpPr txBox="1">
            <a:spLocks noChangeArrowheads="1"/>
          </p:cNvSpPr>
          <p:nvPr/>
        </p:nvSpPr>
        <p:spPr bwMode="auto">
          <a:xfrm>
            <a:off x="2852738" y="3837522"/>
            <a:ext cx="7540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100%</a:t>
            </a:r>
          </a:p>
        </p:txBody>
      </p:sp>
      <p:sp>
        <p:nvSpPr>
          <p:cNvPr id="97302" name="Text Box 39"/>
          <p:cNvSpPr txBox="1">
            <a:spLocks noChangeArrowheads="1"/>
          </p:cNvSpPr>
          <p:nvPr/>
        </p:nvSpPr>
        <p:spPr bwMode="auto">
          <a:xfrm>
            <a:off x="3011488" y="6199722"/>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7303" name="Line 46"/>
          <p:cNvSpPr>
            <a:spLocks noChangeShapeType="1"/>
          </p:cNvSpPr>
          <p:nvPr/>
        </p:nvSpPr>
        <p:spPr bwMode="auto">
          <a:xfrm flipH="1" flipV="1">
            <a:off x="3238500" y="2604035"/>
            <a:ext cx="0" cy="31956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4" name="Line 50"/>
          <p:cNvSpPr>
            <a:spLocks noChangeShapeType="1"/>
          </p:cNvSpPr>
          <p:nvPr/>
        </p:nvSpPr>
        <p:spPr bwMode="auto">
          <a:xfrm>
            <a:off x="1257300" y="3380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5" name="Line 51"/>
          <p:cNvSpPr>
            <a:spLocks noChangeShapeType="1"/>
          </p:cNvSpPr>
          <p:nvPr/>
        </p:nvSpPr>
        <p:spPr bwMode="auto">
          <a:xfrm>
            <a:off x="1260475" y="431377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6" name="Rectangle 52"/>
          <p:cNvSpPr>
            <a:spLocks noChangeArrowheads="1"/>
          </p:cNvSpPr>
          <p:nvPr/>
        </p:nvSpPr>
        <p:spPr bwMode="auto">
          <a:xfrm>
            <a:off x="573088" y="41232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7" name="Rectangle 53"/>
          <p:cNvSpPr>
            <a:spLocks noChangeArrowheads="1"/>
          </p:cNvSpPr>
          <p:nvPr/>
        </p:nvSpPr>
        <p:spPr bwMode="auto">
          <a:xfrm>
            <a:off x="554038" y="32088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8" name="Title 4"/>
          <p:cNvSpPr>
            <a:spLocks noGrp="1"/>
          </p:cNvSpPr>
          <p:nvPr>
            <p:ph type="title"/>
          </p:nvPr>
        </p:nvSpPr>
        <p:spPr>
          <a:xfrm>
            <a:off x="1562100" y="244408"/>
            <a:ext cx="7548022" cy="810827"/>
          </a:xfrm>
        </p:spPr>
        <p:txBody>
          <a:bodyPr>
            <a:normAutofit fontScale="90000"/>
          </a:bodyPr>
          <a:lstStyle/>
          <a:p>
            <a:pPr algn="ctr" eaLnBrk="1" hangingPunct="1"/>
            <a:r>
              <a:rPr lang="en-US" sz="3100" dirty="0">
                <a:latin typeface="Arial" panose="020B0604020202020204" pitchFamily="34" charset="0"/>
                <a:cs typeface="Arial" panose="020B0604020202020204" pitchFamily="34" charset="0"/>
              </a:rPr>
              <a:t>0.15S Special High Accuracy (</a:t>
            </a:r>
            <a:r>
              <a:rPr lang="en-US" sz="3100" dirty="0" err="1">
                <a:latin typeface="Arial" panose="020B0604020202020204" pitchFamily="34" charset="0"/>
                <a:cs typeface="Arial" panose="020B0604020202020204" pitchFamily="34" charset="0"/>
              </a:rPr>
              <a:t>Accubute</a:t>
            </a:r>
            <a:r>
              <a:rPr lang="en-US" sz="3100" dirty="0">
                <a:latin typeface="Arial" panose="020B0604020202020204" pitchFamily="34" charset="0"/>
                <a:cs typeface="Arial" panose="020B0604020202020204" pitchFamily="34" charset="0"/>
              </a:rPr>
              <a:t>)</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sp>
        <p:nvSpPr>
          <p:cNvPr id="97309" name="Text Box 43"/>
          <p:cNvSpPr txBox="1">
            <a:spLocks noChangeArrowheads="1"/>
          </p:cNvSpPr>
          <p:nvPr/>
        </p:nvSpPr>
        <p:spPr bwMode="auto">
          <a:xfrm>
            <a:off x="3051175" y="1400710"/>
            <a:ext cx="5924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IEEE C57.13.6 Accuracy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0.15 @ </a:t>
            </a:r>
            <a:r>
              <a:rPr kumimoji="0" lang="en-US" sz="2400" b="0" i="0" u="none" strike="noStrike" kern="0" cap="none" spc="0" normalizeH="0" baseline="0" noProof="0">
                <a:ln>
                  <a:noFill/>
                </a:ln>
                <a:solidFill>
                  <a:srgbClr val="28B9F5"/>
                </a:solidFill>
                <a:effectLst/>
                <a:uLnTx/>
                <a:uFillTx/>
                <a:latin typeface="GE Inspira" pitchFamily="34" charset="0"/>
              </a:rPr>
              <a:t>E0.04, E0.20</a:t>
            </a:r>
            <a:r>
              <a:rPr kumimoji="0" lang="en-US" sz="2400" b="0" i="0" u="none" strike="noStrike" kern="0" cap="none" spc="0" normalizeH="0" baseline="0" noProof="0">
                <a:ln>
                  <a:noFill/>
                </a:ln>
                <a:solidFill>
                  <a:srgbClr val="1E4191"/>
                </a:solidFill>
                <a:effectLst/>
                <a:uLnTx/>
                <a:uFillTx/>
                <a:latin typeface="GE Inspira" pitchFamily="34" charset="0"/>
              </a:rPr>
              <a:t>; </a:t>
            </a:r>
            <a:r>
              <a:rPr kumimoji="0" lang="en-US" sz="2400" b="0" i="0" u="none" strike="noStrike" kern="0" cap="none" spc="0" normalizeH="0" baseline="0" noProof="0">
                <a:ln>
                  <a:noFill/>
                </a:ln>
                <a:solidFill>
                  <a:srgbClr val="1E4191"/>
                </a:solidFill>
                <a:effectLst/>
                <a:uLnTx/>
                <a:uFillTx/>
                <a:latin typeface="GE Inspira Pitch" pitchFamily="34" charset="0"/>
              </a:rPr>
              <a:t>0.15 @ BX.X;  RFX.X</a:t>
            </a:r>
          </a:p>
        </p:txBody>
      </p:sp>
      <p:sp>
        <p:nvSpPr>
          <p:cNvPr id="64" name="Line 14"/>
          <p:cNvSpPr>
            <a:spLocks noChangeShapeType="1"/>
          </p:cNvSpPr>
          <p:nvPr/>
        </p:nvSpPr>
        <p:spPr bwMode="auto">
          <a:xfrm flipV="1">
            <a:off x="1646238" y="4305835"/>
            <a:ext cx="5303837" cy="7937"/>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5" name="Line 14"/>
          <p:cNvSpPr>
            <a:spLocks noChangeShapeType="1"/>
          </p:cNvSpPr>
          <p:nvPr/>
        </p:nvSpPr>
        <p:spPr bwMode="auto">
          <a:xfrm>
            <a:off x="1646238" y="3391435"/>
            <a:ext cx="5281612"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6" name="Freeform 47"/>
          <p:cNvSpPr>
            <a:spLocks/>
          </p:cNvSpPr>
          <p:nvPr/>
        </p:nvSpPr>
        <p:spPr bwMode="auto">
          <a:xfrm>
            <a:off x="6940550" y="3377147"/>
            <a:ext cx="46038" cy="938213"/>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7313" name="Line 30"/>
          <p:cNvSpPr>
            <a:spLocks noChangeShapeType="1"/>
          </p:cNvSpPr>
          <p:nvPr/>
        </p:nvSpPr>
        <p:spPr bwMode="auto">
          <a:xfrm flipV="1">
            <a:off x="1646238" y="3380322"/>
            <a:ext cx="6350" cy="93662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14" name="Text Box 34"/>
          <p:cNvSpPr txBox="1">
            <a:spLocks noChangeArrowheads="1"/>
          </p:cNvSpPr>
          <p:nvPr/>
        </p:nvSpPr>
        <p:spPr bwMode="auto">
          <a:xfrm>
            <a:off x="1441450" y="3826410"/>
            <a:ext cx="538163"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8B9F5"/>
                </a:solidFill>
                <a:effectLst/>
                <a:uLnTx/>
                <a:uFillTx/>
                <a:latin typeface="GE Inspira Pitch" pitchFamily="34" charset="0"/>
              </a:rPr>
              <a:t>5%</a:t>
            </a:r>
          </a:p>
        </p:txBody>
      </p:sp>
      <p:sp>
        <p:nvSpPr>
          <p:cNvPr id="68" name="Text Box 42"/>
          <p:cNvSpPr txBox="1">
            <a:spLocks noChangeArrowheads="1"/>
          </p:cNvSpPr>
          <p:nvPr/>
        </p:nvSpPr>
        <p:spPr bwMode="auto">
          <a:xfrm>
            <a:off x="3643313" y="2769135"/>
            <a:ext cx="1584325"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±0.15%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5% up to RF</a:t>
            </a:r>
          </a:p>
        </p:txBody>
      </p:sp>
      <p:sp>
        <p:nvSpPr>
          <p:cNvPr id="69" name="Arc 68"/>
          <p:cNvSpPr/>
          <p:nvPr/>
        </p:nvSpPr>
        <p:spPr>
          <a:xfrm rot="10800000">
            <a:off x="1474788" y="2686585"/>
            <a:ext cx="3656012" cy="1076325"/>
          </a:xfrm>
          <a:prstGeom prst="arc">
            <a:avLst>
              <a:gd name="adj1" fmla="val 15422442"/>
              <a:gd name="adj2" fmla="val 21398415"/>
            </a:avLst>
          </a:prstGeom>
          <a:noFill/>
          <a:ln w="285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cxnSp>
        <p:nvCxnSpPr>
          <p:cNvPr id="70" name="Straight Connector 69"/>
          <p:cNvCxnSpPr/>
          <p:nvPr/>
        </p:nvCxnSpPr>
        <p:spPr>
          <a:xfrm>
            <a:off x="3238500" y="3762910"/>
            <a:ext cx="3689350" cy="0"/>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7318" name="Text Box 51"/>
          <p:cNvSpPr txBox="1">
            <a:spLocks noChangeArrowheads="1"/>
          </p:cNvSpPr>
          <p:nvPr/>
        </p:nvSpPr>
        <p:spPr bwMode="auto">
          <a:xfrm>
            <a:off x="6629400" y="2654835"/>
            <a:ext cx="1958975"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CT Accubute™ Performance Curve</a:t>
            </a:r>
          </a:p>
        </p:txBody>
      </p:sp>
      <p:sp>
        <p:nvSpPr>
          <p:cNvPr id="97319" name="Freeform 52"/>
          <p:cNvSpPr>
            <a:spLocks/>
          </p:cNvSpPr>
          <p:nvPr/>
        </p:nvSpPr>
        <p:spPr bwMode="auto">
          <a:xfrm rot="-5400000">
            <a:off x="6185694" y="3177916"/>
            <a:ext cx="522287" cy="36512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0" name="Text Box 51"/>
          <p:cNvSpPr txBox="1">
            <a:spLocks noChangeArrowheads="1"/>
          </p:cNvSpPr>
          <p:nvPr/>
        </p:nvSpPr>
        <p:spPr bwMode="auto">
          <a:xfrm>
            <a:off x="1979613" y="4837647"/>
            <a:ext cx="2687637"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0000"/>
                </a:solidFill>
                <a:effectLst/>
                <a:uLnTx/>
                <a:uFillTx/>
                <a:latin typeface="GE Inspira Pitch" pitchFamily="34" charset="0"/>
              </a:rPr>
              <a:t>No accuracy guaranteed at current levels less than </a:t>
            </a:r>
            <a:r>
              <a:rPr kumimoji="0" lang="en-US" sz="1400" b="1" i="0" u="none" strike="noStrike" kern="0" cap="none" spc="0" normalizeH="0" baseline="0" noProof="0">
                <a:ln>
                  <a:noFill/>
                </a:ln>
                <a:solidFill>
                  <a:srgbClr val="28B9F5"/>
                </a:solidFill>
                <a:effectLst/>
                <a:uLnTx/>
                <a:uFillTx/>
                <a:latin typeface="GE Inspira Pitch" pitchFamily="34" charset="0"/>
              </a:rPr>
              <a:t>5%</a:t>
            </a:r>
          </a:p>
        </p:txBody>
      </p:sp>
      <p:sp>
        <p:nvSpPr>
          <p:cNvPr id="97321" name="Freeform 52"/>
          <p:cNvSpPr>
            <a:spLocks/>
          </p:cNvSpPr>
          <p:nvPr/>
        </p:nvSpPr>
        <p:spPr bwMode="auto">
          <a:xfrm>
            <a:off x="1654175" y="4432835"/>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2" name="Line 12"/>
          <p:cNvSpPr>
            <a:spLocks noChangeShapeType="1"/>
          </p:cNvSpPr>
          <p:nvPr/>
        </p:nvSpPr>
        <p:spPr bwMode="auto">
          <a:xfrm rot="5400000">
            <a:off x="6781800"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3" name="Rectangle 39"/>
          <p:cNvSpPr>
            <a:spLocks noChangeArrowheads="1"/>
          </p:cNvSpPr>
          <p:nvPr/>
        </p:nvSpPr>
        <p:spPr bwMode="auto">
          <a:xfrm>
            <a:off x="6718300" y="6199722"/>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
        <p:nvSpPr>
          <p:cNvPr id="2" name="Footer Placeholder 1">
            <a:extLst>
              <a:ext uri="{FF2B5EF4-FFF2-40B4-BE49-F238E27FC236}">
                <a16:creationId xmlns:a16="http://schemas.microsoft.com/office/drawing/2014/main" id="{5FE8C0FA-3178-26CB-C60A-21408D5B5B34}"/>
              </a:ext>
            </a:extLst>
          </p:cNvPr>
          <p:cNvSpPr>
            <a:spLocks noGrp="1"/>
          </p:cNvSpPr>
          <p:nvPr>
            <p:ph type="ftr" sz="quarter" idx="3"/>
          </p:nvPr>
        </p:nvSpPr>
        <p:spPr/>
        <p:txBody>
          <a:bodyPr/>
          <a:lstStyle/>
          <a:p>
            <a:r>
              <a:rPr lang="en-US"/>
              <a:t>tescometering.com</a:t>
            </a:r>
          </a:p>
        </p:txBody>
      </p:sp>
      <p:sp>
        <p:nvSpPr>
          <p:cNvPr id="3" name="Slide Number Placeholder 2">
            <a:extLst>
              <a:ext uri="{FF2B5EF4-FFF2-40B4-BE49-F238E27FC236}">
                <a16:creationId xmlns:a16="http://schemas.microsoft.com/office/drawing/2014/main" id="{EE059423-BD17-9D71-D602-923E4149AEAA}"/>
              </a:ext>
            </a:extLst>
          </p:cNvPr>
          <p:cNvSpPr>
            <a:spLocks noGrp="1"/>
          </p:cNvSpPr>
          <p:nvPr>
            <p:ph type="sldNum" sz="quarter" idx="4"/>
          </p:nvPr>
        </p:nvSpPr>
        <p:spPr/>
        <p:txBody>
          <a:bodyPr/>
          <a:lstStyle/>
          <a:p>
            <a:fld id="{13F4EEB6-0CF6-486C-BB81-018E4F81B9A2}" type="slidenum">
              <a:rPr lang="en-US" smtClean="0"/>
              <a:t>19</a:t>
            </a:fld>
            <a:endParaRPr lang="en-US"/>
          </a:p>
        </p:txBody>
      </p:sp>
    </p:spTree>
    <p:extLst>
      <p:ext uri="{BB962C8B-B14F-4D97-AF65-F5344CB8AC3E}">
        <p14:creationId xmlns:p14="http://schemas.microsoft.com/office/powerpoint/2010/main" val="328220609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RID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644" y="3093333"/>
            <a:ext cx="79898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3"/>
          <p:cNvSpPr>
            <a:spLocks noChangeArrowheads="1"/>
          </p:cNvSpPr>
          <p:nvPr/>
        </p:nvSpPr>
        <p:spPr bwMode="auto">
          <a:xfrm rot="10800000">
            <a:off x="1397731" y="2836158"/>
            <a:ext cx="1173163" cy="577850"/>
          </a:xfrm>
          <a:prstGeom prst="upArrow">
            <a:avLst>
              <a:gd name="adj1" fmla="val 50000"/>
              <a:gd name="adj2" fmla="val 25000"/>
            </a:avLst>
          </a:prstGeom>
          <a:gradFill rotWithShape="0">
            <a:gsLst>
              <a:gs pos="0">
                <a:schemeClr val="accent2">
                  <a:gamma/>
                  <a:tint val="2000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endParaRPr lang="en-US" sz="3200" dirty="0">
              <a:solidFill>
                <a:srgbClr val="4157AD"/>
              </a:solidFill>
            </a:endParaRPr>
          </a:p>
        </p:txBody>
      </p:sp>
      <p:sp>
        <p:nvSpPr>
          <p:cNvPr id="21" name="Text Box 5"/>
          <p:cNvSpPr txBox="1">
            <a:spLocks noChangeArrowheads="1"/>
          </p:cNvSpPr>
          <p:nvPr/>
        </p:nvSpPr>
        <p:spPr bwMode="auto">
          <a:xfrm>
            <a:off x="251266" y="1689983"/>
            <a:ext cx="825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r>
              <a:rPr lang="en-US" sz="1600" b="1" i="1" dirty="0">
                <a:solidFill>
                  <a:srgbClr val="070000"/>
                </a:solidFill>
                <a:latin typeface="GE Inspira" pitchFamily="34" charset="0"/>
              </a:rPr>
              <a:t>Inside of… </a:t>
            </a:r>
          </a:p>
        </p:txBody>
      </p:sp>
      <p:sp>
        <p:nvSpPr>
          <p:cNvPr id="22" name="Rectangle 6"/>
          <p:cNvSpPr>
            <a:spLocks noChangeArrowheads="1"/>
          </p:cNvSpPr>
          <p:nvPr/>
        </p:nvSpPr>
        <p:spPr bwMode="auto">
          <a:xfrm>
            <a:off x="3378931" y="3277483"/>
            <a:ext cx="0"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4400" eaLnBrk="0" fontAlgn="base" hangingPunct="0">
              <a:spcBef>
                <a:spcPct val="0"/>
              </a:spcBef>
              <a:spcAft>
                <a:spcPct val="0"/>
              </a:spcAft>
            </a:pPr>
            <a:endParaRPr lang="en-US" sz="3200" dirty="0">
              <a:solidFill>
                <a:srgbClr val="4157AD"/>
              </a:solidFill>
            </a:endParaRPr>
          </a:p>
        </p:txBody>
      </p:sp>
      <p:sp>
        <p:nvSpPr>
          <p:cNvPr id="23" name="AutoShape 7"/>
          <p:cNvSpPr>
            <a:spLocks noChangeArrowheads="1"/>
          </p:cNvSpPr>
          <p:nvPr/>
        </p:nvSpPr>
        <p:spPr bwMode="auto">
          <a:xfrm rot="10800000">
            <a:off x="5404581" y="2836158"/>
            <a:ext cx="1173163" cy="577850"/>
          </a:xfrm>
          <a:prstGeom prst="upArrow">
            <a:avLst>
              <a:gd name="adj1" fmla="val 50000"/>
              <a:gd name="adj2" fmla="val 25000"/>
            </a:avLst>
          </a:prstGeom>
          <a:gradFill rotWithShape="0">
            <a:gsLst>
              <a:gs pos="0">
                <a:schemeClr val="accent2">
                  <a:gamma/>
                  <a:tint val="2000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endParaRPr lang="en-US" sz="3200" dirty="0">
              <a:solidFill>
                <a:srgbClr val="4157AD"/>
              </a:solidFill>
            </a:endParaRPr>
          </a:p>
        </p:txBody>
      </p:sp>
      <p:sp>
        <p:nvSpPr>
          <p:cNvPr id="24" name="AutoShape 8"/>
          <p:cNvSpPr>
            <a:spLocks noChangeArrowheads="1"/>
          </p:cNvSpPr>
          <p:nvPr/>
        </p:nvSpPr>
        <p:spPr bwMode="auto">
          <a:xfrm rot="10800000">
            <a:off x="7682644" y="2836158"/>
            <a:ext cx="1173162" cy="577850"/>
          </a:xfrm>
          <a:prstGeom prst="upArrow">
            <a:avLst>
              <a:gd name="adj1" fmla="val 50000"/>
              <a:gd name="adj2" fmla="val 25000"/>
            </a:avLst>
          </a:prstGeom>
          <a:gradFill rotWithShape="0">
            <a:gsLst>
              <a:gs pos="0">
                <a:schemeClr val="accent2">
                  <a:gamma/>
                  <a:tint val="2000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endParaRPr lang="en-US" sz="3200" dirty="0">
              <a:solidFill>
                <a:srgbClr val="4157AD"/>
              </a:solidFill>
            </a:endParaRPr>
          </a:p>
        </p:txBody>
      </p:sp>
      <p:grpSp>
        <p:nvGrpSpPr>
          <p:cNvPr id="25" name="Group 9"/>
          <p:cNvGrpSpPr>
            <a:grpSpLocks/>
          </p:cNvGrpSpPr>
          <p:nvPr/>
        </p:nvGrpSpPr>
        <p:grpSpPr bwMode="auto">
          <a:xfrm>
            <a:off x="5847494" y="1816983"/>
            <a:ext cx="1403350" cy="1058862"/>
            <a:chOff x="3198" y="2310"/>
            <a:chExt cx="884" cy="609"/>
          </a:xfrm>
        </p:grpSpPr>
        <p:sp>
          <p:nvSpPr>
            <p:cNvPr id="26" name="Text Box 10"/>
            <p:cNvSpPr txBox="1">
              <a:spLocks noChangeArrowheads="1"/>
            </p:cNvSpPr>
            <p:nvPr/>
          </p:nvSpPr>
          <p:spPr bwMode="auto">
            <a:xfrm>
              <a:off x="3297" y="2761"/>
              <a:ext cx="609"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r" defTabSz="914400" fontAlgn="base">
                <a:spcBef>
                  <a:spcPct val="0"/>
                </a:spcBef>
                <a:spcAft>
                  <a:spcPct val="0"/>
                </a:spcAft>
              </a:pPr>
              <a:r>
                <a:rPr lang="en-US" sz="1200" b="1" dirty="0">
                  <a:solidFill>
                    <a:srgbClr val="336699"/>
                  </a:solidFill>
                  <a:latin typeface="GE Inspira" pitchFamily="34" charset="0"/>
                </a:rPr>
                <a:t>Switchgear </a:t>
              </a:r>
            </a:p>
          </p:txBody>
        </p:sp>
        <p:pic>
          <p:nvPicPr>
            <p:cNvPr id="27" name="Picture 11" descr="http://www.groupcbs.com/switchgear/images/C3b-medium_voltage_switchgear-250.jpg">
              <a:hlinkClick r:id="rId4" action="ppaction://hlinkpres?slideindex=1&amp;slidetitle=PowerPoint Presentation"/>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8" y="2310"/>
              <a:ext cx="884"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12"/>
          <p:cNvGrpSpPr>
            <a:grpSpLocks/>
          </p:cNvGrpSpPr>
          <p:nvPr/>
        </p:nvGrpSpPr>
        <p:grpSpPr bwMode="auto">
          <a:xfrm>
            <a:off x="7379431" y="1483608"/>
            <a:ext cx="1639888" cy="1346200"/>
            <a:chOff x="4408" y="1266"/>
            <a:chExt cx="1033" cy="848"/>
          </a:xfrm>
        </p:grpSpPr>
        <p:sp>
          <p:nvSpPr>
            <p:cNvPr id="29" name="Text Box 13"/>
            <p:cNvSpPr txBox="1">
              <a:spLocks noChangeArrowheads="1"/>
            </p:cNvSpPr>
            <p:nvPr/>
          </p:nvSpPr>
          <p:spPr bwMode="auto">
            <a:xfrm>
              <a:off x="4408" y="1826"/>
              <a:ext cx="10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r>
                <a:rPr lang="en-US" sz="1200" b="1" dirty="0">
                  <a:solidFill>
                    <a:srgbClr val="336699"/>
                  </a:solidFill>
                  <a:latin typeface="GE Inspira" pitchFamily="34" charset="0"/>
                </a:rPr>
                <a:t>Metering Panels</a:t>
              </a:r>
            </a:p>
            <a:p>
              <a:pPr algn="ctr" defTabSz="914400" fontAlgn="base">
                <a:spcBef>
                  <a:spcPct val="0"/>
                </a:spcBef>
                <a:spcAft>
                  <a:spcPct val="0"/>
                </a:spcAft>
              </a:pPr>
              <a:r>
                <a:rPr lang="en-US" sz="1200" b="1" dirty="0">
                  <a:solidFill>
                    <a:srgbClr val="336699"/>
                  </a:solidFill>
                  <a:latin typeface="GE Inspira" pitchFamily="34" charset="0"/>
                </a:rPr>
                <a:t>LV Switchgear, MCC’s </a:t>
              </a:r>
            </a:p>
          </p:txBody>
        </p:sp>
        <p:pic>
          <p:nvPicPr>
            <p:cNvPr id="30" name="Picture 14" descr="http://ecatalog.squared.com/catalog/173/html/sections/09/images/17309005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52" y="1266"/>
              <a:ext cx="362"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 Box 15"/>
          <p:cNvSpPr txBox="1">
            <a:spLocks noChangeArrowheads="1"/>
          </p:cNvSpPr>
          <p:nvPr/>
        </p:nvSpPr>
        <p:spPr bwMode="auto">
          <a:xfrm>
            <a:off x="292831" y="3594983"/>
            <a:ext cx="1054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r>
              <a:rPr lang="en-US" sz="1600" b="1" i="1" dirty="0">
                <a:solidFill>
                  <a:srgbClr val="070000"/>
                </a:solidFill>
                <a:latin typeface="GE Inspira" pitchFamily="34" charset="0"/>
              </a:rPr>
              <a:t>Installed at… </a:t>
            </a:r>
          </a:p>
        </p:txBody>
      </p:sp>
      <p:grpSp>
        <p:nvGrpSpPr>
          <p:cNvPr id="32" name="Group 16"/>
          <p:cNvGrpSpPr>
            <a:grpSpLocks/>
          </p:cNvGrpSpPr>
          <p:nvPr/>
        </p:nvGrpSpPr>
        <p:grpSpPr bwMode="auto">
          <a:xfrm>
            <a:off x="954819" y="1843970"/>
            <a:ext cx="1447800" cy="947738"/>
            <a:chOff x="569" y="1588"/>
            <a:chExt cx="992" cy="671"/>
          </a:xfrm>
        </p:grpSpPr>
        <p:sp>
          <p:nvSpPr>
            <p:cNvPr id="33" name="Text Box 17"/>
            <p:cNvSpPr txBox="1">
              <a:spLocks noChangeArrowheads="1"/>
            </p:cNvSpPr>
            <p:nvPr/>
          </p:nvSpPr>
          <p:spPr bwMode="auto">
            <a:xfrm>
              <a:off x="730" y="2065"/>
              <a:ext cx="6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r" defTabSz="914400" fontAlgn="base">
                <a:spcBef>
                  <a:spcPct val="0"/>
                </a:spcBef>
                <a:spcAft>
                  <a:spcPct val="0"/>
                </a:spcAft>
              </a:pPr>
              <a:r>
                <a:rPr lang="en-US" sz="1200" b="1" dirty="0">
                  <a:solidFill>
                    <a:srgbClr val="336699"/>
                  </a:solidFill>
                  <a:latin typeface="GE Inspira" pitchFamily="34" charset="0"/>
                </a:rPr>
                <a:t>Generator </a:t>
              </a:r>
            </a:p>
          </p:txBody>
        </p:sp>
        <p:pic>
          <p:nvPicPr>
            <p:cNvPr id="34" name="Picture 18" descr="D:\Documents and Settings\208025922\Desktop\pic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9" y="1588"/>
              <a:ext cx="99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19" descr="GRID-anim-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52119" y="1753483"/>
            <a:ext cx="962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0"/>
          <p:cNvSpPr txBox="1">
            <a:spLocks noChangeArrowheads="1"/>
          </p:cNvSpPr>
          <p:nvPr/>
        </p:nvSpPr>
        <p:spPr bwMode="auto">
          <a:xfrm>
            <a:off x="4725131" y="256152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50000"/>
              </a:spcBef>
              <a:spcAft>
                <a:spcPct val="0"/>
              </a:spcAft>
            </a:pPr>
            <a:r>
              <a:rPr lang="en-US" sz="1200" b="1" dirty="0">
                <a:solidFill>
                  <a:srgbClr val="1E4191"/>
                </a:solidFill>
                <a:latin typeface="GE Inspira" pitchFamily="34" charset="0"/>
              </a:rPr>
              <a:t>Transformers</a:t>
            </a:r>
          </a:p>
        </p:txBody>
      </p:sp>
      <p:pic>
        <p:nvPicPr>
          <p:cNvPr id="37" name="Picture 21" descr="GRID-anim-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4519" y="1715383"/>
            <a:ext cx="962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2"/>
          <p:cNvSpPr txBox="1">
            <a:spLocks noChangeArrowheads="1"/>
          </p:cNvSpPr>
          <p:nvPr/>
        </p:nvSpPr>
        <p:spPr bwMode="auto">
          <a:xfrm>
            <a:off x="2337531" y="251072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50000"/>
              </a:spcBef>
              <a:spcAft>
                <a:spcPct val="0"/>
              </a:spcAft>
            </a:pPr>
            <a:r>
              <a:rPr lang="en-US" sz="1200" b="1" dirty="0">
                <a:solidFill>
                  <a:srgbClr val="1E4191"/>
                </a:solidFill>
                <a:latin typeface="GE Inspira" pitchFamily="34" charset="0"/>
              </a:rPr>
              <a:t>Transformers</a:t>
            </a:r>
          </a:p>
        </p:txBody>
      </p:sp>
      <p:sp>
        <p:nvSpPr>
          <p:cNvPr id="39" name="Rectangle 23"/>
          <p:cNvSpPr>
            <a:spLocks noChangeArrowheads="1"/>
          </p:cNvSpPr>
          <p:nvPr/>
        </p:nvSpPr>
        <p:spPr bwMode="auto">
          <a:xfrm>
            <a:off x="4772756" y="243134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lnSpc>
                <a:spcPct val="90000"/>
              </a:lnSpc>
              <a:spcBef>
                <a:spcPct val="0"/>
              </a:spcBef>
              <a:spcAft>
                <a:spcPct val="0"/>
              </a:spcAft>
            </a:pPr>
            <a:endParaRPr lang="en-US" sz="4000" dirty="0">
              <a:solidFill>
                <a:srgbClr val="1E4191"/>
              </a:solidFill>
            </a:endParaRP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9903" y="5423592"/>
            <a:ext cx="548640" cy="548640"/>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0145" y="5423592"/>
            <a:ext cx="548640" cy="548640"/>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33686" y="2763768"/>
            <a:ext cx="548640" cy="548640"/>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5941" y="2804408"/>
            <a:ext cx="548640" cy="548640"/>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394" y="2799645"/>
            <a:ext cx="548640" cy="54864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34004" y="5422767"/>
            <a:ext cx="548640" cy="548640"/>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7911" y="5422767"/>
            <a:ext cx="548640" cy="548640"/>
          </a:xfrm>
          <a:prstGeom prst="rect">
            <a:avLst/>
          </a:prstGeom>
        </p:spPr>
      </p:pic>
      <p:sp>
        <p:nvSpPr>
          <p:cNvPr id="2" name="Title 1">
            <a:extLst>
              <a:ext uri="{FF2B5EF4-FFF2-40B4-BE49-F238E27FC236}">
                <a16:creationId xmlns:a16="http://schemas.microsoft.com/office/drawing/2014/main" id="{D3CDE94C-FC21-F00B-2928-E647C24B7837}"/>
              </a:ext>
            </a:extLst>
          </p:cNvPr>
          <p:cNvSpPr>
            <a:spLocks noGrp="1"/>
          </p:cNvSpPr>
          <p:nvPr>
            <p:ph type="title"/>
          </p:nvPr>
        </p:nvSpPr>
        <p:spPr>
          <a:xfrm>
            <a:off x="1369812" y="318007"/>
            <a:ext cx="7405446" cy="810827"/>
          </a:xfrm>
        </p:spPr>
        <p:txBody>
          <a:bodyPr>
            <a:noAutofit/>
          </a:bodyPr>
          <a:lstStyle/>
          <a:p>
            <a:r>
              <a:rPr lang="en-US" sz="3200" dirty="0"/>
              <a:t>Where Would You Use High Accuracy CT’s?</a:t>
            </a:r>
            <a:br>
              <a:rPr lang="en-US" sz="3200" dirty="0"/>
            </a:br>
            <a:endParaRPr lang="en-US" sz="3200" dirty="0"/>
          </a:p>
        </p:txBody>
      </p:sp>
      <p:sp>
        <p:nvSpPr>
          <p:cNvPr id="3" name="Footer Placeholder 2">
            <a:extLst>
              <a:ext uri="{FF2B5EF4-FFF2-40B4-BE49-F238E27FC236}">
                <a16:creationId xmlns:a16="http://schemas.microsoft.com/office/drawing/2014/main" id="{F81AD32C-53F0-02EE-9D5B-58B15B3CCECA}"/>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5605BA66-C86E-3301-28EC-181535B0F7ED}"/>
              </a:ext>
            </a:extLst>
          </p:cNvPr>
          <p:cNvSpPr>
            <a:spLocks noGrp="1"/>
          </p:cNvSpPr>
          <p:nvPr>
            <p:ph type="sldNum" sz="quarter" idx="4"/>
          </p:nvPr>
        </p:nvSpPr>
        <p:spPr/>
        <p:txBody>
          <a:bodyPr/>
          <a:lstStyle/>
          <a:p>
            <a:fld id="{13F4EEB6-0CF6-486C-BB81-018E4F81B9A2}" type="slidenum">
              <a:rPr lang="en-US" smtClean="0"/>
              <a:t>2</a:t>
            </a:fld>
            <a:endParaRPr lang="en-US"/>
          </a:p>
        </p:txBody>
      </p:sp>
    </p:spTree>
    <p:extLst>
      <p:ext uri="{BB962C8B-B14F-4D97-AF65-F5344CB8AC3E}">
        <p14:creationId xmlns:p14="http://schemas.microsoft.com/office/powerpoint/2010/main" val="5284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44"/>
          <p:cNvSpPr>
            <a:spLocks noChangeShapeType="1"/>
          </p:cNvSpPr>
          <p:nvPr/>
        </p:nvSpPr>
        <p:spPr bwMode="auto">
          <a:xfrm flipH="1" flipV="1">
            <a:off x="6927850" y="2423411"/>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3" name="Line 2"/>
          <p:cNvSpPr>
            <a:spLocks noChangeShapeType="1"/>
          </p:cNvSpPr>
          <p:nvPr/>
        </p:nvSpPr>
        <p:spPr bwMode="auto">
          <a:xfrm>
            <a:off x="1412875" y="1504248"/>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4" name="Line 3"/>
          <p:cNvSpPr>
            <a:spLocks noChangeShapeType="1"/>
          </p:cNvSpPr>
          <p:nvPr/>
        </p:nvSpPr>
        <p:spPr bwMode="auto">
          <a:xfrm>
            <a:off x="1184275" y="5866698"/>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5" name="Line 4"/>
          <p:cNvSpPr>
            <a:spLocks noChangeShapeType="1"/>
          </p:cNvSpPr>
          <p:nvPr/>
        </p:nvSpPr>
        <p:spPr bwMode="auto">
          <a:xfrm>
            <a:off x="1260475" y="36568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6" name="Line 5"/>
          <p:cNvSpPr>
            <a:spLocks noChangeShapeType="1"/>
          </p:cNvSpPr>
          <p:nvPr/>
        </p:nvSpPr>
        <p:spPr bwMode="auto">
          <a:xfrm>
            <a:off x="1260475" y="36568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7" name="Line 6"/>
          <p:cNvSpPr>
            <a:spLocks noChangeShapeType="1"/>
          </p:cNvSpPr>
          <p:nvPr/>
        </p:nvSpPr>
        <p:spPr bwMode="auto">
          <a:xfrm>
            <a:off x="1260475" y="36568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8" name="Line 7"/>
          <p:cNvSpPr>
            <a:spLocks noChangeShapeType="1"/>
          </p:cNvSpPr>
          <p:nvPr/>
        </p:nvSpPr>
        <p:spPr bwMode="auto">
          <a:xfrm>
            <a:off x="1260475" y="45712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9" name="Line 8"/>
          <p:cNvSpPr>
            <a:spLocks noChangeShapeType="1"/>
          </p:cNvSpPr>
          <p:nvPr/>
        </p:nvSpPr>
        <p:spPr bwMode="auto">
          <a:xfrm>
            <a:off x="1260475" y="27424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0" name="Line 9"/>
          <p:cNvSpPr>
            <a:spLocks noChangeShapeType="1"/>
          </p:cNvSpPr>
          <p:nvPr/>
        </p:nvSpPr>
        <p:spPr bwMode="auto">
          <a:xfrm rot="5400000">
            <a:off x="3089275" y="5866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1" name="Rectangle 16"/>
          <p:cNvSpPr>
            <a:spLocks noChangeArrowheads="1"/>
          </p:cNvSpPr>
          <p:nvPr/>
        </p:nvSpPr>
        <p:spPr bwMode="auto">
          <a:xfrm>
            <a:off x="573088" y="255199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2" name="Rectangle 17"/>
          <p:cNvSpPr>
            <a:spLocks noChangeArrowheads="1"/>
          </p:cNvSpPr>
          <p:nvPr/>
        </p:nvSpPr>
        <p:spPr bwMode="auto">
          <a:xfrm>
            <a:off x="552450" y="4377623"/>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3" name="Line 18"/>
          <p:cNvSpPr>
            <a:spLocks noChangeShapeType="1"/>
          </p:cNvSpPr>
          <p:nvPr/>
        </p:nvSpPr>
        <p:spPr bwMode="auto">
          <a:xfrm>
            <a:off x="1260475" y="18280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4" name="Line 19"/>
          <p:cNvSpPr>
            <a:spLocks noChangeShapeType="1"/>
          </p:cNvSpPr>
          <p:nvPr/>
        </p:nvSpPr>
        <p:spPr bwMode="auto">
          <a:xfrm>
            <a:off x="1260475" y="5485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5" name="Rectangle 21"/>
          <p:cNvSpPr>
            <a:spLocks noChangeArrowheads="1"/>
          </p:cNvSpPr>
          <p:nvPr/>
        </p:nvSpPr>
        <p:spPr bwMode="auto">
          <a:xfrm>
            <a:off x="573088" y="165664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6" name="Rectangle 22"/>
          <p:cNvSpPr>
            <a:spLocks noChangeArrowheads="1"/>
          </p:cNvSpPr>
          <p:nvPr/>
        </p:nvSpPr>
        <p:spPr bwMode="auto">
          <a:xfrm>
            <a:off x="592138" y="529519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7" name="Line 25"/>
          <p:cNvSpPr>
            <a:spLocks noChangeShapeType="1"/>
          </p:cNvSpPr>
          <p:nvPr/>
        </p:nvSpPr>
        <p:spPr bwMode="auto">
          <a:xfrm>
            <a:off x="1412875" y="3656898"/>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8" name="Text Box 31"/>
          <p:cNvSpPr txBox="1">
            <a:spLocks noChangeArrowheads="1"/>
          </p:cNvSpPr>
          <p:nvPr/>
        </p:nvSpPr>
        <p:spPr bwMode="auto">
          <a:xfrm>
            <a:off x="4156075" y="6342948"/>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Rating Factor</a:t>
            </a:r>
          </a:p>
        </p:txBody>
      </p:sp>
      <p:sp>
        <p:nvSpPr>
          <p:cNvPr id="97299" name="Text Box 32"/>
          <p:cNvSpPr txBox="1">
            <a:spLocks noChangeArrowheads="1"/>
          </p:cNvSpPr>
          <p:nvPr/>
        </p:nvSpPr>
        <p:spPr bwMode="auto">
          <a:xfrm rot="-5400000">
            <a:off x="-769143" y="3364004"/>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7300" name="Rectangle 33"/>
          <p:cNvSpPr>
            <a:spLocks noChangeArrowheads="1"/>
          </p:cNvSpPr>
          <p:nvPr/>
        </p:nvSpPr>
        <p:spPr bwMode="auto">
          <a:xfrm>
            <a:off x="2365375" y="589848"/>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7301" name="Text Box 35"/>
          <p:cNvSpPr txBox="1">
            <a:spLocks noChangeArrowheads="1"/>
          </p:cNvSpPr>
          <p:nvPr/>
        </p:nvSpPr>
        <p:spPr bwMode="auto">
          <a:xfrm>
            <a:off x="2852738" y="3656898"/>
            <a:ext cx="7540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100%</a:t>
            </a:r>
          </a:p>
        </p:txBody>
      </p:sp>
      <p:sp>
        <p:nvSpPr>
          <p:cNvPr id="97302" name="Text Box 39"/>
          <p:cNvSpPr txBox="1">
            <a:spLocks noChangeArrowheads="1"/>
          </p:cNvSpPr>
          <p:nvPr/>
        </p:nvSpPr>
        <p:spPr bwMode="auto">
          <a:xfrm>
            <a:off x="3011488" y="6019098"/>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7303" name="Line 46"/>
          <p:cNvSpPr>
            <a:spLocks noChangeShapeType="1"/>
          </p:cNvSpPr>
          <p:nvPr/>
        </p:nvSpPr>
        <p:spPr bwMode="auto">
          <a:xfrm flipH="1" flipV="1">
            <a:off x="3238500" y="2423411"/>
            <a:ext cx="0" cy="31956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4" name="Line 50"/>
          <p:cNvSpPr>
            <a:spLocks noChangeShapeType="1"/>
          </p:cNvSpPr>
          <p:nvPr/>
        </p:nvSpPr>
        <p:spPr bwMode="auto">
          <a:xfrm>
            <a:off x="1257300" y="3199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5" name="Line 51"/>
          <p:cNvSpPr>
            <a:spLocks noChangeShapeType="1"/>
          </p:cNvSpPr>
          <p:nvPr/>
        </p:nvSpPr>
        <p:spPr bwMode="auto">
          <a:xfrm>
            <a:off x="1260475" y="413314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6" name="Rectangle 52"/>
          <p:cNvSpPr>
            <a:spLocks noChangeArrowheads="1"/>
          </p:cNvSpPr>
          <p:nvPr/>
        </p:nvSpPr>
        <p:spPr bwMode="auto">
          <a:xfrm>
            <a:off x="573088" y="394264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7" name="Rectangle 53"/>
          <p:cNvSpPr>
            <a:spLocks noChangeArrowheads="1"/>
          </p:cNvSpPr>
          <p:nvPr/>
        </p:nvSpPr>
        <p:spPr bwMode="auto">
          <a:xfrm>
            <a:off x="554038" y="302824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8" name="Title 4"/>
          <p:cNvSpPr>
            <a:spLocks noGrp="1"/>
          </p:cNvSpPr>
          <p:nvPr>
            <p:ph type="title"/>
          </p:nvPr>
        </p:nvSpPr>
        <p:spPr/>
        <p:txBody>
          <a:bodyPr>
            <a:normAutofit fontScale="90000"/>
          </a:bodyPr>
          <a:lstStyle/>
          <a:p>
            <a:pPr algn="ctr" eaLnBrk="1" hangingPunct="1"/>
            <a:r>
              <a:rPr lang="en-US" sz="3200" dirty="0">
                <a:latin typeface="Arial" panose="020B0604020202020204" pitchFamily="34" charset="0"/>
                <a:cs typeface="Arial" panose="020B0604020202020204" pitchFamily="34" charset="0"/>
              </a:rPr>
              <a:t>0.15S High Accuracy Extended Range</a:t>
            </a:r>
          </a:p>
        </p:txBody>
      </p:sp>
      <p:sp>
        <p:nvSpPr>
          <p:cNvPr id="64" name="Line 14"/>
          <p:cNvSpPr>
            <a:spLocks noChangeShapeType="1"/>
          </p:cNvSpPr>
          <p:nvPr/>
        </p:nvSpPr>
        <p:spPr bwMode="auto">
          <a:xfrm flipV="1">
            <a:off x="1486470" y="4125211"/>
            <a:ext cx="5463605" cy="3968"/>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5" name="Line 14"/>
          <p:cNvSpPr>
            <a:spLocks noChangeShapeType="1"/>
          </p:cNvSpPr>
          <p:nvPr/>
        </p:nvSpPr>
        <p:spPr bwMode="auto">
          <a:xfrm flipV="1">
            <a:off x="1489645" y="3210810"/>
            <a:ext cx="5438205" cy="793"/>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6" name="Freeform 47"/>
          <p:cNvSpPr>
            <a:spLocks/>
          </p:cNvSpPr>
          <p:nvPr/>
        </p:nvSpPr>
        <p:spPr bwMode="auto">
          <a:xfrm>
            <a:off x="6940550" y="3196523"/>
            <a:ext cx="46038" cy="938213"/>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7313" name="Line 30"/>
          <p:cNvSpPr>
            <a:spLocks noChangeShapeType="1"/>
          </p:cNvSpPr>
          <p:nvPr/>
        </p:nvSpPr>
        <p:spPr bwMode="auto">
          <a:xfrm flipV="1">
            <a:off x="1483295" y="3211604"/>
            <a:ext cx="6350" cy="93662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14" name="Text Box 34"/>
          <p:cNvSpPr txBox="1">
            <a:spLocks noChangeArrowheads="1"/>
          </p:cNvSpPr>
          <p:nvPr/>
        </p:nvSpPr>
        <p:spPr bwMode="auto">
          <a:xfrm>
            <a:off x="1441450" y="3645786"/>
            <a:ext cx="538163"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28B9F5"/>
                </a:solidFill>
                <a:effectLst/>
                <a:uLnTx/>
                <a:uFillTx/>
                <a:latin typeface="GE Inspira Pitch" pitchFamily="34" charset="0"/>
              </a:rPr>
              <a:t>1%</a:t>
            </a:r>
          </a:p>
        </p:txBody>
      </p:sp>
      <p:sp>
        <p:nvSpPr>
          <p:cNvPr id="68" name="Text Box 42"/>
          <p:cNvSpPr txBox="1">
            <a:spLocks noChangeArrowheads="1"/>
          </p:cNvSpPr>
          <p:nvPr/>
        </p:nvSpPr>
        <p:spPr bwMode="auto">
          <a:xfrm>
            <a:off x="3643313" y="2588511"/>
            <a:ext cx="1584325"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±0.15%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5% up to RF</a:t>
            </a:r>
          </a:p>
        </p:txBody>
      </p:sp>
      <p:cxnSp>
        <p:nvCxnSpPr>
          <p:cNvPr id="70" name="Straight Connector 69"/>
          <p:cNvCxnSpPr/>
          <p:nvPr/>
        </p:nvCxnSpPr>
        <p:spPr>
          <a:xfrm>
            <a:off x="3238500" y="3582286"/>
            <a:ext cx="3689350" cy="0"/>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7318" name="Text Box 51"/>
          <p:cNvSpPr txBox="1">
            <a:spLocks noChangeArrowheads="1"/>
          </p:cNvSpPr>
          <p:nvPr/>
        </p:nvSpPr>
        <p:spPr bwMode="auto">
          <a:xfrm>
            <a:off x="6629400" y="2474211"/>
            <a:ext cx="1958975"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CT Accubute™ Performance Curve</a:t>
            </a:r>
          </a:p>
        </p:txBody>
      </p:sp>
      <p:sp>
        <p:nvSpPr>
          <p:cNvPr id="97319" name="Freeform 52"/>
          <p:cNvSpPr>
            <a:spLocks/>
          </p:cNvSpPr>
          <p:nvPr/>
        </p:nvSpPr>
        <p:spPr bwMode="auto">
          <a:xfrm rot="-5400000">
            <a:off x="6185694" y="2997292"/>
            <a:ext cx="522287" cy="36512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0" name="Text Box 51"/>
          <p:cNvSpPr txBox="1">
            <a:spLocks noChangeArrowheads="1"/>
          </p:cNvSpPr>
          <p:nvPr/>
        </p:nvSpPr>
        <p:spPr bwMode="auto">
          <a:xfrm>
            <a:off x="1979613" y="4657023"/>
            <a:ext cx="2687637"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GE Inspira Pitch" pitchFamily="34" charset="0"/>
              </a:rPr>
              <a:t>No accuracy guaranteed at current levels less than </a:t>
            </a:r>
            <a:r>
              <a:rPr kumimoji="0" lang="en-US" sz="1400" b="1" i="0" u="none" strike="noStrike" kern="0" cap="none" spc="0" normalizeH="0" baseline="0" noProof="0" dirty="0">
                <a:ln>
                  <a:noFill/>
                </a:ln>
                <a:solidFill>
                  <a:srgbClr val="28B9F5"/>
                </a:solidFill>
                <a:effectLst/>
                <a:uLnTx/>
                <a:uFillTx/>
                <a:latin typeface="GE Inspira Pitch" pitchFamily="34" charset="0"/>
              </a:rPr>
              <a:t>1%</a:t>
            </a:r>
          </a:p>
        </p:txBody>
      </p:sp>
      <p:sp>
        <p:nvSpPr>
          <p:cNvPr id="97321" name="Freeform 52"/>
          <p:cNvSpPr>
            <a:spLocks/>
          </p:cNvSpPr>
          <p:nvPr/>
        </p:nvSpPr>
        <p:spPr bwMode="auto">
          <a:xfrm>
            <a:off x="1654175" y="4252211"/>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2" name="Line 12"/>
          <p:cNvSpPr>
            <a:spLocks noChangeShapeType="1"/>
          </p:cNvSpPr>
          <p:nvPr/>
        </p:nvSpPr>
        <p:spPr bwMode="auto">
          <a:xfrm rot="5400000">
            <a:off x="6781800" y="5866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3" name="Rectangle 39"/>
          <p:cNvSpPr>
            <a:spLocks noChangeArrowheads="1"/>
          </p:cNvSpPr>
          <p:nvPr/>
        </p:nvSpPr>
        <p:spPr bwMode="auto">
          <a:xfrm>
            <a:off x="6718300" y="6019098"/>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
        <p:nvSpPr>
          <p:cNvPr id="44" name="Text Box 41"/>
          <p:cNvSpPr txBox="1">
            <a:spLocks noChangeArrowheads="1"/>
          </p:cNvSpPr>
          <p:nvPr/>
        </p:nvSpPr>
        <p:spPr bwMode="auto">
          <a:xfrm>
            <a:off x="3067050" y="1392105"/>
            <a:ext cx="5924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1E4191"/>
                </a:solidFill>
                <a:effectLst/>
                <a:uLnTx/>
                <a:uFillTx/>
                <a:latin typeface="GE Inspira Pitch" pitchFamily="34" charset="0"/>
              </a:rPr>
              <a:t>“Stretching” the rating factor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E4191"/>
                </a:solidFill>
                <a:effectLst/>
                <a:uLnTx/>
                <a:uFillTx/>
                <a:latin typeface="GE Inspira Pitch" pitchFamily="34" charset="0"/>
              </a:rPr>
              <a:t>0.15 @ BX.X;  RF X.X</a:t>
            </a:r>
          </a:p>
        </p:txBody>
      </p:sp>
      <p:sp>
        <p:nvSpPr>
          <p:cNvPr id="46" name="Arc 45"/>
          <p:cNvSpPr/>
          <p:nvPr/>
        </p:nvSpPr>
        <p:spPr>
          <a:xfrm rot="10800000">
            <a:off x="1114425" y="2442458"/>
            <a:ext cx="4138610" cy="1139757"/>
          </a:xfrm>
          <a:prstGeom prst="arc">
            <a:avLst>
              <a:gd name="adj1" fmla="val 15953184"/>
              <a:gd name="adj2" fmla="val 20994496"/>
            </a:avLst>
          </a:prstGeom>
          <a:noFill/>
          <a:ln w="28575">
            <a:solidFill>
              <a:schemeClr val="bg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2" name="Footer Placeholder 1">
            <a:extLst>
              <a:ext uri="{FF2B5EF4-FFF2-40B4-BE49-F238E27FC236}">
                <a16:creationId xmlns:a16="http://schemas.microsoft.com/office/drawing/2014/main" id="{4FC9A23B-D056-4282-D34E-5FD1759E6F15}"/>
              </a:ext>
            </a:extLst>
          </p:cNvPr>
          <p:cNvSpPr>
            <a:spLocks noGrp="1"/>
          </p:cNvSpPr>
          <p:nvPr>
            <p:ph type="ftr" sz="quarter" idx="3"/>
          </p:nvPr>
        </p:nvSpPr>
        <p:spPr/>
        <p:txBody>
          <a:bodyPr/>
          <a:lstStyle/>
          <a:p>
            <a:r>
              <a:rPr lang="en-US"/>
              <a:t>tescometering.com</a:t>
            </a:r>
          </a:p>
        </p:txBody>
      </p:sp>
      <p:sp>
        <p:nvSpPr>
          <p:cNvPr id="3" name="Slide Number Placeholder 2">
            <a:extLst>
              <a:ext uri="{FF2B5EF4-FFF2-40B4-BE49-F238E27FC236}">
                <a16:creationId xmlns:a16="http://schemas.microsoft.com/office/drawing/2014/main" id="{9B9E3315-8563-53A2-F0F6-4ADA126D8640}"/>
              </a:ext>
            </a:extLst>
          </p:cNvPr>
          <p:cNvSpPr>
            <a:spLocks noGrp="1"/>
          </p:cNvSpPr>
          <p:nvPr>
            <p:ph type="sldNum" sz="quarter" idx="4"/>
          </p:nvPr>
        </p:nvSpPr>
        <p:spPr/>
        <p:txBody>
          <a:bodyPr/>
          <a:lstStyle/>
          <a:p>
            <a:fld id="{13F4EEB6-0CF6-486C-BB81-018E4F81B9A2}" type="slidenum">
              <a:rPr lang="en-US" smtClean="0"/>
              <a:t>20</a:t>
            </a:fld>
            <a:endParaRPr lang="en-US"/>
          </a:p>
        </p:txBody>
      </p:sp>
    </p:spTree>
    <p:extLst>
      <p:ext uri="{BB962C8B-B14F-4D97-AF65-F5344CB8AC3E}">
        <p14:creationId xmlns:p14="http://schemas.microsoft.com/office/powerpoint/2010/main" val="297133013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dirty="0">
                <a:latin typeface="Arial" panose="020B0604020202020204" pitchFamily="34" charset="0"/>
                <a:cs typeface="Arial" panose="020B0604020202020204" pitchFamily="34" charset="0"/>
              </a:rPr>
              <a:t>Definitions</a:t>
            </a:r>
          </a:p>
        </p:txBody>
      </p:sp>
      <p:sp>
        <p:nvSpPr>
          <p:cNvPr id="101379" name="Content Placeholder 2"/>
          <p:cNvSpPr>
            <a:spLocks noGrp="1"/>
          </p:cNvSpPr>
          <p:nvPr>
            <p:ph idx="4294967295"/>
          </p:nvPr>
        </p:nvSpPr>
        <p:spPr>
          <a:xfrm>
            <a:off x="441063" y="1223308"/>
            <a:ext cx="6875463" cy="5064125"/>
          </a:xfrm>
        </p:spPr>
        <p:txBody>
          <a:bodyPr>
            <a:normAutofit lnSpcReduction="10000"/>
          </a:bodyPr>
          <a:lstStyle/>
          <a:p>
            <a:pPr marL="0" indent="0" eaLnBrk="1" hangingPunct="1"/>
            <a:r>
              <a:rPr lang="en-US" sz="1400" u="sng" dirty="0"/>
              <a:t>Standard Revenue Metering Accuracy (IEEE 0.3 Accuracy Class)</a:t>
            </a:r>
          </a:p>
          <a:p>
            <a:pPr marL="0" indent="0" eaLnBrk="1" hangingPunct="1"/>
            <a:r>
              <a:rPr lang="en-US" sz="1400" dirty="0"/>
              <a:t>± 0.3% accurate from 100% Nameplate Rating, up to Rating Factor </a:t>
            </a:r>
          </a:p>
          <a:p>
            <a:pPr marL="0" indent="0" eaLnBrk="1" hangingPunct="1"/>
            <a:r>
              <a:rPr lang="en-US" sz="1400" dirty="0"/>
              <a:t>± 0.6% accurate below 100% Nameplate Rating, down to 10% of Nameplate Rating</a:t>
            </a:r>
          </a:p>
          <a:p>
            <a:pPr marL="0" lvl="0" indent="0" eaLnBrk="1" hangingPunct="1"/>
            <a:endParaRPr lang="en-US" sz="1400" u="sng" dirty="0"/>
          </a:p>
          <a:p>
            <a:pPr marL="0" lvl="0" indent="0" eaLnBrk="1" hangingPunct="1"/>
            <a:r>
              <a:rPr lang="en-US" sz="1400" u="sng" dirty="0"/>
              <a:t>GE ITI Encompass CT’s</a:t>
            </a:r>
          </a:p>
          <a:p>
            <a:pPr marL="0" lvl="0" indent="0" eaLnBrk="1" hangingPunct="1"/>
            <a:r>
              <a:rPr lang="en-US" sz="1400" dirty="0"/>
              <a:t>± 0.3% accurate from </a:t>
            </a:r>
            <a:r>
              <a:rPr lang="en-US" sz="1400" dirty="0">
                <a:solidFill>
                  <a:srgbClr val="FF6600"/>
                </a:solidFill>
              </a:rPr>
              <a:t>40% </a:t>
            </a:r>
            <a:r>
              <a:rPr lang="en-US" sz="1400" dirty="0"/>
              <a:t>of Nameplate Rating, up to Rating Factor</a:t>
            </a:r>
          </a:p>
          <a:p>
            <a:pPr marL="0" lvl="0" indent="0" eaLnBrk="1" hangingPunct="1"/>
            <a:r>
              <a:rPr lang="en-US" sz="1400" dirty="0"/>
              <a:t>± 0.6% accurate below </a:t>
            </a:r>
            <a:r>
              <a:rPr lang="en-US" sz="1400" dirty="0">
                <a:solidFill>
                  <a:srgbClr val="FF6600"/>
                </a:solidFill>
              </a:rPr>
              <a:t>40% </a:t>
            </a:r>
            <a:r>
              <a:rPr lang="en-US" sz="1400" dirty="0"/>
              <a:t>Nameplate Rating down to </a:t>
            </a:r>
            <a:r>
              <a:rPr lang="en-US" sz="1400" dirty="0">
                <a:solidFill>
                  <a:srgbClr val="FF6600"/>
                </a:solidFill>
              </a:rPr>
              <a:t>4% </a:t>
            </a:r>
            <a:r>
              <a:rPr lang="en-US" sz="1400" dirty="0"/>
              <a:t>of Nameplate Rating</a:t>
            </a:r>
          </a:p>
          <a:p>
            <a:pPr marL="0" indent="0" eaLnBrk="1" hangingPunct="1"/>
            <a:endParaRPr lang="en-US" sz="1400" u="sng" dirty="0"/>
          </a:p>
          <a:p>
            <a:pPr marL="0" indent="0" eaLnBrk="1" hangingPunct="1"/>
            <a:r>
              <a:rPr lang="en-US" sz="1400" u="sng" dirty="0"/>
              <a:t>High Accuracy (IEEE 0.15 Accuracy Class)</a:t>
            </a:r>
          </a:p>
          <a:p>
            <a:pPr marL="0" indent="0" eaLnBrk="1" hangingPunct="1"/>
            <a:r>
              <a:rPr lang="en-US" sz="1400" dirty="0"/>
              <a:t>± 0.15% accurate from 100% Nameplate Rating, up to Rating Factor </a:t>
            </a:r>
          </a:p>
          <a:p>
            <a:pPr marL="0" indent="0" eaLnBrk="1" hangingPunct="1"/>
            <a:r>
              <a:rPr lang="en-US" sz="1400" dirty="0"/>
              <a:t>± 0.3% accurate below 100% Nameplate Rating, down to </a:t>
            </a:r>
            <a:r>
              <a:rPr lang="en-US" sz="1400" dirty="0">
                <a:solidFill>
                  <a:schemeClr val="tx2"/>
                </a:solidFill>
              </a:rPr>
              <a:t>5% </a:t>
            </a:r>
            <a:r>
              <a:rPr lang="en-US" sz="1400" dirty="0"/>
              <a:t>of Nameplate Rating</a:t>
            </a:r>
          </a:p>
          <a:p>
            <a:pPr marL="0" indent="0" eaLnBrk="1" hangingPunct="1"/>
            <a:endParaRPr lang="en-US" sz="1400" u="sng" dirty="0"/>
          </a:p>
          <a:p>
            <a:pPr marL="0" indent="0" eaLnBrk="1" hangingPunct="1"/>
            <a:r>
              <a:rPr lang="en-US" sz="1400" u="sng" dirty="0"/>
              <a:t>GE Somersworth Accubute™ (IEEE 0.15S Accuracy Class)</a:t>
            </a:r>
          </a:p>
          <a:p>
            <a:pPr marL="0" indent="0" eaLnBrk="1" hangingPunct="1"/>
            <a:r>
              <a:rPr lang="en-US" sz="1400" dirty="0"/>
              <a:t>± 0.15% accurate from down to </a:t>
            </a:r>
            <a:r>
              <a:rPr lang="en-US" sz="1400" dirty="0">
                <a:solidFill>
                  <a:schemeClr val="tx2"/>
                </a:solidFill>
              </a:rPr>
              <a:t>5% </a:t>
            </a:r>
            <a:r>
              <a:rPr lang="en-US" sz="1400" dirty="0"/>
              <a:t>of Nameplate Rating, up to Rating Factor</a:t>
            </a:r>
          </a:p>
          <a:p>
            <a:pPr marL="0" lvl="0" indent="0" eaLnBrk="1" hangingPunct="1"/>
            <a:endParaRPr lang="en-US" sz="1400" u="sng" dirty="0"/>
          </a:p>
          <a:p>
            <a:pPr marL="0" lvl="0" indent="0" eaLnBrk="1" hangingPunct="1"/>
            <a:r>
              <a:rPr lang="en-US" sz="1400" u="sng" dirty="0"/>
              <a:t>GE RevenueSense High Accuracy Extended Range (IEEE 0.15S Accuracy Class)</a:t>
            </a:r>
          </a:p>
          <a:p>
            <a:pPr marL="0" lvl="0" indent="0" eaLnBrk="1" hangingPunct="1"/>
            <a:r>
              <a:rPr lang="en-US" sz="1400" dirty="0"/>
              <a:t>± 0.15% accurate from down to </a:t>
            </a:r>
            <a:r>
              <a:rPr lang="en-US" sz="1400" dirty="0">
                <a:solidFill>
                  <a:srgbClr val="FF6600"/>
                </a:solidFill>
              </a:rPr>
              <a:t>1% </a:t>
            </a:r>
            <a:r>
              <a:rPr lang="en-US" sz="1400" dirty="0"/>
              <a:t>of Nameplate Rating, up to Rating Factor</a:t>
            </a:r>
          </a:p>
          <a:p>
            <a:pPr marL="0" indent="0" eaLnBrk="1" hangingPunct="1"/>
            <a:endParaRPr lang="en-US" sz="1600" dirty="0"/>
          </a:p>
          <a:p>
            <a:pPr marL="0" indent="0" eaLnBrk="1" hangingPunct="1"/>
            <a:endParaRPr lang="en-US" sz="1600" dirty="0"/>
          </a:p>
        </p:txBody>
      </p:sp>
      <p:sp>
        <p:nvSpPr>
          <p:cNvPr id="2" name="Footer Placeholder 1">
            <a:extLst>
              <a:ext uri="{FF2B5EF4-FFF2-40B4-BE49-F238E27FC236}">
                <a16:creationId xmlns:a16="http://schemas.microsoft.com/office/drawing/2014/main" id="{1AC83943-4952-808A-109C-09A4BB73F1B6}"/>
              </a:ext>
            </a:extLst>
          </p:cNvPr>
          <p:cNvSpPr>
            <a:spLocks noGrp="1"/>
          </p:cNvSpPr>
          <p:nvPr>
            <p:ph type="ftr" sz="quarter" idx="3"/>
          </p:nvPr>
        </p:nvSpPr>
        <p:spPr/>
        <p:txBody>
          <a:bodyPr/>
          <a:lstStyle/>
          <a:p>
            <a:r>
              <a:rPr lang="en-US"/>
              <a:t>tescometering.com</a:t>
            </a:r>
          </a:p>
        </p:txBody>
      </p:sp>
      <p:sp>
        <p:nvSpPr>
          <p:cNvPr id="3" name="Slide Number Placeholder 2">
            <a:extLst>
              <a:ext uri="{FF2B5EF4-FFF2-40B4-BE49-F238E27FC236}">
                <a16:creationId xmlns:a16="http://schemas.microsoft.com/office/drawing/2014/main" id="{F447A3CC-B74C-A4C5-10A3-A4A1677AA401}"/>
              </a:ext>
            </a:extLst>
          </p:cNvPr>
          <p:cNvSpPr>
            <a:spLocks noGrp="1"/>
          </p:cNvSpPr>
          <p:nvPr>
            <p:ph type="sldNum" sz="quarter" idx="4"/>
          </p:nvPr>
        </p:nvSpPr>
        <p:spPr/>
        <p:txBody>
          <a:bodyPr/>
          <a:lstStyle/>
          <a:p>
            <a:fld id="{13F4EEB6-0CF6-486C-BB81-018E4F81B9A2}" type="slidenum">
              <a:rPr lang="en-US" smtClean="0"/>
              <a:t>21</a:t>
            </a:fld>
            <a:endParaRPr lang="en-US"/>
          </a:p>
        </p:txBody>
      </p:sp>
    </p:spTree>
    <p:extLst>
      <p:ext uri="{BB962C8B-B14F-4D97-AF65-F5344CB8AC3E}">
        <p14:creationId xmlns:p14="http://schemas.microsoft.com/office/powerpoint/2010/main" val="19905631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1379">
                                            <p:txEl>
                                              <p:pRg st="1" end="1"/>
                                            </p:txEl>
                                          </p:spTgt>
                                        </p:tgtEl>
                                        <p:attrNameLst>
                                          <p:attrName>style.visibility</p:attrName>
                                        </p:attrNameLst>
                                      </p:cBhvr>
                                      <p:to>
                                        <p:strVal val="visible"/>
                                      </p:to>
                                    </p:set>
                                    <p:animEffect transition="in" filter="fade">
                                      <p:cBhvr>
                                        <p:cTn id="10" dur="500"/>
                                        <p:tgtEl>
                                          <p:spTgt spid="1013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animEffect transition="in" filter="fade">
                                      <p:cBhvr>
                                        <p:cTn id="13" dur="500"/>
                                        <p:tgtEl>
                                          <p:spTgt spid="1013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379">
                                            <p:txEl>
                                              <p:pRg st="4" end="4"/>
                                            </p:txEl>
                                          </p:spTgt>
                                        </p:tgtEl>
                                        <p:attrNameLst>
                                          <p:attrName>style.visibility</p:attrName>
                                        </p:attrNameLst>
                                      </p:cBhvr>
                                      <p:to>
                                        <p:strVal val="visible"/>
                                      </p:to>
                                    </p:set>
                                    <p:animEffect transition="in" filter="fade">
                                      <p:cBhvr>
                                        <p:cTn id="18" dur="500"/>
                                        <p:tgtEl>
                                          <p:spTgt spid="10137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animEffect transition="in" filter="fade">
                                      <p:cBhvr>
                                        <p:cTn id="21" dur="500"/>
                                        <p:tgtEl>
                                          <p:spTgt spid="10137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1379">
                                            <p:txEl>
                                              <p:pRg st="6" end="6"/>
                                            </p:txEl>
                                          </p:spTgt>
                                        </p:tgtEl>
                                        <p:attrNameLst>
                                          <p:attrName>style.visibility</p:attrName>
                                        </p:attrNameLst>
                                      </p:cBhvr>
                                      <p:to>
                                        <p:strVal val="visible"/>
                                      </p:to>
                                    </p:set>
                                    <p:animEffect transition="in" filter="fade">
                                      <p:cBhvr>
                                        <p:cTn id="24" dur="500"/>
                                        <p:tgtEl>
                                          <p:spTgt spid="10137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1379">
                                            <p:txEl>
                                              <p:pRg st="8" end="8"/>
                                            </p:txEl>
                                          </p:spTgt>
                                        </p:tgtEl>
                                        <p:attrNameLst>
                                          <p:attrName>style.visibility</p:attrName>
                                        </p:attrNameLst>
                                      </p:cBhvr>
                                      <p:to>
                                        <p:strVal val="visible"/>
                                      </p:to>
                                    </p:set>
                                    <p:animEffect transition="in" filter="fade">
                                      <p:cBhvr>
                                        <p:cTn id="29" dur="500"/>
                                        <p:tgtEl>
                                          <p:spTgt spid="101379">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1379">
                                            <p:txEl>
                                              <p:pRg st="9" end="9"/>
                                            </p:txEl>
                                          </p:spTgt>
                                        </p:tgtEl>
                                        <p:attrNameLst>
                                          <p:attrName>style.visibility</p:attrName>
                                        </p:attrNameLst>
                                      </p:cBhvr>
                                      <p:to>
                                        <p:strVal val="visible"/>
                                      </p:to>
                                    </p:set>
                                    <p:animEffect transition="in" filter="fade">
                                      <p:cBhvr>
                                        <p:cTn id="32" dur="500"/>
                                        <p:tgtEl>
                                          <p:spTgt spid="101379">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1379">
                                            <p:txEl>
                                              <p:pRg st="10" end="10"/>
                                            </p:txEl>
                                          </p:spTgt>
                                        </p:tgtEl>
                                        <p:attrNameLst>
                                          <p:attrName>style.visibility</p:attrName>
                                        </p:attrNameLst>
                                      </p:cBhvr>
                                      <p:to>
                                        <p:strVal val="visible"/>
                                      </p:to>
                                    </p:set>
                                    <p:animEffect transition="in" filter="fade">
                                      <p:cBhvr>
                                        <p:cTn id="35" dur="500"/>
                                        <p:tgtEl>
                                          <p:spTgt spid="101379">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1379">
                                            <p:txEl>
                                              <p:pRg st="12" end="12"/>
                                            </p:txEl>
                                          </p:spTgt>
                                        </p:tgtEl>
                                        <p:attrNameLst>
                                          <p:attrName>style.visibility</p:attrName>
                                        </p:attrNameLst>
                                      </p:cBhvr>
                                      <p:to>
                                        <p:strVal val="visible"/>
                                      </p:to>
                                    </p:set>
                                    <p:animEffect transition="in" filter="fade">
                                      <p:cBhvr>
                                        <p:cTn id="40" dur="500"/>
                                        <p:tgtEl>
                                          <p:spTgt spid="101379">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1379">
                                            <p:txEl>
                                              <p:pRg st="13" end="13"/>
                                            </p:txEl>
                                          </p:spTgt>
                                        </p:tgtEl>
                                        <p:attrNameLst>
                                          <p:attrName>style.visibility</p:attrName>
                                        </p:attrNameLst>
                                      </p:cBhvr>
                                      <p:to>
                                        <p:strVal val="visible"/>
                                      </p:to>
                                    </p:set>
                                    <p:animEffect transition="in" filter="fade">
                                      <p:cBhvr>
                                        <p:cTn id="43" dur="500"/>
                                        <p:tgtEl>
                                          <p:spTgt spid="101379">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1379">
                                            <p:txEl>
                                              <p:pRg st="15" end="15"/>
                                            </p:txEl>
                                          </p:spTgt>
                                        </p:tgtEl>
                                        <p:attrNameLst>
                                          <p:attrName>style.visibility</p:attrName>
                                        </p:attrNameLst>
                                      </p:cBhvr>
                                      <p:to>
                                        <p:strVal val="visible"/>
                                      </p:to>
                                    </p:set>
                                    <p:animEffect transition="in" filter="fade">
                                      <p:cBhvr>
                                        <p:cTn id="48" dur="500"/>
                                        <p:tgtEl>
                                          <p:spTgt spid="101379">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01379">
                                            <p:txEl>
                                              <p:pRg st="16" end="16"/>
                                            </p:txEl>
                                          </p:spTgt>
                                        </p:tgtEl>
                                        <p:attrNameLst>
                                          <p:attrName>style.visibility</p:attrName>
                                        </p:attrNameLst>
                                      </p:cBhvr>
                                      <p:to>
                                        <p:strVal val="visible"/>
                                      </p:to>
                                    </p:set>
                                    <p:animEffect transition="in" filter="fade">
                                      <p:cBhvr>
                                        <p:cTn id="51" dur="500"/>
                                        <p:tgtEl>
                                          <p:spTgt spid="10137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479925" y="3140075"/>
            <a:ext cx="1841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 Inspira Pitch" pitchFamily="34" charset="0"/>
            </a:endParaRPr>
          </a:p>
        </p:txBody>
      </p:sp>
      <p:sp>
        <p:nvSpPr>
          <p:cNvPr id="13315" name="Line 3"/>
          <p:cNvSpPr>
            <a:spLocks noChangeShapeType="1"/>
          </p:cNvSpPr>
          <p:nvPr/>
        </p:nvSpPr>
        <p:spPr bwMode="auto">
          <a:xfrm>
            <a:off x="3657600" y="5105400"/>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16" name="Rectangle 4"/>
          <p:cNvSpPr>
            <a:spLocks noChangeArrowheads="1"/>
          </p:cNvSpPr>
          <p:nvPr/>
        </p:nvSpPr>
        <p:spPr bwMode="auto">
          <a:xfrm>
            <a:off x="304800" y="1219200"/>
            <a:ext cx="84582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GE Inspira Pitch"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GE Inspira Pitch" pitchFamily="34" charset="0"/>
              </a:rPr>
              <a:t>	</a:t>
            </a:r>
          </a:p>
        </p:txBody>
      </p:sp>
      <p:sp>
        <p:nvSpPr>
          <p:cNvPr id="13317" name="Rectangle 5"/>
          <p:cNvSpPr>
            <a:spLocks noChangeArrowheads="1"/>
          </p:cNvSpPr>
          <p:nvPr/>
        </p:nvSpPr>
        <p:spPr bwMode="auto">
          <a:xfrm>
            <a:off x="4479925" y="3140075"/>
            <a:ext cx="1841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 Inspira Pitch" pitchFamily="34" charset="0"/>
            </a:endParaRPr>
          </a:p>
        </p:txBody>
      </p:sp>
      <p:sp>
        <p:nvSpPr>
          <p:cNvPr id="13319" name="Line 7"/>
          <p:cNvSpPr>
            <a:spLocks noChangeShapeType="1"/>
          </p:cNvSpPr>
          <p:nvPr/>
        </p:nvSpPr>
        <p:spPr bwMode="auto">
          <a:xfrm>
            <a:off x="3657600" y="5105400"/>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20" name="Rectangle 8"/>
          <p:cNvSpPr>
            <a:spLocks noChangeArrowheads="1"/>
          </p:cNvSpPr>
          <p:nvPr/>
        </p:nvSpPr>
        <p:spPr bwMode="auto">
          <a:xfrm>
            <a:off x="304800" y="1219200"/>
            <a:ext cx="84582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GE Inspira Pitch"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GE Inspira Pitch" pitchFamily="34" charset="0"/>
              </a:rPr>
              <a:t>	</a:t>
            </a:r>
          </a:p>
        </p:txBody>
      </p:sp>
      <p:sp>
        <p:nvSpPr>
          <p:cNvPr id="16" name="Rectangle 1026"/>
          <p:cNvSpPr txBox="1">
            <a:spLocks noChangeArrowheads="1"/>
          </p:cNvSpPr>
          <p:nvPr/>
        </p:nvSpPr>
        <p:spPr>
          <a:xfrm>
            <a:off x="381001" y="578644"/>
            <a:ext cx="8382000" cy="1143000"/>
          </a:xfrm>
          <a:prstGeom prst="rect">
            <a:avLst/>
          </a:prstGeom>
        </p:spPr>
        <p:txBody>
          <a:bodyPr/>
          <a:lstStyle>
            <a:lvl1pPr algn="l" rtl="0" eaLnBrk="0" fontAlgn="base" hangingPunct="0">
              <a:lnSpc>
                <a:spcPct val="95000"/>
              </a:lnSpc>
              <a:spcBef>
                <a:spcPct val="0"/>
              </a:spcBef>
              <a:spcAft>
                <a:spcPct val="0"/>
              </a:spcAft>
              <a:defRPr sz="4000">
                <a:solidFill>
                  <a:srgbClr val="4157AD"/>
                </a:solidFill>
                <a:latin typeface="+mj-lt"/>
                <a:ea typeface="+mj-ea"/>
                <a:cs typeface="+mj-cs"/>
              </a:defRPr>
            </a:lvl1pPr>
            <a:lvl2pPr algn="l" rtl="0" eaLnBrk="0" fontAlgn="base" hangingPunct="0">
              <a:lnSpc>
                <a:spcPct val="95000"/>
              </a:lnSpc>
              <a:spcBef>
                <a:spcPct val="0"/>
              </a:spcBef>
              <a:spcAft>
                <a:spcPct val="0"/>
              </a:spcAft>
              <a:defRPr sz="4000">
                <a:solidFill>
                  <a:srgbClr val="4157AD"/>
                </a:solidFill>
                <a:latin typeface="GE Inspira" pitchFamily="34" charset="0"/>
              </a:defRPr>
            </a:lvl2pPr>
            <a:lvl3pPr algn="l" rtl="0" eaLnBrk="0" fontAlgn="base" hangingPunct="0">
              <a:lnSpc>
                <a:spcPct val="95000"/>
              </a:lnSpc>
              <a:spcBef>
                <a:spcPct val="0"/>
              </a:spcBef>
              <a:spcAft>
                <a:spcPct val="0"/>
              </a:spcAft>
              <a:defRPr sz="4000">
                <a:solidFill>
                  <a:srgbClr val="4157AD"/>
                </a:solidFill>
                <a:latin typeface="GE Inspira" pitchFamily="34" charset="0"/>
              </a:defRPr>
            </a:lvl3pPr>
            <a:lvl4pPr algn="l" rtl="0" eaLnBrk="0" fontAlgn="base" hangingPunct="0">
              <a:lnSpc>
                <a:spcPct val="95000"/>
              </a:lnSpc>
              <a:spcBef>
                <a:spcPct val="0"/>
              </a:spcBef>
              <a:spcAft>
                <a:spcPct val="0"/>
              </a:spcAft>
              <a:defRPr sz="4000">
                <a:solidFill>
                  <a:srgbClr val="4157AD"/>
                </a:solidFill>
                <a:latin typeface="GE Inspira" pitchFamily="34" charset="0"/>
              </a:defRPr>
            </a:lvl4pPr>
            <a:lvl5pPr algn="l" rtl="0" eaLnBrk="0" fontAlgn="base" hangingPunct="0">
              <a:lnSpc>
                <a:spcPct val="95000"/>
              </a:lnSpc>
              <a:spcBef>
                <a:spcPct val="0"/>
              </a:spcBef>
              <a:spcAft>
                <a:spcPct val="0"/>
              </a:spcAft>
              <a:defRPr sz="4000">
                <a:solidFill>
                  <a:srgbClr val="4157AD"/>
                </a:solidFill>
                <a:latin typeface="GE Inspira" pitchFamily="34" charset="0"/>
              </a:defRPr>
            </a:lvl5pPr>
            <a:lvl6pPr marL="457200" algn="l" rtl="0" fontAlgn="base">
              <a:lnSpc>
                <a:spcPct val="95000"/>
              </a:lnSpc>
              <a:spcBef>
                <a:spcPct val="0"/>
              </a:spcBef>
              <a:spcAft>
                <a:spcPct val="0"/>
              </a:spcAft>
              <a:defRPr sz="4000">
                <a:solidFill>
                  <a:srgbClr val="4157AD"/>
                </a:solidFill>
                <a:latin typeface="GE Inspira" pitchFamily="34" charset="0"/>
              </a:defRPr>
            </a:lvl6pPr>
            <a:lvl7pPr marL="914400" algn="l" rtl="0" fontAlgn="base">
              <a:lnSpc>
                <a:spcPct val="95000"/>
              </a:lnSpc>
              <a:spcBef>
                <a:spcPct val="0"/>
              </a:spcBef>
              <a:spcAft>
                <a:spcPct val="0"/>
              </a:spcAft>
              <a:defRPr sz="4000">
                <a:solidFill>
                  <a:srgbClr val="4157AD"/>
                </a:solidFill>
                <a:latin typeface="GE Inspira" pitchFamily="34" charset="0"/>
              </a:defRPr>
            </a:lvl7pPr>
            <a:lvl8pPr marL="1371600" algn="l" rtl="0" fontAlgn="base">
              <a:lnSpc>
                <a:spcPct val="95000"/>
              </a:lnSpc>
              <a:spcBef>
                <a:spcPct val="0"/>
              </a:spcBef>
              <a:spcAft>
                <a:spcPct val="0"/>
              </a:spcAft>
              <a:defRPr sz="4000">
                <a:solidFill>
                  <a:srgbClr val="4157AD"/>
                </a:solidFill>
                <a:latin typeface="GE Inspira" pitchFamily="34" charset="0"/>
              </a:defRPr>
            </a:lvl8pPr>
            <a:lvl9pPr marL="1828800" algn="l" rtl="0" fontAlgn="base">
              <a:lnSpc>
                <a:spcPct val="95000"/>
              </a:lnSpc>
              <a:spcBef>
                <a:spcPct val="0"/>
              </a:spcBef>
              <a:spcAft>
                <a:spcPct val="0"/>
              </a:spcAft>
              <a:defRPr sz="4000">
                <a:solidFill>
                  <a:srgbClr val="4157AD"/>
                </a:solidFill>
                <a:latin typeface="GE Inspira" pitchFamily="34" charset="0"/>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br>
              <a:rPr kumimoji="0" lang="en-US" sz="3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32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What do I need to know?</a:t>
            </a:r>
          </a:p>
        </p:txBody>
      </p:sp>
      <p:sp>
        <p:nvSpPr>
          <p:cNvPr id="17" name="Rectangle 1027"/>
          <p:cNvSpPr txBox="1">
            <a:spLocks noChangeArrowheads="1"/>
          </p:cNvSpPr>
          <p:nvPr/>
        </p:nvSpPr>
        <p:spPr>
          <a:xfrm>
            <a:off x="685799" y="1600200"/>
            <a:ext cx="8308075" cy="3790666"/>
          </a:xfrm>
          <a:prstGeom prst="rect">
            <a:avLst/>
          </a:prstGeom>
        </p:spPr>
        <p:txBody>
          <a:bodyPr/>
          <a:lstStyle>
            <a:lvl1pPr marL="342900" indent="-342900" algn="l" rtl="0" eaLnBrk="0" fontAlgn="base" hangingPunct="0">
              <a:spcBef>
                <a:spcPct val="20000"/>
              </a:spcBef>
              <a:spcAft>
                <a:spcPct val="0"/>
              </a:spcAft>
              <a:buClr>
                <a:srgbClr val="004880"/>
              </a:buClr>
              <a:defRPr sz="3200">
                <a:solidFill>
                  <a:srgbClr val="4157AD"/>
                </a:solidFill>
                <a:latin typeface="+mn-lt"/>
                <a:ea typeface="+mn-ea"/>
                <a:cs typeface="+mn-cs"/>
              </a:defRPr>
            </a:lvl1pPr>
            <a:lvl2pPr marL="403225" indent="-288925" algn="l" rtl="0" eaLnBrk="0" fontAlgn="base" hangingPunct="0">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eaLnBrk="0" fontAlgn="base" hangingPunct="0">
              <a:spcBef>
                <a:spcPct val="20000"/>
              </a:spcBef>
              <a:spcAft>
                <a:spcPct val="0"/>
              </a:spcAft>
              <a:buClr>
                <a:srgbClr val="004880"/>
              </a:buClr>
              <a:buChar char="–"/>
              <a:defRPr sz="3200">
                <a:solidFill>
                  <a:srgbClr val="4157AD"/>
                </a:solidFill>
                <a:latin typeface="+mn-lt"/>
              </a:defRPr>
            </a:lvl3pPr>
            <a:lvl4pPr marL="1255713" indent="-284163" algn="l" rtl="0" eaLnBrk="0" fontAlgn="base" hangingPunct="0">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eaLnBrk="0" fontAlgn="base" hangingPunct="0">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rgbClr val="000099"/>
                </a:solidFill>
                <a:effectLst/>
                <a:uLnTx/>
                <a:uFillTx/>
                <a:latin typeface="+mn-lt"/>
                <a:ea typeface="+mn-ea"/>
                <a:cs typeface="+mn-cs"/>
              </a:rPr>
              <a:t>B</a:t>
            </a:r>
            <a:r>
              <a:rPr kumimoji="0" lang="en-US" sz="3200" b="0" i="0" u="none" strike="noStrike" kern="0" cap="none" spc="0" normalizeH="0" baseline="0" noProof="0" dirty="0">
                <a:ln>
                  <a:noFill/>
                </a:ln>
                <a:solidFill>
                  <a:srgbClr val="000099"/>
                </a:solidFill>
                <a:effectLst/>
                <a:uLnTx/>
                <a:uFillTx/>
                <a:latin typeface="+mn-lt"/>
                <a:ea typeface="+mn-ea"/>
                <a:cs typeface="+mn-cs"/>
              </a:rPr>
              <a:t> - Burden</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R</a:t>
            </a:r>
            <a:r>
              <a:rPr kumimoji="0" lang="en-US" sz="3200" b="0" i="0" u="none" strike="noStrike" kern="0" cap="none" spc="0" normalizeH="0" baseline="0" noProof="0" dirty="0">
                <a:ln>
                  <a:noFill/>
                </a:ln>
                <a:solidFill>
                  <a:schemeClr val="tx1"/>
                </a:solidFill>
                <a:effectLst/>
                <a:uLnTx/>
                <a:uFillTx/>
                <a:latin typeface="+mn-lt"/>
                <a:ea typeface="+mn-ea"/>
                <a:cs typeface="+mn-cs"/>
              </a:rPr>
              <a:t> - Ratio</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A</a:t>
            </a:r>
            <a:r>
              <a:rPr kumimoji="0" lang="en-US" sz="3200" b="1" i="0" u="none" strike="noStrike" kern="0" cap="none" spc="0" normalizeH="0" baseline="0" noProof="0" dirty="0">
                <a:ln>
                  <a:noFill/>
                </a:ln>
                <a:solidFill>
                  <a:schemeClr val="tx1"/>
                </a:solidFill>
                <a:effectLst/>
                <a:uLnTx/>
                <a:uFillTx/>
                <a:latin typeface="+mn-lt"/>
                <a:ea typeface="+mn-ea"/>
                <a:cs typeface="+mn-cs"/>
              </a:rPr>
              <a:t> </a:t>
            </a:r>
            <a:r>
              <a:rPr kumimoji="0" lang="en-US" sz="3200" b="0" i="0" u="none" strike="noStrike" kern="0" cap="none" spc="0" normalizeH="0" baseline="0" noProof="0" dirty="0">
                <a:ln>
                  <a:noFill/>
                </a:ln>
                <a:solidFill>
                  <a:schemeClr val="tx1"/>
                </a:solidFill>
                <a:effectLst/>
                <a:uLnTx/>
                <a:uFillTx/>
                <a:latin typeface="+mn-lt"/>
                <a:ea typeface="+mn-ea"/>
                <a:cs typeface="+mn-cs"/>
              </a:rPr>
              <a:t>- Accuracy</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V</a:t>
            </a:r>
            <a:r>
              <a:rPr kumimoji="0" lang="en-US" sz="3200" b="0" i="0" u="none" strike="noStrike" kern="0" cap="none" spc="0" normalizeH="0" baseline="0" noProof="0" dirty="0">
                <a:ln>
                  <a:noFill/>
                </a:ln>
                <a:solidFill>
                  <a:schemeClr val="tx1"/>
                </a:solidFill>
                <a:effectLst/>
                <a:uLnTx/>
                <a:uFillTx/>
                <a:latin typeface="+mn-lt"/>
                <a:ea typeface="+mn-ea"/>
                <a:cs typeface="+mn-cs"/>
              </a:rPr>
              <a:t> – voltage class</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E</a:t>
            </a:r>
            <a:r>
              <a:rPr kumimoji="0" lang="en-US" sz="3200" b="0" i="0" u="none" strike="noStrike" kern="0" cap="none" spc="0" normalizeH="0" baseline="0" noProof="0" dirty="0">
                <a:ln>
                  <a:noFill/>
                </a:ln>
                <a:solidFill>
                  <a:schemeClr val="tx1"/>
                </a:solidFill>
                <a:effectLst/>
                <a:uLnTx/>
                <a:uFillTx/>
                <a:latin typeface="+mn-lt"/>
                <a:ea typeface="+mn-ea"/>
                <a:cs typeface="+mn-cs"/>
              </a:rPr>
              <a:t> – </a:t>
            </a:r>
            <a:r>
              <a:rPr kumimoji="0" lang="en-US" sz="3200" b="0" i="0" u="none" strike="noStrike" kern="0" cap="none" spc="0" normalizeH="0" baseline="0" noProof="0" dirty="0" err="1">
                <a:ln>
                  <a:noFill/>
                </a:ln>
                <a:solidFill>
                  <a:schemeClr val="tx1"/>
                </a:solidFill>
                <a:effectLst/>
                <a:uLnTx/>
                <a:uFillTx/>
                <a:latin typeface="+mn-lt"/>
                <a:ea typeface="+mn-ea"/>
                <a:cs typeface="+mn-cs"/>
              </a:rPr>
              <a:t>Etc</a:t>
            </a:r>
            <a:r>
              <a:rPr kumimoji="0" lang="en-US" sz="3200" b="0" i="0" u="none" strike="noStrike" kern="0" cap="none" spc="0" normalizeH="0" baseline="0" noProof="0" dirty="0">
                <a:ln>
                  <a:noFill/>
                </a:ln>
                <a:solidFill>
                  <a:schemeClr val="tx1"/>
                </a:solidFill>
                <a:effectLst/>
                <a:uLnTx/>
                <a:uFillTx/>
                <a:latin typeface="+mn-lt"/>
                <a:ea typeface="+mn-ea"/>
                <a:cs typeface="+mn-cs"/>
              </a:rPr>
              <a:t> (window size, special requirements)</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R</a:t>
            </a:r>
            <a:r>
              <a:rPr kumimoji="0" lang="en-US" sz="3200" b="0" i="0" u="none" strike="noStrike" kern="0" cap="none" spc="0" normalizeH="0" baseline="0" noProof="0" dirty="0">
                <a:ln>
                  <a:noFill/>
                </a:ln>
                <a:solidFill>
                  <a:schemeClr val="tx1"/>
                </a:solidFill>
                <a:effectLst/>
                <a:uLnTx/>
                <a:uFillTx/>
                <a:latin typeface="+mn-lt"/>
                <a:ea typeface="+mn-ea"/>
                <a:cs typeface="+mn-cs"/>
              </a:rPr>
              <a:t> – Rating Factor</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a:p>
            <a:pPr marL="403225" marR="0" lvl="1" indent="-288925" algn="l" defTabSz="914400" rtl="0" eaLnBrk="1" fontAlgn="base" latinLnBrk="0" hangingPunct="1">
              <a:lnSpc>
                <a:spcPct val="100000"/>
              </a:lnSpc>
              <a:spcBef>
                <a:spcPct val="20000"/>
              </a:spcBef>
              <a:spcAft>
                <a:spcPct val="0"/>
              </a:spcAft>
              <a:buClr>
                <a:srgbClr val="004880"/>
              </a:buClr>
              <a:buSzTx/>
              <a:buFont typeface="GE Inspira" pitchFamily="34" charset="0"/>
              <a:buChar char="&gt;"/>
              <a:tabLst/>
              <a:defRPr/>
            </a:pPr>
            <a:endParaRPr kumimoji="0" lang="en-US" sz="3200" b="0" i="0" u="none" strike="noStrike" kern="0" cap="none" spc="0" normalizeH="0" baseline="0" noProof="0" dirty="0">
              <a:ln>
                <a:noFill/>
              </a:ln>
              <a:solidFill>
                <a:srgbClr val="B2B2B2"/>
              </a:solidFill>
              <a:effectLst/>
              <a:uLnTx/>
              <a:uFillTx/>
              <a:latin typeface="+mn-lt"/>
            </a:endParaRPr>
          </a:p>
        </p:txBody>
      </p:sp>
      <p:sp>
        <p:nvSpPr>
          <p:cNvPr id="18" name="Rectangle 1028"/>
          <p:cNvSpPr>
            <a:spLocks noChangeArrowheads="1"/>
          </p:cNvSpPr>
          <p:nvPr/>
        </p:nvSpPr>
        <p:spPr bwMode="auto">
          <a:xfrm>
            <a:off x="647700" y="5598122"/>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4880"/>
              </a:buClr>
              <a:buSzTx/>
              <a:buFontTx/>
              <a:buNone/>
              <a:tabLst/>
              <a:defRPr/>
            </a:pPr>
            <a:r>
              <a:rPr kumimoji="0" lang="en-US" sz="2400" b="1" i="0" u="none" strike="noStrike" kern="0" cap="none" spc="0" normalizeH="0" baseline="0" noProof="0" dirty="0">
                <a:ln>
                  <a:noFill/>
                </a:ln>
                <a:solidFill>
                  <a:srgbClr val="0070C0"/>
                </a:solidFill>
                <a:effectLst/>
                <a:uLnTx/>
                <a:uFillTx/>
              </a:rPr>
              <a:t>Revenue metering application</a:t>
            </a:r>
          </a:p>
        </p:txBody>
      </p:sp>
      <p:sp>
        <p:nvSpPr>
          <p:cNvPr id="2" name="Title 1">
            <a:extLst>
              <a:ext uri="{FF2B5EF4-FFF2-40B4-BE49-F238E27FC236}">
                <a16:creationId xmlns:a16="http://schemas.microsoft.com/office/drawing/2014/main" id="{AEBE032A-1C83-9196-9638-A558ADDB4851}"/>
              </a:ext>
            </a:extLst>
          </p:cNvPr>
          <p:cNvSpPr>
            <a:spLocks noGrp="1"/>
          </p:cNvSpPr>
          <p:nvPr>
            <p:ph type="title"/>
          </p:nvPr>
        </p:nvSpPr>
        <p:spPr>
          <a:xfrm>
            <a:off x="1804601" y="122773"/>
            <a:ext cx="6958399" cy="810827"/>
          </a:xfrm>
        </p:spPr>
        <p:txBody>
          <a:bodyPr/>
          <a:lstStyle/>
          <a:p>
            <a:r>
              <a:rPr kumimoji="0" lang="en-US" sz="4400" b="0" i="0" u="none" strike="noStrike" kern="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UTILITY METERING CTs</a:t>
            </a:r>
            <a:endParaRPr lang="en-US" dirty="0">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E0D5557E-0241-7069-1F77-72618076FAD0}"/>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8EEB9DCB-73F5-C741-2F01-737E5135A4B4}"/>
              </a:ext>
            </a:extLst>
          </p:cNvPr>
          <p:cNvSpPr>
            <a:spLocks noGrp="1"/>
          </p:cNvSpPr>
          <p:nvPr>
            <p:ph type="sldNum" sz="quarter" idx="4"/>
          </p:nvPr>
        </p:nvSpPr>
        <p:spPr/>
        <p:txBody>
          <a:bodyPr/>
          <a:lstStyle/>
          <a:p>
            <a:fld id="{13F4EEB6-0CF6-486C-BB81-018E4F81B9A2}" type="slidenum">
              <a:rPr lang="en-US" smtClean="0"/>
              <a:t>22</a:t>
            </a:fld>
            <a:endParaRPr lang="en-US"/>
          </a:p>
        </p:txBody>
      </p:sp>
    </p:spTree>
    <p:extLst>
      <p:ext uri="{BB962C8B-B14F-4D97-AF65-F5344CB8AC3E}">
        <p14:creationId xmlns:p14="http://schemas.microsoft.com/office/powerpoint/2010/main" val="2183207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1003150" y="413859"/>
            <a:ext cx="8308375" cy="598394"/>
          </a:xfrm>
        </p:spPr>
        <p:txBody>
          <a:bodyPr>
            <a:normAutofit fontScale="90000"/>
          </a:bodyPr>
          <a:lstStyle/>
          <a:p>
            <a:pPr algn="ctr"/>
            <a:r>
              <a:rPr lang="en-US" sz="4000" dirty="0">
                <a:latin typeface="Arial" panose="020B0604020202020204" pitchFamily="34" charset="0"/>
                <a:cs typeface="Arial" panose="020B0604020202020204" pitchFamily="34" charset="0"/>
              </a:rPr>
              <a:t>Name Plate Information:  Burden</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578" y="3868153"/>
            <a:ext cx="3398920" cy="272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135132" y="1279961"/>
            <a:ext cx="8455711"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28650">
              <a:defRPr sz="3200">
                <a:solidFill>
                  <a:schemeClr val="tx1"/>
                </a:solidFill>
                <a:latin typeface="GE Inspira" pitchFamily="34" charset="0"/>
              </a:defRPr>
            </a:lvl1pPr>
            <a:lvl2pPr marL="742950" indent="-285750" defTabSz="628650">
              <a:defRPr sz="3200">
                <a:solidFill>
                  <a:schemeClr val="tx1"/>
                </a:solidFill>
                <a:latin typeface="GE Inspira" pitchFamily="34" charset="0"/>
              </a:defRPr>
            </a:lvl2pPr>
            <a:lvl3pPr marL="1143000" indent="-228600" defTabSz="628650">
              <a:defRPr sz="3200">
                <a:solidFill>
                  <a:schemeClr val="tx1"/>
                </a:solidFill>
                <a:latin typeface="GE Inspira" pitchFamily="34" charset="0"/>
              </a:defRPr>
            </a:lvl3pPr>
            <a:lvl4pPr marL="1600200" indent="-228600" defTabSz="628650">
              <a:defRPr sz="3200">
                <a:solidFill>
                  <a:schemeClr val="tx1"/>
                </a:solidFill>
                <a:latin typeface="GE Inspira" pitchFamily="34" charset="0"/>
              </a:defRPr>
            </a:lvl4pPr>
            <a:lvl5pPr marL="2057400" indent="-228600" defTabSz="628650">
              <a:defRPr sz="3200">
                <a:solidFill>
                  <a:schemeClr val="tx1"/>
                </a:solidFill>
                <a:latin typeface="GE Inspira" pitchFamily="34" charset="0"/>
              </a:defRPr>
            </a:lvl5pPr>
            <a:lvl6pPr marL="2514600" indent="-228600" defTabSz="628650" eaLnBrk="0" fontAlgn="base" hangingPunct="0">
              <a:spcBef>
                <a:spcPct val="0"/>
              </a:spcBef>
              <a:spcAft>
                <a:spcPct val="0"/>
              </a:spcAft>
              <a:defRPr sz="3200">
                <a:solidFill>
                  <a:schemeClr val="tx1"/>
                </a:solidFill>
                <a:latin typeface="GE Inspira" pitchFamily="34" charset="0"/>
              </a:defRPr>
            </a:lvl6pPr>
            <a:lvl7pPr marL="2971800" indent="-228600" defTabSz="628650" eaLnBrk="0" fontAlgn="base" hangingPunct="0">
              <a:spcBef>
                <a:spcPct val="0"/>
              </a:spcBef>
              <a:spcAft>
                <a:spcPct val="0"/>
              </a:spcAft>
              <a:defRPr sz="3200">
                <a:solidFill>
                  <a:schemeClr val="tx1"/>
                </a:solidFill>
                <a:latin typeface="GE Inspira" pitchFamily="34" charset="0"/>
              </a:defRPr>
            </a:lvl7pPr>
            <a:lvl8pPr marL="3429000" indent="-228600" defTabSz="628650" eaLnBrk="0" fontAlgn="base" hangingPunct="0">
              <a:spcBef>
                <a:spcPct val="0"/>
              </a:spcBef>
              <a:spcAft>
                <a:spcPct val="0"/>
              </a:spcAft>
              <a:defRPr sz="3200">
                <a:solidFill>
                  <a:schemeClr val="tx1"/>
                </a:solidFill>
                <a:latin typeface="GE Inspira" pitchFamily="34" charset="0"/>
              </a:defRPr>
            </a:lvl8pPr>
            <a:lvl9pPr marL="3886200" indent="-228600" defTabSz="628650" eaLnBrk="0" fontAlgn="base" hangingPunct="0">
              <a:spcBef>
                <a:spcPct val="0"/>
              </a:spcBef>
              <a:spcAft>
                <a:spcPct val="0"/>
              </a:spcAft>
              <a:defRPr sz="3200">
                <a:solidFill>
                  <a:schemeClr val="tx1"/>
                </a:solidFill>
                <a:latin typeface="GE Inspira" pitchFamily="34" charset="0"/>
              </a:defRPr>
            </a:lvl9pPr>
          </a:lstStyle>
          <a:p>
            <a:pPr marL="0" marR="0" lvl="0" indent="0" defTabSz="62865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a:t>
            </a:r>
            <a:r>
              <a:rPr kumimoji="0" lang="en-US" sz="1800" b="1" i="0" u="none" strike="noStrike" kern="0" cap="none" spc="0" normalizeH="0" baseline="0" noProof="0" dirty="0">
                <a:ln>
                  <a:noFill/>
                </a:ln>
                <a:solidFill>
                  <a:srgbClr val="0745AB"/>
                </a:solidFill>
                <a:effectLst/>
                <a:uLnTx/>
                <a:uFillTx/>
                <a:latin typeface="GE Inspira Pitch" pitchFamily="34" charset="0"/>
              </a:rPr>
              <a:t>Definition:</a:t>
            </a:r>
            <a:r>
              <a:rPr kumimoji="0" lang="en-US" sz="1800" b="0" i="0" u="none" strike="noStrike" kern="0" cap="none" spc="0" normalizeH="0" baseline="0" noProof="0" dirty="0">
                <a:ln>
                  <a:noFill/>
                </a:ln>
                <a:solidFill>
                  <a:srgbClr val="0745AB"/>
                </a:solidFill>
                <a:effectLst/>
                <a:uLnTx/>
                <a:uFillTx/>
                <a:latin typeface="GE Inspira Pitch" pitchFamily="34" charset="0"/>
              </a:rPr>
              <a:t> Load connected to CT secondary</a:t>
            </a:r>
          </a:p>
          <a:p>
            <a:pPr marL="0" marR="0" lvl="0" indent="0" defTabSz="62865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Includes devices &amp; connecting leads</a:t>
            </a:r>
          </a:p>
          <a:p>
            <a:pPr marL="0" marR="0" lvl="0" indent="0" defTabSz="628650" eaLnBrk="1" fontAlgn="auto" latinLnBrk="0" hangingPunct="1">
              <a:lnSpc>
                <a:spcPct val="100000"/>
              </a:lnSpc>
              <a:spcBef>
                <a:spcPts val="0"/>
              </a:spcBef>
              <a:spcAft>
                <a:spcPts val="0"/>
              </a:spcAft>
              <a:buClrTx/>
              <a:buSzTx/>
              <a:buFontTx/>
              <a:buChar char="•"/>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Expressed in ohms </a:t>
            </a:r>
          </a:p>
          <a:p>
            <a:pPr marL="0" marR="0" lvl="0" indent="0" defTabSz="628650" eaLnBrk="1" fontAlgn="auto" latinLnBrk="0" hangingPunct="1">
              <a:lnSpc>
                <a:spcPct val="100000"/>
              </a:lnSpc>
              <a:spcBef>
                <a:spcPts val="0"/>
              </a:spcBef>
              <a:spcAft>
                <a:spcPts val="0"/>
              </a:spcAft>
              <a:buClrTx/>
              <a:buSzTx/>
              <a:buFontTx/>
              <a:buChar char="•"/>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Standard values  = 	B0.1, B0.2, B0.5, B0.9, B1.8	</a:t>
            </a:r>
          </a:p>
          <a:p>
            <a:pPr marL="0" marR="0" lvl="0" indent="0" defTabSz="62865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E0.04, E0.2</a:t>
            </a:r>
          </a:p>
        </p:txBody>
      </p:sp>
      <p:sp>
        <p:nvSpPr>
          <p:cNvPr id="2" name="Footer Placeholder 1">
            <a:extLst>
              <a:ext uri="{FF2B5EF4-FFF2-40B4-BE49-F238E27FC236}">
                <a16:creationId xmlns:a16="http://schemas.microsoft.com/office/drawing/2014/main" id="{505403C9-549B-8A31-B2F2-7DD454A77E33}"/>
              </a:ext>
            </a:extLst>
          </p:cNvPr>
          <p:cNvSpPr>
            <a:spLocks noGrp="1"/>
          </p:cNvSpPr>
          <p:nvPr>
            <p:ph type="ftr" sz="quarter" idx="11"/>
          </p:nvPr>
        </p:nvSpPr>
        <p:spPr>
          <a:xfrm>
            <a:off x="358497" y="6269508"/>
            <a:ext cx="1606735" cy="320040"/>
          </a:xfrm>
        </p:spPr>
        <p:txBody>
          <a:bodyPr/>
          <a:lstStyle/>
          <a:p>
            <a:r>
              <a:rPr lang="en-US" b="1" dirty="0">
                <a:solidFill>
                  <a:schemeClr val="accent1"/>
                </a:solidFill>
              </a:rPr>
              <a:t>tescometering.com</a:t>
            </a:r>
          </a:p>
        </p:txBody>
      </p:sp>
      <p:sp>
        <p:nvSpPr>
          <p:cNvPr id="4" name="Slide Number Placeholder 3">
            <a:extLst>
              <a:ext uri="{FF2B5EF4-FFF2-40B4-BE49-F238E27FC236}">
                <a16:creationId xmlns:a16="http://schemas.microsoft.com/office/drawing/2014/main" id="{BC5CA126-D134-4268-6DAB-6434E013C840}"/>
              </a:ext>
            </a:extLst>
          </p:cNvPr>
          <p:cNvSpPr>
            <a:spLocks noGrp="1"/>
          </p:cNvSpPr>
          <p:nvPr>
            <p:ph type="sldNum" sz="quarter" idx="12"/>
          </p:nvPr>
        </p:nvSpPr>
        <p:spPr/>
        <p:txBody>
          <a:bodyPr/>
          <a:lstStyle/>
          <a:p>
            <a:pPr algn="r" defTabSz="914269"/>
            <a:fld id="{98C15ACF-BCE4-A14D-AD40-112D480AD3F5}" type="slidenum">
              <a:rPr lang="en-US" smtClean="0">
                <a:solidFill>
                  <a:srgbClr val="454545"/>
                </a:solidFill>
              </a:rPr>
              <a:pPr algn="r" defTabSz="914269"/>
              <a:t>23</a:t>
            </a:fld>
            <a:endParaRPr lang="en-US" dirty="0">
              <a:solidFill>
                <a:srgbClr val="454545"/>
              </a:solidFill>
            </a:endParaRPr>
          </a:p>
          <a:p>
            <a:pPr defTabSz="914269">
              <a:tabLst>
                <a:tab pos="1982788" algn="r"/>
              </a:tabLst>
            </a:pPr>
            <a:endParaRPr lang="en-US" sz="800" dirty="0">
              <a:solidFill>
                <a:srgbClr val="454545"/>
              </a:solidFill>
            </a:endParaRPr>
          </a:p>
        </p:txBody>
      </p:sp>
    </p:spTree>
    <p:extLst>
      <p:ext uri="{BB962C8B-B14F-4D97-AF65-F5344CB8AC3E}">
        <p14:creationId xmlns:p14="http://schemas.microsoft.com/office/powerpoint/2010/main" val="20593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838200" y="3046786"/>
          <a:ext cx="6842125" cy="3994338"/>
        </p:xfrm>
        <a:graphic>
          <a:graphicData uri="http://schemas.openxmlformats.org/presentationml/2006/ole">
            <mc:AlternateContent xmlns:mc="http://schemas.openxmlformats.org/markup-compatibility/2006">
              <mc:Choice xmlns:v="urn:schemas-microsoft-com:vml" Requires="v">
                <p:oleObj name="Worksheet" r:id="rId3" imgW="6364800" imgH="3715200" progId="Excel.Sheet.8">
                  <p:embed/>
                </p:oleObj>
              </mc:Choice>
              <mc:Fallback>
                <p:oleObj name="Worksheet" r:id="rId3" imgW="6364800" imgH="3715200" progId="Excel.Sheet.8">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6786"/>
                        <a:ext cx="6842125" cy="3994338"/>
                      </a:xfrm>
                      <a:prstGeom prst="rect">
                        <a:avLst/>
                      </a:prstGeom>
                      <a:noFill/>
                      <a:ln>
                        <a:noFill/>
                      </a:ln>
                      <a:effectLst/>
                    </p:spPr>
                  </p:pic>
                </p:oleObj>
              </mc:Fallback>
            </mc:AlternateContent>
          </a:graphicData>
        </a:graphic>
      </p:graphicFrame>
      <p:sp>
        <p:nvSpPr>
          <p:cNvPr id="15363" name="Rectangle 3"/>
          <p:cNvSpPr>
            <a:spLocks noChangeArrowheads="1"/>
          </p:cNvSpPr>
          <p:nvPr/>
        </p:nvSpPr>
        <p:spPr bwMode="auto">
          <a:xfrm>
            <a:off x="57150" y="1675338"/>
            <a:ext cx="6267450"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GE Inspira Pitch" pitchFamily="34" charset="0"/>
              </a:rPr>
              <a:t>Standard IEEE CT Burdens (5 Amp) </a:t>
            </a:r>
            <a:br>
              <a:rPr kumimoji="0" lang="en-US" sz="2800" b="0" i="0" u="none" strike="noStrike" kern="0" cap="none" spc="0" normalizeH="0" baseline="0" noProof="0" dirty="0">
                <a:ln>
                  <a:noFill/>
                </a:ln>
                <a:solidFill>
                  <a:sysClr val="windowText" lastClr="000000"/>
                </a:solidFill>
                <a:effectLst/>
                <a:uLnTx/>
                <a:uFillTx/>
                <a:latin typeface="GE Inspira Pitch" pitchFamily="34" charset="0"/>
              </a:rPr>
            </a:br>
            <a:r>
              <a:rPr kumimoji="0" lang="en-US" sz="2800" b="0" i="0" u="none" strike="noStrike" kern="0" cap="none" spc="0" normalizeH="0" baseline="0" noProof="0" dirty="0">
                <a:ln>
                  <a:noFill/>
                </a:ln>
                <a:solidFill>
                  <a:sysClr val="windowText" lastClr="000000"/>
                </a:solidFill>
                <a:effectLst/>
                <a:uLnTx/>
                <a:uFillTx/>
                <a:latin typeface="GE Inspira Pitch" pitchFamily="34" charset="0"/>
              </a:rPr>
              <a:t>(Per </a:t>
            </a:r>
            <a:r>
              <a:rPr kumimoji="0" lang="en-US" sz="2800" b="0" i="0" u="none" strike="noStrike" kern="0" cap="none" spc="0" normalizeH="0" baseline="0" noProof="0" dirty="0">
                <a:ln>
                  <a:noFill/>
                </a:ln>
                <a:solidFill>
                  <a:srgbClr val="1E4191"/>
                </a:solidFill>
                <a:effectLst/>
                <a:uLnTx/>
                <a:uFillTx/>
                <a:latin typeface="GE Inspira Pitch" pitchFamily="34" charset="0"/>
              </a:rPr>
              <a:t>IEEE Std. C57.13-1993 &amp; C57.13.6)</a:t>
            </a:r>
          </a:p>
        </p:txBody>
      </p:sp>
      <p:sp>
        <p:nvSpPr>
          <p:cNvPr id="15365" name="Text Box 5"/>
          <p:cNvSpPr txBox="1">
            <a:spLocks noChangeArrowheads="1"/>
          </p:cNvSpPr>
          <p:nvPr/>
        </p:nvSpPr>
        <p:spPr bwMode="auto">
          <a:xfrm>
            <a:off x="990600" y="5561436"/>
            <a:ext cx="709453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6" name="Text Box 6"/>
          <p:cNvSpPr txBox="1">
            <a:spLocks noChangeArrowheads="1"/>
          </p:cNvSpPr>
          <p:nvPr/>
        </p:nvSpPr>
        <p:spPr bwMode="auto">
          <a:xfrm>
            <a:off x="2819400" y="5507461"/>
            <a:ext cx="502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7" name="Text Box 7"/>
          <p:cNvSpPr txBox="1">
            <a:spLocks noChangeArrowheads="1"/>
          </p:cNvSpPr>
          <p:nvPr/>
        </p:nvSpPr>
        <p:spPr bwMode="auto">
          <a:xfrm>
            <a:off x="2651125" y="5583661"/>
            <a:ext cx="502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8" name="Text Box 8"/>
          <p:cNvSpPr txBox="1">
            <a:spLocks noChangeArrowheads="1"/>
          </p:cNvSpPr>
          <p:nvPr/>
        </p:nvSpPr>
        <p:spPr bwMode="auto">
          <a:xfrm>
            <a:off x="746125" y="5485236"/>
            <a:ext cx="123507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9" name="Text Box 9"/>
          <p:cNvSpPr txBox="1">
            <a:spLocks noChangeArrowheads="1"/>
          </p:cNvSpPr>
          <p:nvPr/>
        </p:nvSpPr>
        <p:spPr bwMode="auto">
          <a:xfrm>
            <a:off x="2743200" y="5507461"/>
            <a:ext cx="847725"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E0.2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E0.04</a:t>
            </a:r>
          </a:p>
        </p:txBody>
      </p:sp>
      <p:sp>
        <p:nvSpPr>
          <p:cNvPr id="15370" name="Text Box 10"/>
          <p:cNvSpPr txBox="1">
            <a:spLocks noChangeArrowheads="1"/>
          </p:cNvSpPr>
          <p:nvPr/>
        </p:nvSpPr>
        <p:spPr bwMode="auto">
          <a:xfrm>
            <a:off x="4451989" y="5491586"/>
            <a:ext cx="67786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0.2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0.04</a:t>
            </a:r>
          </a:p>
        </p:txBody>
      </p:sp>
      <p:sp>
        <p:nvSpPr>
          <p:cNvPr id="15371" name="Text Box 11"/>
          <p:cNvSpPr txBox="1">
            <a:spLocks noChangeArrowheads="1"/>
          </p:cNvSpPr>
          <p:nvPr/>
        </p:nvSpPr>
        <p:spPr bwMode="auto">
          <a:xfrm>
            <a:off x="5956792" y="5491586"/>
            <a:ext cx="32543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1</a:t>
            </a:r>
          </a:p>
        </p:txBody>
      </p:sp>
      <p:sp>
        <p:nvSpPr>
          <p:cNvPr id="15372" name="Text Box 12"/>
          <p:cNvSpPr txBox="1">
            <a:spLocks noChangeArrowheads="1"/>
          </p:cNvSpPr>
          <p:nvPr/>
        </p:nvSpPr>
        <p:spPr bwMode="auto">
          <a:xfrm>
            <a:off x="6990257" y="5522542"/>
            <a:ext cx="536575"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1.0</a:t>
            </a:r>
          </a:p>
        </p:txBody>
      </p:sp>
      <p:sp>
        <p:nvSpPr>
          <p:cNvPr id="2" name="Title 1">
            <a:extLst>
              <a:ext uri="{FF2B5EF4-FFF2-40B4-BE49-F238E27FC236}">
                <a16:creationId xmlns:a16="http://schemas.microsoft.com/office/drawing/2014/main" id="{2875BF5D-3422-B47E-98B5-F61C4433674F}"/>
              </a:ext>
            </a:extLst>
          </p:cNvPr>
          <p:cNvSpPr>
            <a:spLocks noGrp="1"/>
          </p:cNvSpPr>
          <p:nvPr>
            <p:ph type="title"/>
          </p:nvPr>
        </p:nvSpPr>
        <p:spPr/>
        <p:txBody>
          <a:bodyPr/>
          <a:lstStyle/>
          <a:p>
            <a:r>
              <a:rPr lang="en-US" dirty="0"/>
              <a:t>Standard CT Burdens</a:t>
            </a:r>
          </a:p>
        </p:txBody>
      </p:sp>
      <p:sp>
        <p:nvSpPr>
          <p:cNvPr id="3" name="Footer Placeholder 2">
            <a:extLst>
              <a:ext uri="{FF2B5EF4-FFF2-40B4-BE49-F238E27FC236}">
                <a16:creationId xmlns:a16="http://schemas.microsoft.com/office/drawing/2014/main" id="{4AD08E96-A893-22BE-CE78-B62C12EE0F8A}"/>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08E5D1E7-1BDD-8448-D2DF-7A40C5F8B862}"/>
              </a:ext>
            </a:extLst>
          </p:cNvPr>
          <p:cNvSpPr>
            <a:spLocks noGrp="1"/>
          </p:cNvSpPr>
          <p:nvPr>
            <p:ph type="sldNum" sz="quarter" idx="4"/>
          </p:nvPr>
        </p:nvSpPr>
        <p:spPr/>
        <p:txBody>
          <a:bodyPr/>
          <a:lstStyle/>
          <a:p>
            <a:fld id="{13F4EEB6-0CF6-486C-BB81-018E4F81B9A2}" type="slidenum">
              <a:rPr lang="en-US" smtClean="0"/>
              <a:t>24</a:t>
            </a:fld>
            <a:endParaRPr lang="en-US"/>
          </a:p>
        </p:txBody>
      </p:sp>
    </p:spTree>
    <p:extLst>
      <p:ext uri="{BB962C8B-B14F-4D97-AF65-F5344CB8AC3E}">
        <p14:creationId xmlns:p14="http://schemas.microsoft.com/office/powerpoint/2010/main" val="417115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2280" y="1164317"/>
            <a:ext cx="6838308" cy="3044809"/>
          </a:xfrm>
        </p:spPr>
        <p:txBody>
          <a:bodyPr>
            <a:normAutofit/>
          </a:bodyPr>
          <a:lstStyle/>
          <a:p>
            <a:r>
              <a:rPr lang="en-US" sz="4800" dirty="0">
                <a:latin typeface="Arial" panose="020B0604020202020204" pitchFamily="34" charset="0"/>
                <a:cs typeface="Arial" panose="020B0604020202020204" pitchFamily="34" charset="0"/>
              </a:rPr>
              <a:t>Standard Accuracy Extended Range</a:t>
            </a:r>
          </a:p>
        </p:txBody>
      </p:sp>
      <p:sp>
        <p:nvSpPr>
          <p:cNvPr id="2" name="Footer Placeholder 1">
            <a:extLst>
              <a:ext uri="{FF2B5EF4-FFF2-40B4-BE49-F238E27FC236}">
                <a16:creationId xmlns:a16="http://schemas.microsoft.com/office/drawing/2014/main" id="{BFBC38AC-90D8-6130-5A24-8801A1043B91}"/>
              </a:ext>
            </a:extLst>
          </p:cNvPr>
          <p:cNvSpPr>
            <a:spLocks noGrp="1"/>
          </p:cNvSpPr>
          <p:nvPr>
            <p:ph type="ftr" sz="quarter" idx="3"/>
          </p:nvPr>
        </p:nvSpPr>
        <p:spPr/>
        <p:txBody>
          <a:bodyPr/>
          <a:lstStyle/>
          <a:p>
            <a:r>
              <a:rPr lang="en-US"/>
              <a:t>tescometering.com</a:t>
            </a:r>
          </a:p>
        </p:txBody>
      </p:sp>
      <p:sp>
        <p:nvSpPr>
          <p:cNvPr id="3" name="Slide Number Placeholder 2">
            <a:extLst>
              <a:ext uri="{FF2B5EF4-FFF2-40B4-BE49-F238E27FC236}">
                <a16:creationId xmlns:a16="http://schemas.microsoft.com/office/drawing/2014/main" id="{89CF40D1-825D-4D5F-088B-B7FBCF620F30}"/>
              </a:ext>
            </a:extLst>
          </p:cNvPr>
          <p:cNvSpPr>
            <a:spLocks noGrp="1"/>
          </p:cNvSpPr>
          <p:nvPr>
            <p:ph type="sldNum" sz="quarter" idx="4"/>
          </p:nvPr>
        </p:nvSpPr>
        <p:spPr/>
        <p:txBody>
          <a:bodyPr/>
          <a:lstStyle/>
          <a:p>
            <a:fld id="{13F4EEB6-0CF6-486C-BB81-018E4F81B9A2}" type="slidenum">
              <a:rPr lang="en-US" smtClean="0"/>
              <a:t>25</a:t>
            </a:fld>
            <a:endParaRPr lang="en-US"/>
          </a:p>
        </p:txBody>
      </p:sp>
      <p:pic>
        <p:nvPicPr>
          <p:cNvPr id="4" name="Picture 3" descr="A close-up of a logo&#10;&#10;Description automatically generated with medium confidence">
            <a:extLst>
              <a:ext uri="{FF2B5EF4-FFF2-40B4-BE49-F238E27FC236}">
                <a16:creationId xmlns:a16="http://schemas.microsoft.com/office/drawing/2014/main" id="{3DAD9E91-123F-E0E4-4EF8-4F4201D9B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66" y="5444522"/>
            <a:ext cx="2795649" cy="814348"/>
          </a:xfrm>
          <a:prstGeom prst="rect">
            <a:avLst/>
          </a:prstGeom>
        </p:spPr>
      </p:pic>
    </p:spTree>
    <p:extLst>
      <p:ext uri="{BB962C8B-B14F-4D97-AF65-F5344CB8AC3E}">
        <p14:creationId xmlns:p14="http://schemas.microsoft.com/office/powerpoint/2010/main" val="398701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631" b="99369" l="0" r="98352"/>
                    </a14:imgEffect>
                    <a14:imgEffect>
                      <a14:brightnessContrast bright="20000"/>
                    </a14:imgEffect>
                  </a14:imgLayer>
                </a14:imgProps>
              </a:ext>
              <a:ext uri="{28A0092B-C50C-407E-A947-70E740481C1C}">
                <a14:useLocalDpi xmlns:a14="http://schemas.microsoft.com/office/drawing/2010/main"/>
              </a:ext>
            </a:extLst>
          </a:blip>
          <a:srcRect/>
          <a:stretch/>
        </p:blipFill>
        <p:spPr>
          <a:xfrm>
            <a:off x="964444" y="3089725"/>
            <a:ext cx="756150" cy="131857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897192" y="330071"/>
            <a:ext cx="6958399" cy="810827"/>
          </a:xfrm>
          <a:prstGeom prst="rect">
            <a:avLst/>
          </a:prstGeom>
        </p:spPr>
        <p:txBody>
          <a:bodyPr>
            <a:noAutofit/>
          </a:bodyPr>
          <a:lstStyle/>
          <a:p>
            <a:pPr lvl="0" algn="ctr"/>
            <a:r>
              <a:rPr lang="en-US" sz="3200" dirty="0">
                <a:latin typeface="Arial" panose="020B0604020202020204" pitchFamily="34" charset="0"/>
                <a:cs typeface="Arial" panose="020B0604020202020204" pitchFamily="34" charset="0"/>
              </a:rPr>
              <a:t>Low Voltage Encompass™ Series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3198832"/>
              </p:ext>
            </p:extLst>
          </p:nvPr>
        </p:nvGraphicFramePr>
        <p:xfrm>
          <a:off x="2243585" y="1688092"/>
          <a:ext cx="6521179" cy="2704303"/>
        </p:xfrm>
        <a:graphic>
          <a:graphicData uri="http://schemas.openxmlformats.org/drawingml/2006/table">
            <a:tbl>
              <a:tblPr bandRow="1">
                <a:tableStyleId>{5C22544A-7EE6-4342-B048-85BDC9FD1C3A}</a:tableStyleId>
              </a:tblPr>
              <a:tblGrid>
                <a:gridCol w="1402873">
                  <a:extLst>
                    <a:ext uri="{9D8B030D-6E8A-4147-A177-3AD203B41FA5}">
                      <a16:colId xmlns:a16="http://schemas.microsoft.com/office/drawing/2014/main" val="20000"/>
                    </a:ext>
                  </a:extLst>
                </a:gridCol>
                <a:gridCol w="238844">
                  <a:extLst>
                    <a:ext uri="{9D8B030D-6E8A-4147-A177-3AD203B41FA5}">
                      <a16:colId xmlns:a16="http://schemas.microsoft.com/office/drawing/2014/main" val="20001"/>
                    </a:ext>
                  </a:extLst>
                </a:gridCol>
                <a:gridCol w="238844">
                  <a:extLst>
                    <a:ext uri="{9D8B030D-6E8A-4147-A177-3AD203B41FA5}">
                      <a16:colId xmlns:a16="http://schemas.microsoft.com/office/drawing/2014/main" val="20002"/>
                    </a:ext>
                  </a:extLst>
                </a:gridCol>
                <a:gridCol w="238844">
                  <a:extLst>
                    <a:ext uri="{9D8B030D-6E8A-4147-A177-3AD203B41FA5}">
                      <a16:colId xmlns:a16="http://schemas.microsoft.com/office/drawing/2014/main" val="20003"/>
                    </a:ext>
                  </a:extLst>
                </a:gridCol>
                <a:gridCol w="252541">
                  <a:extLst>
                    <a:ext uri="{9D8B030D-6E8A-4147-A177-3AD203B41FA5}">
                      <a16:colId xmlns:a16="http://schemas.microsoft.com/office/drawing/2014/main" val="20004"/>
                    </a:ext>
                  </a:extLst>
                </a:gridCol>
                <a:gridCol w="323699">
                  <a:extLst>
                    <a:ext uri="{9D8B030D-6E8A-4147-A177-3AD203B41FA5}">
                      <a16:colId xmlns:a16="http://schemas.microsoft.com/office/drawing/2014/main" val="20005"/>
                    </a:ext>
                  </a:extLst>
                </a:gridCol>
                <a:gridCol w="364098">
                  <a:extLst>
                    <a:ext uri="{9D8B030D-6E8A-4147-A177-3AD203B41FA5}">
                      <a16:colId xmlns:a16="http://schemas.microsoft.com/office/drawing/2014/main" val="20006"/>
                    </a:ext>
                  </a:extLst>
                </a:gridCol>
                <a:gridCol w="364098">
                  <a:extLst>
                    <a:ext uri="{9D8B030D-6E8A-4147-A177-3AD203B41FA5}">
                      <a16:colId xmlns:a16="http://schemas.microsoft.com/office/drawing/2014/main" val="20007"/>
                    </a:ext>
                  </a:extLst>
                </a:gridCol>
                <a:gridCol w="364098">
                  <a:extLst>
                    <a:ext uri="{9D8B030D-6E8A-4147-A177-3AD203B41FA5}">
                      <a16:colId xmlns:a16="http://schemas.microsoft.com/office/drawing/2014/main" val="20008"/>
                    </a:ext>
                  </a:extLst>
                </a:gridCol>
                <a:gridCol w="364098">
                  <a:extLst>
                    <a:ext uri="{9D8B030D-6E8A-4147-A177-3AD203B41FA5}">
                      <a16:colId xmlns:a16="http://schemas.microsoft.com/office/drawing/2014/main" val="20009"/>
                    </a:ext>
                  </a:extLst>
                </a:gridCol>
                <a:gridCol w="394857">
                  <a:extLst>
                    <a:ext uri="{9D8B030D-6E8A-4147-A177-3AD203B41FA5}">
                      <a16:colId xmlns:a16="http://schemas.microsoft.com/office/drawing/2014/main" val="20010"/>
                    </a:ext>
                  </a:extLst>
                </a:gridCol>
                <a:gridCol w="394857">
                  <a:extLst>
                    <a:ext uri="{9D8B030D-6E8A-4147-A177-3AD203B41FA5}">
                      <a16:colId xmlns:a16="http://schemas.microsoft.com/office/drawing/2014/main" val="20011"/>
                    </a:ext>
                  </a:extLst>
                </a:gridCol>
                <a:gridCol w="394857">
                  <a:extLst>
                    <a:ext uri="{9D8B030D-6E8A-4147-A177-3AD203B41FA5}">
                      <a16:colId xmlns:a16="http://schemas.microsoft.com/office/drawing/2014/main" val="20012"/>
                    </a:ext>
                  </a:extLst>
                </a:gridCol>
                <a:gridCol w="394857">
                  <a:extLst>
                    <a:ext uri="{9D8B030D-6E8A-4147-A177-3AD203B41FA5}">
                      <a16:colId xmlns:a16="http://schemas.microsoft.com/office/drawing/2014/main" val="20013"/>
                    </a:ext>
                  </a:extLst>
                </a:gridCol>
                <a:gridCol w="394857">
                  <a:extLst>
                    <a:ext uri="{9D8B030D-6E8A-4147-A177-3AD203B41FA5}">
                      <a16:colId xmlns:a16="http://schemas.microsoft.com/office/drawing/2014/main" val="20014"/>
                    </a:ext>
                  </a:extLst>
                </a:gridCol>
                <a:gridCol w="394857">
                  <a:extLst>
                    <a:ext uri="{9D8B030D-6E8A-4147-A177-3AD203B41FA5}">
                      <a16:colId xmlns:a16="http://schemas.microsoft.com/office/drawing/2014/main" val="20015"/>
                    </a:ext>
                  </a:extLst>
                </a:gridCol>
              </a:tblGrid>
              <a:tr h="431523">
                <a:tc>
                  <a:txBody>
                    <a:bodyPr/>
                    <a:lstStyle/>
                    <a:p>
                      <a:pPr algn="ctr"/>
                      <a:r>
                        <a:rPr lang="en-US" sz="800" dirty="0">
                          <a:solidFill>
                            <a:schemeClr val="tx1"/>
                          </a:solidFill>
                        </a:rPr>
                        <a:t>System Current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80A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8195">
                <a:tc>
                  <a:txBody>
                    <a:bodyPr/>
                    <a:lstStyle/>
                    <a:p>
                      <a:pPr algn="ctr"/>
                      <a:r>
                        <a:rPr lang="en-US" sz="800" dirty="0">
                          <a:solidFill>
                            <a:schemeClr val="tx1"/>
                          </a:solidFill>
                        </a:rPr>
                        <a:t>200:5</a:t>
                      </a:r>
                      <a:r>
                        <a:rPr lang="en-US" sz="800" baseline="0" dirty="0">
                          <a:solidFill>
                            <a:schemeClr val="tx1"/>
                          </a:solidFill>
                        </a:rPr>
                        <a:t> JAK-0C</a:t>
                      </a:r>
                    </a:p>
                    <a:p>
                      <a:pPr algn="ctr"/>
                      <a:r>
                        <a:rPr lang="en-US" sz="800" baseline="0" dirty="0">
                          <a:solidFill>
                            <a:schemeClr val="tx1"/>
                          </a:solidFill>
                        </a:rPr>
                        <a:t>(Rating Factor 4.0)</a:t>
                      </a: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800" dirty="0"/>
                        <a:t>±0.6% Accuracy</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marL="0" marR="0" marT="0" marB="0" anchor="ctr">
                    <a:solidFill>
                      <a:schemeClr val="tx1"/>
                    </a:solidFill>
                  </a:tcPr>
                </a:tc>
                <a:tc gridSpan="3">
                  <a:txBody>
                    <a:bodyPr/>
                    <a:lstStyle/>
                    <a:p>
                      <a:pPr algn="ct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gridSpan="6">
                  <a:txBody>
                    <a:bodyPr/>
                    <a:lstStyle/>
                    <a:p>
                      <a:pPr algn="ctr"/>
                      <a:endParaRPr lang="en-US" sz="800" i="0" dirty="0">
                        <a:solidFill>
                          <a:schemeClr val="bg1">
                            <a:lumMod val="75000"/>
                          </a:schemeClr>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8195">
                <a:tc>
                  <a:txBody>
                    <a:bodyPr/>
                    <a:lstStyle/>
                    <a:p>
                      <a:pPr algn="ctr"/>
                      <a:r>
                        <a:rPr lang="en-US" sz="800" dirty="0">
                          <a:solidFill>
                            <a:schemeClr val="tx1"/>
                          </a:solidFill>
                        </a:rPr>
                        <a:t>400:5 JAK-0C</a:t>
                      </a:r>
                    </a:p>
                    <a:p>
                      <a:pPr algn="ctr"/>
                      <a:r>
                        <a:rPr lang="en-US" sz="800" dirty="0">
                          <a:solidFill>
                            <a:schemeClr val="tx1"/>
                          </a:solidFill>
                        </a:rPr>
                        <a:t>(Rating Factor 4.0)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    </a:t>
                      </a:r>
                      <a:r>
                        <a:rPr lang="en-US" sz="800" baseline="0" dirty="0"/>
                        <a:t>  </a:t>
                      </a:r>
                      <a:r>
                        <a:rPr lang="en-US" sz="800" baseline="0" dirty="0">
                          <a:solidFill>
                            <a:schemeClr val="tx1">
                              <a:lumMod val="20000"/>
                              <a:lumOff val="80000"/>
                            </a:schemeClr>
                          </a:solidFill>
                        </a:rPr>
                        <a:t>_</a:t>
                      </a:r>
                      <a:endParaRPr lang="en-US" sz="800" dirty="0">
                        <a:solidFill>
                          <a:schemeClr val="tx1">
                            <a:lumMod val="20000"/>
                            <a:lumOff val="8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gridSpan="2">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8195">
                <a:tc>
                  <a:txBody>
                    <a:bodyPr/>
                    <a:lstStyle/>
                    <a:p>
                      <a:pPr algn="ctr"/>
                      <a:r>
                        <a:rPr lang="en-US" sz="800" dirty="0">
                          <a:solidFill>
                            <a:schemeClr val="tx1"/>
                          </a:solidFill>
                        </a:rPr>
                        <a:t>1000:5 JAK-0C</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(Rating Factor 2.0)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8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500:5 JAK-0W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Encompass™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(4% to 400%)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800" b="0" dirty="0">
                          <a:solidFill>
                            <a:schemeClr val="tx1"/>
                          </a:solidFill>
                        </a:rPr>
                        <a:t>±0.6%</a:t>
                      </a:r>
                      <a:r>
                        <a:rPr lang="en-US" sz="800" b="0" baseline="0" dirty="0">
                          <a:solidFill>
                            <a:schemeClr val="tx1"/>
                          </a:solidFill>
                        </a:rPr>
                        <a:t> Accuracy</a:t>
                      </a:r>
                      <a:endParaRPr 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rPr>
                        <a:t>±0.3% Accuracy</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cxnSp>
        <p:nvCxnSpPr>
          <p:cNvPr id="4" name="Straight Connector 3"/>
          <p:cNvCxnSpPr/>
          <p:nvPr/>
        </p:nvCxnSpPr>
        <p:spPr>
          <a:xfrm>
            <a:off x="4936555" y="1639185"/>
            <a:ext cx="0" cy="2706688"/>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375080" y="1629660"/>
            <a:ext cx="0" cy="2706688"/>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4" name="Text Placeholder 3"/>
          <p:cNvSpPr>
            <a:spLocks noGrp="1"/>
          </p:cNvSpPr>
          <p:nvPr/>
        </p:nvSpPr>
        <p:spPr>
          <a:xfrm>
            <a:off x="0" y="4773789"/>
            <a:ext cx="9144000" cy="1160187"/>
          </a:xfrm>
          <a:prstGeom prst="rect">
            <a:avLst/>
          </a:prstGeom>
          <a:noFill/>
        </p:spPr>
        <p:txBody>
          <a:bodyPr vert="horz" lIns="457200" tIns="137160" rIns="91440" bIns="137160" rtlCol="0" anchor="ctr" anchorCtr="0">
            <a:noAutofit/>
          </a:bodyPr>
          <a:lstStyle>
            <a:lvl1pPr marL="0" indent="0" algn="l" defTabSz="457200" rtl="0" eaLnBrk="1" latinLnBrk="0" hangingPunct="1">
              <a:lnSpc>
                <a:spcPct val="100000"/>
              </a:lnSpc>
              <a:spcBef>
                <a:spcPts val="0"/>
              </a:spcBef>
              <a:buFont typeface="Arial"/>
              <a:buNone/>
              <a:defRPr sz="1800" kern="1200" baseline="0">
                <a:solidFill>
                  <a:srgbClr val="FFFFFF"/>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rPr>
              <a:t>One Encompass CT offers equal to, or better accuracy class </a:t>
            </a:r>
          </a:p>
          <a:p>
            <a:pPr algn="ctr"/>
            <a:r>
              <a:rPr lang="en-US" sz="2400" dirty="0">
                <a:solidFill>
                  <a:schemeClr val="tx1"/>
                </a:solidFill>
              </a:rPr>
              <a:t>over the range of multiple legacy CT’s</a:t>
            </a:r>
          </a:p>
        </p:txBody>
      </p:sp>
      <p:pic>
        <p:nvPicPr>
          <p:cNvPr id="3" name="Picture 2"/>
          <p:cNvPicPr>
            <a:picLocks noChangeAspect="1"/>
          </p:cNvPicPr>
          <p:nvPr/>
        </p:nvPicPr>
        <p:blipFill>
          <a:blip r:embed="rId4" cstate="email">
            <a:extLst>
              <a:ext uri="{BEBA8EAE-BF5A-486C-A8C5-ECC9F3942E4B}">
                <a14:imgProps xmlns:a14="http://schemas.microsoft.com/office/drawing/2010/main">
                  <a14:imgLayer r:embed="rId5">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788052" y="1794457"/>
            <a:ext cx="836579" cy="1002200"/>
          </a:xfrm>
          <a:prstGeom prst="rect">
            <a:avLst/>
          </a:prstGeom>
        </p:spPr>
      </p:pic>
      <p:pic>
        <p:nvPicPr>
          <p:cNvPr id="15" name="Picture 14"/>
          <p:cNvPicPr>
            <a:picLocks noChangeAspect="1"/>
          </p:cNvPicPr>
          <p:nvPr/>
        </p:nvPicPr>
        <p:blipFill>
          <a:blip r:embed="rId4" cstate="email">
            <a:extLst>
              <a:ext uri="{BEBA8EAE-BF5A-486C-A8C5-ECC9F3942E4B}">
                <a14:imgProps xmlns:a14="http://schemas.microsoft.com/office/drawing/2010/main">
                  <a14:imgLayer r:embed="rId5">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940452" y="1946857"/>
            <a:ext cx="836579" cy="1002200"/>
          </a:xfrm>
          <a:prstGeom prst="rect">
            <a:avLst/>
          </a:prstGeom>
        </p:spPr>
      </p:pic>
      <p:pic>
        <p:nvPicPr>
          <p:cNvPr id="16" name="Picture 15"/>
          <p:cNvPicPr>
            <a:picLocks noChangeAspect="1"/>
          </p:cNvPicPr>
          <p:nvPr/>
        </p:nvPicPr>
        <p:blipFill>
          <a:blip r:embed="rId4" cstate="email">
            <a:extLst>
              <a:ext uri="{BEBA8EAE-BF5A-486C-A8C5-ECC9F3942E4B}">
                <a14:imgProps xmlns:a14="http://schemas.microsoft.com/office/drawing/2010/main">
                  <a14:imgLayer r:embed="rId5">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1092852" y="2099257"/>
            <a:ext cx="836579" cy="1002200"/>
          </a:xfrm>
          <a:prstGeom prst="rect">
            <a:avLst/>
          </a:prstGeom>
        </p:spPr>
      </p:pic>
      <p:sp>
        <p:nvSpPr>
          <p:cNvPr id="5" name="Footer Placeholder 4">
            <a:extLst>
              <a:ext uri="{FF2B5EF4-FFF2-40B4-BE49-F238E27FC236}">
                <a16:creationId xmlns:a16="http://schemas.microsoft.com/office/drawing/2014/main" id="{F34E5B14-F61B-28FE-D2C7-ED42AD0F8259}"/>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6E6D1DD0-139F-75BA-B0FC-D72961AA5116}"/>
              </a:ext>
            </a:extLst>
          </p:cNvPr>
          <p:cNvSpPr>
            <a:spLocks noGrp="1"/>
          </p:cNvSpPr>
          <p:nvPr>
            <p:ph type="sldNum" sz="quarter" idx="4"/>
          </p:nvPr>
        </p:nvSpPr>
        <p:spPr/>
        <p:txBody>
          <a:bodyPr/>
          <a:lstStyle/>
          <a:p>
            <a:fld id="{13F4EEB6-0CF6-486C-BB81-018E4F81B9A2}" type="slidenum">
              <a:rPr lang="en-US" smtClean="0"/>
              <a:t>26</a:t>
            </a:fld>
            <a:endParaRPr lang="en-US"/>
          </a:p>
        </p:txBody>
      </p:sp>
    </p:spTree>
    <p:extLst>
      <p:ext uri="{BB962C8B-B14F-4D97-AF65-F5344CB8AC3E}">
        <p14:creationId xmlns:p14="http://schemas.microsoft.com/office/powerpoint/2010/main" val="2859725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2280" y="1215720"/>
            <a:ext cx="6838308" cy="3044809"/>
          </a:xfrm>
        </p:spPr>
        <p:txBody>
          <a:bodyPr>
            <a:normAutofit/>
          </a:bodyPr>
          <a:lstStyle/>
          <a:p>
            <a:r>
              <a:rPr lang="en-US" sz="4800" dirty="0">
                <a:latin typeface="Arial" panose="020B0604020202020204" pitchFamily="34" charset="0"/>
                <a:cs typeface="Arial" panose="020B0604020202020204" pitchFamily="34" charset="0"/>
              </a:rPr>
              <a:t>High Accuracy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Extended Range</a:t>
            </a:r>
          </a:p>
        </p:txBody>
      </p:sp>
      <p:sp>
        <p:nvSpPr>
          <p:cNvPr id="2" name="Footer Placeholder 1">
            <a:extLst>
              <a:ext uri="{FF2B5EF4-FFF2-40B4-BE49-F238E27FC236}">
                <a16:creationId xmlns:a16="http://schemas.microsoft.com/office/drawing/2014/main" id="{FF929D46-8F20-328A-C5A4-546C56780890}"/>
              </a:ext>
            </a:extLst>
          </p:cNvPr>
          <p:cNvSpPr>
            <a:spLocks noGrp="1"/>
          </p:cNvSpPr>
          <p:nvPr>
            <p:ph type="ftr" sz="quarter" idx="3"/>
          </p:nvPr>
        </p:nvSpPr>
        <p:spPr/>
        <p:txBody>
          <a:bodyPr/>
          <a:lstStyle/>
          <a:p>
            <a:r>
              <a:rPr lang="en-US"/>
              <a:t>tescometering.com</a:t>
            </a:r>
          </a:p>
        </p:txBody>
      </p:sp>
      <p:sp>
        <p:nvSpPr>
          <p:cNvPr id="3" name="Slide Number Placeholder 2">
            <a:extLst>
              <a:ext uri="{FF2B5EF4-FFF2-40B4-BE49-F238E27FC236}">
                <a16:creationId xmlns:a16="http://schemas.microsoft.com/office/drawing/2014/main" id="{600CAAF3-F7A6-B6CA-1463-3505A95100D8}"/>
              </a:ext>
            </a:extLst>
          </p:cNvPr>
          <p:cNvSpPr>
            <a:spLocks noGrp="1"/>
          </p:cNvSpPr>
          <p:nvPr>
            <p:ph type="sldNum" sz="quarter" idx="4"/>
          </p:nvPr>
        </p:nvSpPr>
        <p:spPr/>
        <p:txBody>
          <a:bodyPr/>
          <a:lstStyle/>
          <a:p>
            <a:fld id="{13F4EEB6-0CF6-486C-BB81-018E4F81B9A2}" type="slidenum">
              <a:rPr lang="en-US" smtClean="0"/>
              <a:t>27</a:t>
            </a:fld>
            <a:endParaRPr lang="en-US"/>
          </a:p>
        </p:txBody>
      </p:sp>
      <p:pic>
        <p:nvPicPr>
          <p:cNvPr id="4" name="Picture 3" descr="A close-up of a logo&#10;&#10;Description automatically generated with medium confidence">
            <a:extLst>
              <a:ext uri="{FF2B5EF4-FFF2-40B4-BE49-F238E27FC236}">
                <a16:creationId xmlns:a16="http://schemas.microsoft.com/office/drawing/2014/main" id="{6A884195-6F6E-1502-D93B-38AB15825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66" y="5444522"/>
            <a:ext cx="2795649" cy="814348"/>
          </a:xfrm>
          <a:prstGeom prst="rect">
            <a:avLst/>
          </a:prstGeom>
        </p:spPr>
      </p:pic>
    </p:spTree>
    <p:extLst>
      <p:ext uri="{BB962C8B-B14F-4D97-AF65-F5344CB8AC3E}">
        <p14:creationId xmlns:p14="http://schemas.microsoft.com/office/powerpoint/2010/main" val="191078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974" y="352803"/>
            <a:ext cx="6958399" cy="810827"/>
          </a:xfrm>
        </p:spPr>
        <p:txBody>
          <a:bodyPr>
            <a:normAutofit fontScale="90000"/>
          </a:bodyPr>
          <a:lstStyle/>
          <a:p>
            <a:pPr lvl="0" algn="ctr"/>
            <a:r>
              <a:rPr lang="en-US" sz="3200" dirty="0">
                <a:latin typeface="Arial" panose="020B0604020202020204" pitchFamily="34" charset="0"/>
                <a:cs typeface="Arial" panose="020B0604020202020204" pitchFamily="34" charset="0"/>
              </a:rPr>
              <a:t>Low Voltage RevenueSense™ Series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4294967295"/>
          </p:nvPr>
        </p:nvSpPr>
        <p:spPr>
          <a:xfrm>
            <a:off x="0" y="4968875"/>
            <a:ext cx="9144000" cy="922338"/>
          </a:xfrm>
          <a:noFill/>
        </p:spPr>
        <p:txBody>
          <a:bodyPr/>
          <a:lstStyle/>
          <a:p>
            <a:pPr algn="ctr"/>
            <a:r>
              <a:rPr lang="en-US" sz="2000" dirty="0">
                <a:solidFill>
                  <a:schemeClr val="tx1"/>
                </a:solidFill>
                <a:latin typeface="Arial" panose="020B0604020202020204" pitchFamily="34" charset="0"/>
                <a:cs typeface="Arial" panose="020B0604020202020204" pitchFamily="34" charset="0"/>
              </a:rPr>
              <a:t>One RevenueSense™ CT improves accuracy over the range of multiple legacy CT’s, with significant improvement at low currents</a:t>
            </a:r>
          </a:p>
        </p:txBody>
      </p:sp>
      <p:graphicFrame>
        <p:nvGraphicFramePr>
          <p:cNvPr id="9" name="Table 8"/>
          <p:cNvGraphicFramePr>
            <a:graphicFrameLocks noGrp="1"/>
          </p:cNvGraphicFramePr>
          <p:nvPr>
            <p:extLst>
              <p:ext uri="{D42A27DB-BD31-4B8C-83A1-F6EECF244321}">
                <p14:modId xmlns:p14="http://schemas.microsoft.com/office/powerpoint/2010/main" val="3346847462"/>
              </p:ext>
            </p:extLst>
          </p:nvPr>
        </p:nvGraphicFramePr>
        <p:xfrm>
          <a:off x="2243585" y="1933627"/>
          <a:ext cx="6521179" cy="2704303"/>
        </p:xfrm>
        <a:graphic>
          <a:graphicData uri="http://schemas.openxmlformats.org/drawingml/2006/table">
            <a:tbl>
              <a:tblPr bandRow="1">
                <a:tableStyleId>{5C22544A-7EE6-4342-B048-85BDC9FD1C3A}</a:tableStyleId>
              </a:tblPr>
              <a:tblGrid>
                <a:gridCol w="1353307">
                  <a:extLst>
                    <a:ext uri="{9D8B030D-6E8A-4147-A177-3AD203B41FA5}">
                      <a16:colId xmlns:a16="http://schemas.microsoft.com/office/drawing/2014/main" val="20000"/>
                    </a:ext>
                  </a:extLst>
                </a:gridCol>
                <a:gridCol w="230405">
                  <a:extLst>
                    <a:ext uri="{9D8B030D-6E8A-4147-A177-3AD203B41FA5}">
                      <a16:colId xmlns:a16="http://schemas.microsoft.com/office/drawing/2014/main" val="20001"/>
                    </a:ext>
                  </a:extLst>
                </a:gridCol>
                <a:gridCol w="230405">
                  <a:extLst>
                    <a:ext uri="{9D8B030D-6E8A-4147-A177-3AD203B41FA5}">
                      <a16:colId xmlns:a16="http://schemas.microsoft.com/office/drawing/2014/main" val="20002"/>
                    </a:ext>
                  </a:extLst>
                </a:gridCol>
                <a:gridCol w="230405">
                  <a:extLst>
                    <a:ext uri="{9D8B030D-6E8A-4147-A177-3AD203B41FA5}">
                      <a16:colId xmlns:a16="http://schemas.microsoft.com/office/drawing/2014/main" val="20003"/>
                    </a:ext>
                  </a:extLst>
                </a:gridCol>
                <a:gridCol w="230405">
                  <a:extLst>
                    <a:ext uri="{9D8B030D-6E8A-4147-A177-3AD203B41FA5}">
                      <a16:colId xmlns:a16="http://schemas.microsoft.com/office/drawing/2014/main" val="20004"/>
                    </a:ext>
                  </a:extLst>
                </a:gridCol>
                <a:gridCol w="243618">
                  <a:extLst>
                    <a:ext uri="{9D8B030D-6E8A-4147-A177-3AD203B41FA5}">
                      <a16:colId xmlns:a16="http://schemas.microsoft.com/office/drawing/2014/main" val="20005"/>
                    </a:ext>
                  </a:extLst>
                </a:gridCol>
                <a:gridCol w="312262">
                  <a:extLst>
                    <a:ext uri="{9D8B030D-6E8A-4147-A177-3AD203B41FA5}">
                      <a16:colId xmlns:a16="http://schemas.microsoft.com/office/drawing/2014/main" val="20006"/>
                    </a:ext>
                  </a:extLst>
                </a:gridCol>
                <a:gridCol w="351234">
                  <a:extLst>
                    <a:ext uri="{9D8B030D-6E8A-4147-A177-3AD203B41FA5}">
                      <a16:colId xmlns:a16="http://schemas.microsoft.com/office/drawing/2014/main" val="20007"/>
                    </a:ext>
                  </a:extLst>
                </a:gridCol>
                <a:gridCol w="351234">
                  <a:extLst>
                    <a:ext uri="{9D8B030D-6E8A-4147-A177-3AD203B41FA5}">
                      <a16:colId xmlns:a16="http://schemas.microsoft.com/office/drawing/2014/main" val="20008"/>
                    </a:ext>
                  </a:extLst>
                </a:gridCol>
                <a:gridCol w="351234">
                  <a:extLst>
                    <a:ext uri="{9D8B030D-6E8A-4147-A177-3AD203B41FA5}">
                      <a16:colId xmlns:a16="http://schemas.microsoft.com/office/drawing/2014/main" val="20009"/>
                    </a:ext>
                  </a:extLst>
                </a:gridCol>
                <a:gridCol w="351234">
                  <a:extLst>
                    <a:ext uri="{9D8B030D-6E8A-4147-A177-3AD203B41FA5}">
                      <a16:colId xmlns:a16="http://schemas.microsoft.com/office/drawing/2014/main" val="20010"/>
                    </a:ext>
                  </a:extLst>
                </a:gridCol>
                <a:gridCol w="380906">
                  <a:extLst>
                    <a:ext uri="{9D8B030D-6E8A-4147-A177-3AD203B41FA5}">
                      <a16:colId xmlns:a16="http://schemas.microsoft.com/office/drawing/2014/main" val="20011"/>
                    </a:ext>
                  </a:extLst>
                </a:gridCol>
                <a:gridCol w="380906">
                  <a:extLst>
                    <a:ext uri="{9D8B030D-6E8A-4147-A177-3AD203B41FA5}">
                      <a16:colId xmlns:a16="http://schemas.microsoft.com/office/drawing/2014/main" val="20012"/>
                    </a:ext>
                  </a:extLst>
                </a:gridCol>
                <a:gridCol w="380906">
                  <a:extLst>
                    <a:ext uri="{9D8B030D-6E8A-4147-A177-3AD203B41FA5}">
                      <a16:colId xmlns:a16="http://schemas.microsoft.com/office/drawing/2014/main" val="20013"/>
                    </a:ext>
                  </a:extLst>
                </a:gridCol>
                <a:gridCol w="380906">
                  <a:extLst>
                    <a:ext uri="{9D8B030D-6E8A-4147-A177-3AD203B41FA5}">
                      <a16:colId xmlns:a16="http://schemas.microsoft.com/office/drawing/2014/main" val="20014"/>
                    </a:ext>
                  </a:extLst>
                </a:gridCol>
                <a:gridCol w="380906">
                  <a:extLst>
                    <a:ext uri="{9D8B030D-6E8A-4147-A177-3AD203B41FA5}">
                      <a16:colId xmlns:a16="http://schemas.microsoft.com/office/drawing/2014/main" val="20015"/>
                    </a:ext>
                  </a:extLst>
                </a:gridCol>
                <a:gridCol w="380906">
                  <a:extLst>
                    <a:ext uri="{9D8B030D-6E8A-4147-A177-3AD203B41FA5}">
                      <a16:colId xmlns:a16="http://schemas.microsoft.com/office/drawing/2014/main" val="20016"/>
                    </a:ext>
                  </a:extLst>
                </a:gridCol>
              </a:tblGrid>
              <a:tr h="431523">
                <a:tc>
                  <a:txBody>
                    <a:bodyPr/>
                    <a:lstStyle/>
                    <a:p>
                      <a:pPr algn="ctr"/>
                      <a:r>
                        <a:rPr lang="en-US" sz="800" dirty="0">
                          <a:solidFill>
                            <a:schemeClr val="tx1"/>
                          </a:solidFill>
                        </a:rPr>
                        <a:t>System Current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80A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8195">
                <a:tc>
                  <a:txBody>
                    <a:bodyPr/>
                    <a:lstStyle/>
                    <a:p>
                      <a:pPr algn="ctr"/>
                      <a:r>
                        <a:rPr lang="en-US" sz="800" dirty="0">
                          <a:solidFill>
                            <a:schemeClr val="tx1"/>
                          </a:solidFill>
                        </a:rPr>
                        <a:t>200:5</a:t>
                      </a:r>
                      <a:r>
                        <a:rPr lang="en-US" sz="800" baseline="0" dirty="0">
                          <a:solidFill>
                            <a:schemeClr val="tx1"/>
                          </a:solidFill>
                        </a:rPr>
                        <a:t> JAK-0C</a:t>
                      </a:r>
                    </a:p>
                    <a:p>
                      <a:pPr algn="ctr"/>
                      <a:r>
                        <a:rPr lang="en-US" sz="800" baseline="0" dirty="0">
                          <a:solidFill>
                            <a:schemeClr val="tx1"/>
                          </a:solidFill>
                        </a:rPr>
                        <a:t>(Rating Factor 4.0)</a:t>
                      </a: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800" dirty="0"/>
                        <a:t>±0.6%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marL="0" marR="0" marT="0" marB="0" anchor="ctr">
                    <a:solidFill>
                      <a:schemeClr val="tx1"/>
                    </a:solidFill>
                  </a:tcPr>
                </a:tc>
                <a:tc gridSpan="3">
                  <a:txBody>
                    <a:bodyPr/>
                    <a:lstStyle/>
                    <a:p>
                      <a:pPr algn="ct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gridSpan="6">
                  <a:txBody>
                    <a:bodyPr/>
                    <a:lstStyle/>
                    <a:p>
                      <a:pPr algn="ctr"/>
                      <a:endParaRPr lang="en-US" sz="800" i="0" dirty="0">
                        <a:solidFill>
                          <a:schemeClr val="bg1">
                            <a:lumMod val="75000"/>
                          </a:schemeClr>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8195">
                <a:tc>
                  <a:txBody>
                    <a:bodyPr/>
                    <a:lstStyle/>
                    <a:p>
                      <a:pPr algn="ctr"/>
                      <a:r>
                        <a:rPr lang="en-US" sz="800" dirty="0">
                          <a:solidFill>
                            <a:schemeClr val="tx1"/>
                          </a:solidFill>
                        </a:rPr>
                        <a:t>400:5 JAK-0C</a:t>
                      </a:r>
                    </a:p>
                    <a:p>
                      <a:pPr algn="ctr"/>
                      <a:r>
                        <a:rPr lang="en-US" sz="800" dirty="0">
                          <a:solidFill>
                            <a:schemeClr val="tx1"/>
                          </a:solidFill>
                        </a:rPr>
                        <a:t>(Rating Factor 4.0)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    </a:t>
                      </a:r>
                      <a:r>
                        <a:rPr lang="en-US" sz="800" baseline="0" dirty="0"/>
                        <a:t>  </a:t>
                      </a:r>
                      <a:r>
                        <a:rPr lang="en-US" sz="800" baseline="0" dirty="0">
                          <a:solidFill>
                            <a:schemeClr val="tx1">
                              <a:lumMod val="20000"/>
                              <a:lumOff val="80000"/>
                            </a:schemeClr>
                          </a:solidFill>
                        </a:rPr>
                        <a:t>_</a:t>
                      </a:r>
                      <a:endParaRPr lang="en-US" sz="800" dirty="0">
                        <a:solidFill>
                          <a:schemeClr val="tx1">
                            <a:lumMod val="20000"/>
                            <a:lumOff val="8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gridSpan="2">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8195">
                <a:tc>
                  <a:txBody>
                    <a:bodyPr/>
                    <a:lstStyle/>
                    <a:p>
                      <a:pPr algn="ctr"/>
                      <a:r>
                        <a:rPr lang="en-US" sz="800" dirty="0">
                          <a:solidFill>
                            <a:schemeClr val="tx1"/>
                          </a:solidFill>
                        </a:rPr>
                        <a:t>1200:5 JAK-0C</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(Rating Factor 1.5)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8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600:5 JAK-0S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High Revenue Sense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(1% to 300%)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rPr>
                        <a:t>±0.15% Accuracy</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solidFill>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cxnSp>
        <p:nvCxnSpPr>
          <p:cNvPr id="13" name="Straight Connector 12"/>
          <p:cNvCxnSpPr/>
          <p:nvPr/>
        </p:nvCxnSpPr>
        <p:spPr>
          <a:xfrm>
            <a:off x="8375080" y="1954218"/>
            <a:ext cx="0" cy="2706688"/>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327" y="3073400"/>
            <a:ext cx="1022088" cy="129540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cstate="email">
            <a:extLst>
              <a:ext uri="{BEBA8EAE-BF5A-486C-A8C5-ECC9F3942E4B}">
                <a14:imgProps xmlns:a14="http://schemas.microsoft.com/office/drawing/2010/main">
                  <a14:imgLayer r:embed="rId4">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788052" y="1794457"/>
            <a:ext cx="836579" cy="1002200"/>
          </a:xfrm>
          <a:prstGeom prst="rect">
            <a:avLst/>
          </a:prstGeom>
        </p:spPr>
      </p:pic>
      <p:pic>
        <p:nvPicPr>
          <p:cNvPr id="12" name="Picture 11"/>
          <p:cNvPicPr>
            <a:picLocks noChangeAspect="1"/>
          </p:cNvPicPr>
          <p:nvPr/>
        </p:nvPicPr>
        <p:blipFill>
          <a:blip r:embed="rId3" cstate="email">
            <a:extLst>
              <a:ext uri="{BEBA8EAE-BF5A-486C-A8C5-ECC9F3942E4B}">
                <a14:imgProps xmlns:a14="http://schemas.microsoft.com/office/drawing/2010/main">
                  <a14:imgLayer r:embed="rId4">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940452" y="1946857"/>
            <a:ext cx="836579" cy="1002200"/>
          </a:xfrm>
          <a:prstGeom prst="rect">
            <a:avLst/>
          </a:prstGeom>
        </p:spPr>
      </p:pic>
      <p:pic>
        <p:nvPicPr>
          <p:cNvPr id="17" name="Picture 16"/>
          <p:cNvPicPr>
            <a:picLocks noChangeAspect="1"/>
          </p:cNvPicPr>
          <p:nvPr/>
        </p:nvPicPr>
        <p:blipFill>
          <a:blip r:embed="rId3" cstate="email">
            <a:extLst>
              <a:ext uri="{BEBA8EAE-BF5A-486C-A8C5-ECC9F3942E4B}">
                <a14:imgProps xmlns:a14="http://schemas.microsoft.com/office/drawing/2010/main">
                  <a14:imgLayer r:embed="rId4">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1092852" y="2099257"/>
            <a:ext cx="836579" cy="1002200"/>
          </a:xfrm>
          <a:prstGeom prst="rect">
            <a:avLst/>
          </a:prstGeom>
        </p:spPr>
      </p:pic>
      <p:sp>
        <p:nvSpPr>
          <p:cNvPr id="3" name="Footer Placeholder 2">
            <a:extLst>
              <a:ext uri="{FF2B5EF4-FFF2-40B4-BE49-F238E27FC236}">
                <a16:creationId xmlns:a16="http://schemas.microsoft.com/office/drawing/2014/main" id="{7FCDE3F0-E2E1-579D-2534-F8B8F63A151E}"/>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E958709F-38AD-18F2-3722-4133C4354C82}"/>
              </a:ext>
            </a:extLst>
          </p:cNvPr>
          <p:cNvSpPr>
            <a:spLocks noGrp="1"/>
          </p:cNvSpPr>
          <p:nvPr>
            <p:ph type="sldNum" sz="quarter" idx="4"/>
          </p:nvPr>
        </p:nvSpPr>
        <p:spPr/>
        <p:txBody>
          <a:bodyPr/>
          <a:lstStyle/>
          <a:p>
            <a:fld id="{13F4EEB6-0CF6-486C-BB81-018E4F81B9A2}" type="slidenum">
              <a:rPr lang="en-US" smtClean="0"/>
              <a:t>28</a:t>
            </a:fld>
            <a:endParaRPr lang="en-US"/>
          </a:p>
        </p:txBody>
      </p:sp>
    </p:spTree>
    <p:extLst>
      <p:ext uri="{BB962C8B-B14F-4D97-AF65-F5344CB8AC3E}">
        <p14:creationId xmlns:p14="http://schemas.microsoft.com/office/powerpoint/2010/main" val="1141215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lvl="0"/>
            <a:r>
              <a:rPr lang="en-US" sz="3200" dirty="0">
                <a:latin typeface="Arial" panose="020B0604020202020204" pitchFamily="34" charset="0"/>
                <a:cs typeface="Arial" panose="020B0604020202020204" pitchFamily="34" charset="0"/>
              </a:rPr>
              <a:t>Product Line Summary</a:t>
            </a:r>
          </a:p>
        </p:txBody>
      </p:sp>
      <p:sp>
        <p:nvSpPr>
          <p:cNvPr id="6" name="Slide Number Placeholder 5"/>
          <p:cNvSpPr>
            <a:spLocks noGrp="1"/>
          </p:cNvSpPr>
          <p:nvPr>
            <p:ph type="sldNum" sz="quarter" idx="4"/>
          </p:nvPr>
        </p:nvSpPr>
        <p:spPr/>
        <p:txBody>
          <a:bodyPr/>
          <a:lstStyle/>
          <a:p>
            <a:fld id="{0D558541-60C9-42A2-8392-FF12533A6B7A}" type="slidenum">
              <a:rPr lang="en-US" smtClean="0"/>
              <a:pPr/>
              <a:t>29</a:t>
            </a:fld>
            <a:endParaRPr lang="en-US" dirty="0"/>
          </a:p>
        </p:txBody>
      </p:sp>
      <p:sp>
        <p:nvSpPr>
          <p:cNvPr id="11" name="Rectangle 10"/>
          <p:cNvSpPr/>
          <p:nvPr/>
        </p:nvSpPr>
        <p:spPr>
          <a:xfrm>
            <a:off x="9190300" y="2286000"/>
            <a:ext cx="2315900" cy="1546577"/>
          </a:xfrm>
          <a:prstGeom prst="rect">
            <a:avLst/>
          </a:prstGeom>
        </p:spPr>
        <p:txBody>
          <a:bodyPr wrap="square">
            <a:spAutoFit/>
          </a:bodyPr>
          <a:lstStyle/>
          <a:p>
            <a:r>
              <a:rPr lang="en-US" sz="1050" dirty="0"/>
              <a:t>Tip: To navigate between the first level copy and the first level bullet, use the Indent and Outdent button on the Home Ribbon. </a:t>
            </a:r>
          </a:p>
          <a:p>
            <a:endParaRPr lang="en-US" sz="1050" dirty="0"/>
          </a:p>
          <a:p>
            <a:r>
              <a:rPr lang="en-US" sz="1050" dirty="0"/>
              <a:t>Once you are on the second, and third level bullets, you can Tab and Shift-Tab to go back and forth between the bullet levels.</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711"/>
          <a:stretch/>
        </p:blipFill>
        <p:spPr bwMode="auto">
          <a:xfrm>
            <a:off x="468316" y="1467555"/>
            <a:ext cx="7908042" cy="482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A73182FC-6E52-D4BF-47D5-060BA7C7E33B}"/>
              </a:ext>
            </a:extLst>
          </p:cNvPr>
          <p:cNvSpPr>
            <a:spLocks noGrp="1"/>
          </p:cNvSpPr>
          <p:nvPr>
            <p:ph type="ftr" sz="quarter" idx="3"/>
          </p:nvPr>
        </p:nvSpPr>
        <p:spPr/>
        <p:txBody>
          <a:bodyPr/>
          <a:lstStyle/>
          <a:p>
            <a:r>
              <a:rPr lang="en-US"/>
              <a:t>tescometering.com</a:t>
            </a:r>
          </a:p>
        </p:txBody>
      </p:sp>
    </p:spTree>
    <p:extLst>
      <p:ext uri="{BB962C8B-B14F-4D97-AF65-F5344CB8AC3E}">
        <p14:creationId xmlns:p14="http://schemas.microsoft.com/office/powerpoint/2010/main" val="304678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24336" y="1545276"/>
            <a:ext cx="1460500" cy="6223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eaLnBrk="0" fontAlgn="base" hangingPunct="0">
              <a:spcBef>
                <a:spcPct val="0"/>
              </a:spcBef>
              <a:spcAft>
                <a:spcPct val="0"/>
              </a:spcAft>
            </a:pPr>
            <a:r>
              <a:rPr lang="en-US" dirty="0">
                <a:solidFill>
                  <a:srgbClr val="FFFFFF"/>
                </a:solidFill>
              </a:rPr>
              <a:t>Secondary</a:t>
            </a:r>
          </a:p>
          <a:p>
            <a:pPr algn="ctr" defTabSz="914400" eaLnBrk="0" fontAlgn="base" hangingPunct="0">
              <a:spcBef>
                <a:spcPct val="0"/>
              </a:spcBef>
              <a:spcAft>
                <a:spcPct val="0"/>
              </a:spcAft>
            </a:pPr>
            <a:r>
              <a:rPr lang="en-US" dirty="0">
                <a:solidFill>
                  <a:srgbClr val="FFFFFF"/>
                </a:solidFill>
              </a:rPr>
              <a:t>(Output)</a:t>
            </a:r>
          </a:p>
        </p:txBody>
      </p:sp>
      <p:sp>
        <p:nvSpPr>
          <p:cNvPr id="9" name="Right Arrow 8"/>
          <p:cNvSpPr/>
          <p:nvPr/>
        </p:nvSpPr>
        <p:spPr>
          <a:xfrm>
            <a:off x="5190899" y="1575208"/>
            <a:ext cx="881063" cy="600536"/>
          </a:xfrm>
          <a:prstGeom prst="rightArrow">
            <a:avLst/>
          </a:prstGeom>
          <a:gradFill>
            <a:gsLst>
              <a:gs pos="0">
                <a:schemeClr val="tx1"/>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3200" dirty="0">
              <a:solidFill>
                <a:srgbClr val="FFFFFF"/>
              </a:solidFill>
            </a:endParaRPr>
          </a:p>
        </p:txBody>
      </p:sp>
      <p:sp>
        <p:nvSpPr>
          <p:cNvPr id="10" name="Text Box 2"/>
          <p:cNvSpPr txBox="1">
            <a:spLocks noChangeArrowheads="1"/>
          </p:cNvSpPr>
          <p:nvPr/>
        </p:nvSpPr>
        <p:spPr bwMode="auto">
          <a:xfrm>
            <a:off x="3482749" y="2711911"/>
            <a:ext cx="18415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endParaRPr lang="en-US" sz="4000" dirty="0">
              <a:solidFill>
                <a:srgbClr val="4157AD"/>
              </a:solidFill>
              <a:latin typeface="GE Inspira Pitch" pitchFamily="34" charset="0"/>
            </a:endParaRPr>
          </a:p>
        </p:txBody>
      </p:sp>
      <p:pic>
        <p:nvPicPr>
          <p:cNvPr id="11" name="Picture 4" descr="http://sound.westhost.com/xfmr1-1.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7285"/>
          <a:stretch/>
        </p:blipFill>
        <p:spPr bwMode="auto">
          <a:xfrm>
            <a:off x="1232022" y="2264236"/>
            <a:ext cx="688940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388836" y="1545276"/>
            <a:ext cx="1460500" cy="6223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eaLnBrk="0" fontAlgn="base" hangingPunct="0">
              <a:spcBef>
                <a:spcPct val="0"/>
              </a:spcBef>
              <a:spcAft>
                <a:spcPct val="0"/>
              </a:spcAft>
            </a:pPr>
            <a:r>
              <a:rPr lang="en-US" dirty="0">
                <a:solidFill>
                  <a:srgbClr val="FFFFFF"/>
                </a:solidFill>
              </a:rPr>
              <a:t>Primary</a:t>
            </a:r>
          </a:p>
          <a:p>
            <a:pPr algn="ctr" defTabSz="914400" eaLnBrk="0" fontAlgn="base" hangingPunct="0">
              <a:spcBef>
                <a:spcPct val="0"/>
              </a:spcBef>
              <a:spcAft>
                <a:spcPct val="0"/>
              </a:spcAft>
            </a:pPr>
            <a:r>
              <a:rPr lang="en-US" dirty="0">
                <a:solidFill>
                  <a:srgbClr val="FFFFFF"/>
                </a:solidFill>
              </a:rPr>
              <a:t>(Input)</a:t>
            </a:r>
          </a:p>
        </p:txBody>
      </p:sp>
      <p:sp>
        <p:nvSpPr>
          <p:cNvPr id="15" name="Rounded Rectangle 14"/>
          <p:cNvSpPr/>
          <p:nvPr/>
        </p:nvSpPr>
        <p:spPr>
          <a:xfrm>
            <a:off x="3730399" y="1545276"/>
            <a:ext cx="1460500" cy="6223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eaLnBrk="0" fontAlgn="base" hangingPunct="0">
              <a:spcBef>
                <a:spcPct val="0"/>
              </a:spcBef>
              <a:spcAft>
                <a:spcPct val="0"/>
              </a:spcAft>
            </a:pPr>
            <a:r>
              <a:rPr lang="en-US" dirty="0">
                <a:solidFill>
                  <a:srgbClr val="FFFFFF"/>
                </a:solidFill>
              </a:rPr>
              <a:t>Core</a:t>
            </a:r>
          </a:p>
        </p:txBody>
      </p:sp>
      <p:sp>
        <p:nvSpPr>
          <p:cNvPr id="17" name="Rounded Rectangle 16"/>
          <p:cNvSpPr/>
          <p:nvPr/>
        </p:nvSpPr>
        <p:spPr>
          <a:xfrm>
            <a:off x="1953108" y="5201393"/>
            <a:ext cx="5015081" cy="985652"/>
          </a:xfrm>
          <a:prstGeom prst="roundRect">
            <a:avLst/>
          </a:prstGeom>
          <a:solidFill>
            <a:schemeClr val="bg1">
              <a:lumMod val="95000"/>
            </a:schemeClr>
          </a:solidFill>
          <a:ln>
            <a:prstDash val="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eaLnBrk="0" fontAlgn="base" hangingPunct="0">
              <a:spcBef>
                <a:spcPct val="0"/>
              </a:spcBef>
              <a:spcAft>
                <a:spcPct val="0"/>
              </a:spcAft>
            </a:pPr>
            <a:r>
              <a:rPr lang="en-US" sz="2000" dirty="0">
                <a:solidFill>
                  <a:srgbClr val="4157AD"/>
                </a:solidFill>
              </a:rPr>
              <a:t>Transform the voltage or current input into a standard 5 or 1 amp output</a:t>
            </a:r>
          </a:p>
        </p:txBody>
      </p:sp>
      <p:sp>
        <p:nvSpPr>
          <p:cNvPr id="18" name="Right Arrow 17"/>
          <p:cNvSpPr/>
          <p:nvPr/>
        </p:nvSpPr>
        <p:spPr>
          <a:xfrm>
            <a:off x="2877685" y="1575208"/>
            <a:ext cx="881063" cy="600536"/>
          </a:xfrm>
          <a:prstGeom prst="rightArrow">
            <a:avLst/>
          </a:prstGeom>
          <a:gradFill>
            <a:gsLst>
              <a:gs pos="0">
                <a:schemeClr val="tx1"/>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3200" dirty="0">
              <a:solidFill>
                <a:srgbClr val="FFFFFF"/>
              </a:solidFill>
            </a:endParaRPr>
          </a:p>
        </p:txBody>
      </p:sp>
      <p:sp>
        <p:nvSpPr>
          <p:cNvPr id="2" name="Title 1">
            <a:extLst>
              <a:ext uri="{FF2B5EF4-FFF2-40B4-BE49-F238E27FC236}">
                <a16:creationId xmlns:a16="http://schemas.microsoft.com/office/drawing/2014/main" id="{F63DD737-371E-AF1D-B05C-FF182EC39C48}"/>
              </a:ext>
            </a:extLst>
          </p:cNvPr>
          <p:cNvSpPr>
            <a:spLocks noGrp="1"/>
          </p:cNvSpPr>
          <p:nvPr>
            <p:ph type="title"/>
          </p:nvPr>
        </p:nvSpPr>
        <p:spPr/>
        <p:txBody>
          <a:bodyPr/>
          <a:lstStyle/>
          <a:p>
            <a:r>
              <a:rPr lang="en-US" dirty="0"/>
              <a:t>Current Transformers</a:t>
            </a:r>
          </a:p>
        </p:txBody>
      </p:sp>
      <p:sp>
        <p:nvSpPr>
          <p:cNvPr id="3" name="Footer Placeholder 2">
            <a:extLst>
              <a:ext uri="{FF2B5EF4-FFF2-40B4-BE49-F238E27FC236}">
                <a16:creationId xmlns:a16="http://schemas.microsoft.com/office/drawing/2014/main" id="{7BA7EB11-2FA3-B497-0178-1F4F8BB2BE5E}"/>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F380F527-2979-227E-9E83-59AE6841D3A8}"/>
              </a:ext>
            </a:extLst>
          </p:cNvPr>
          <p:cNvSpPr>
            <a:spLocks noGrp="1"/>
          </p:cNvSpPr>
          <p:nvPr>
            <p:ph type="sldNum" sz="quarter" idx="4"/>
          </p:nvPr>
        </p:nvSpPr>
        <p:spPr/>
        <p:txBody>
          <a:bodyPr/>
          <a:lstStyle/>
          <a:p>
            <a:fld id="{13F4EEB6-0CF6-486C-BB81-018E4F81B9A2}" type="slidenum">
              <a:rPr lang="en-US" smtClean="0"/>
              <a:t>3</a:t>
            </a:fld>
            <a:endParaRPr lang="en-US"/>
          </a:p>
        </p:txBody>
      </p:sp>
    </p:spTree>
    <p:extLst>
      <p:ext uri="{BB962C8B-B14F-4D97-AF65-F5344CB8AC3E}">
        <p14:creationId xmlns:p14="http://schemas.microsoft.com/office/powerpoint/2010/main" val="4543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640284" y="4708352"/>
            <a:ext cx="2321469"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4157AD"/>
                </a:solidFill>
                <a:effectLst/>
                <a:uLnTx/>
                <a:uFillTx/>
                <a:latin typeface="GE Inspira Pitch" pitchFamily="34" charset="0"/>
              </a:rPr>
              <a:t>Physical Size</a:t>
            </a:r>
          </a:p>
        </p:txBody>
      </p:sp>
      <p:sp>
        <p:nvSpPr>
          <p:cNvPr id="84996" name="Text Box 4"/>
          <p:cNvSpPr txBox="1">
            <a:spLocks noChangeArrowheads="1"/>
          </p:cNvSpPr>
          <p:nvPr/>
        </p:nvSpPr>
        <p:spPr bwMode="auto">
          <a:xfrm>
            <a:off x="707737" y="1514302"/>
            <a:ext cx="2324675"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4157AD"/>
                </a:solidFill>
                <a:effectLst/>
                <a:uLnTx/>
                <a:uFillTx/>
                <a:latin typeface="GE Inspira Pitch" pitchFamily="34" charset="0"/>
              </a:rPr>
              <a:t>Current Ratio</a:t>
            </a:r>
          </a:p>
        </p:txBody>
      </p:sp>
      <p:sp>
        <p:nvSpPr>
          <p:cNvPr id="84997" name="Text Box 5"/>
          <p:cNvSpPr txBox="1">
            <a:spLocks noChangeArrowheads="1"/>
          </p:cNvSpPr>
          <p:nvPr/>
        </p:nvSpPr>
        <p:spPr bwMode="auto">
          <a:xfrm>
            <a:off x="640243" y="3114502"/>
            <a:ext cx="1345240"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4157AD"/>
                </a:solidFill>
                <a:effectLst/>
                <a:uLnTx/>
                <a:uFillTx/>
                <a:latin typeface="GE Inspira Pitch" pitchFamily="34" charset="0"/>
              </a:rPr>
              <a:t>Burden</a:t>
            </a:r>
          </a:p>
        </p:txBody>
      </p:sp>
      <p:sp>
        <p:nvSpPr>
          <p:cNvPr id="84998" name="Text Box 6"/>
          <p:cNvSpPr txBox="1">
            <a:spLocks noChangeArrowheads="1"/>
          </p:cNvSpPr>
          <p:nvPr/>
        </p:nvSpPr>
        <p:spPr bwMode="auto">
          <a:xfrm>
            <a:off x="1143000" y="5394152"/>
            <a:ext cx="5959475"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4157AD"/>
                </a:solidFill>
                <a:effectLst/>
                <a:uLnTx/>
                <a:uFillTx/>
                <a:latin typeface="GE Inspira Pitch" pitchFamily="34" charset="0"/>
              </a:rPr>
              <a:t>“Large windows, small cross-section”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4157AD"/>
                </a:solidFill>
                <a:effectLst/>
                <a:uLnTx/>
                <a:uFillTx/>
                <a:latin typeface="GE Inspira Pitch" pitchFamily="34" charset="0"/>
              </a:rPr>
              <a:t>	and “High accuracy” are not friends!!</a:t>
            </a:r>
          </a:p>
        </p:txBody>
      </p:sp>
      <p:sp>
        <p:nvSpPr>
          <p:cNvPr id="84999" name="Text Box 7"/>
          <p:cNvSpPr txBox="1">
            <a:spLocks noChangeArrowheads="1"/>
          </p:cNvSpPr>
          <p:nvPr/>
        </p:nvSpPr>
        <p:spPr bwMode="auto">
          <a:xfrm>
            <a:off x="990600" y="2269952"/>
            <a:ext cx="67865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1450">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17145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4157AD"/>
                </a:solidFill>
                <a:effectLst/>
                <a:uLnTx/>
                <a:uFillTx/>
                <a:latin typeface="GE Inspira Pitch" pitchFamily="34" charset="0"/>
              </a:rPr>
              <a:t>“Low ratio” and “high accuracy” are not friends!! </a:t>
            </a:r>
          </a:p>
        </p:txBody>
      </p:sp>
      <p:sp>
        <p:nvSpPr>
          <p:cNvPr id="85000" name="Text Box 8"/>
          <p:cNvSpPr txBox="1">
            <a:spLocks noChangeArrowheads="1"/>
          </p:cNvSpPr>
          <p:nvPr/>
        </p:nvSpPr>
        <p:spPr bwMode="auto">
          <a:xfrm>
            <a:off x="928688" y="3851102"/>
            <a:ext cx="7099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4300">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11430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4157AD"/>
                </a:solidFill>
                <a:effectLst/>
                <a:uLnTx/>
                <a:uFillTx/>
                <a:latin typeface="GE Inspira Pitch" pitchFamily="34" charset="0"/>
              </a:rPr>
              <a:t>“High burden” and “High Accuracy” are not friends!!</a:t>
            </a:r>
          </a:p>
        </p:txBody>
      </p:sp>
      <p:sp>
        <p:nvSpPr>
          <p:cNvPr id="2" name="Title 1">
            <a:extLst>
              <a:ext uri="{FF2B5EF4-FFF2-40B4-BE49-F238E27FC236}">
                <a16:creationId xmlns:a16="http://schemas.microsoft.com/office/drawing/2014/main" id="{94BE589E-1E51-0AD0-F22F-C8B5E2093C3F}"/>
              </a:ext>
            </a:extLst>
          </p:cNvPr>
          <p:cNvSpPr>
            <a:spLocks noGrp="1"/>
          </p:cNvSpPr>
          <p:nvPr>
            <p:ph type="title"/>
          </p:nvPr>
        </p:nvSpPr>
        <p:spPr/>
        <p:txBody>
          <a:bodyPr>
            <a:normAutofit fontScale="90000"/>
          </a:bodyPr>
          <a:lstStyle/>
          <a:p>
            <a:r>
              <a:rPr lang="en-US" dirty="0"/>
              <a:t>Factors Influencing CT Accuracy</a:t>
            </a:r>
          </a:p>
        </p:txBody>
      </p:sp>
      <p:sp>
        <p:nvSpPr>
          <p:cNvPr id="3" name="Footer Placeholder 2">
            <a:extLst>
              <a:ext uri="{FF2B5EF4-FFF2-40B4-BE49-F238E27FC236}">
                <a16:creationId xmlns:a16="http://schemas.microsoft.com/office/drawing/2014/main" id="{765D3AB0-68AF-25D4-028A-93F3460AC284}"/>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F62D4FF8-EA78-A0AF-CD94-D57607214CD8}"/>
              </a:ext>
            </a:extLst>
          </p:cNvPr>
          <p:cNvSpPr>
            <a:spLocks noGrp="1"/>
          </p:cNvSpPr>
          <p:nvPr>
            <p:ph type="sldNum" sz="quarter" idx="4"/>
          </p:nvPr>
        </p:nvSpPr>
        <p:spPr/>
        <p:txBody>
          <a:bodyPr/>
          <a:lstStyle/>
          <a:p>
            <a:fld id="{13F4EEB6-0CF6-486C-BB81-018E4F81B9A2}" type="slidenum">
              <a:rPr lang="en-US" smtClean="0"/>
              <a:t>30</a:t>
            </a:fld>
            <a:endParaRPr lang="en-US"/>
          </a:p>
        </p:txBody>
      </p:sp>
    </p:spTree>
    <p:extLst>
      <p:ext uri="{BB962C8B-B14F-4D97-AF65-F5344CB8AC3E}">
        <p14:creationId xmlns:p14="http://schemas.microsoft.com/office/powerpoint/2010/main" val="1279174626"/>
      </p:ext>
    </p:extLst>
  </p:cSld>
  <p:clrMapOvr>
    <a:masterClrMapping/>
  </p:clrMapOvr>
  <p:transition spd="slow" advClick="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76200" y="1219200"/>
            <a:ext cx="84582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GE Inspira Pitch"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GE Inspira Pitch" pitchFamily="34" charset="0"/>
              </a:rPr>
              <a:t>	</a:t>
            </a:r>
          </a:p>
        </p:txBody>
      </p:sp>
      <p:sp>
        <p:nvSpPr>
          <p:cNvPr id="68612" name="Text Box 4"/>
          <p:cNvSpPr txBox="1">
            <a:spLocks noChangeArrowheads="1"/>
          </p:cNvSpPr>
          <p:nvPr/>
        </p:nvSpPr>
        <p:spPr bwMode="auto">
          <a:xfrm>
            <a:off x="1431925" y="2460625"/>
            <a:ext cx="1841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 pitchFamily="34" charset="0"/>
            </a:endParaRPr>
          </a:p>
        </p:txBody>
      </p:sp>
      <p:sp>
        <p:nvSpPr>
          <p:cNvPr id="68613" name="Text Box 5"/>
          <p:cNvSpPr txBox="1">
            <a:spLocks noChangeArrowheads="1"/>
          </p:cNvSpPr>
          <p:nvPr/>
        </p:nvSpPr>
        <p:spPr bwMode="auto">
          <a:xfrm>
            <a:off x="762000" y="1811871"/>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Use as low of a ratio as possible with the RF covering the maximum current level</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CT error is </a:t>
            </a:r>
            <a:r>
              <a:rPr kumimoji="0" lang="en-US" sz="2400" b="1" i="0" u="none" strike="noStrike" kern="0" cap="none" spc="0" normalizeH="0" baseline="0" noProof="0" dirty="0">
                <a:ln>
                  <a:noFill/>
                </a:ln>
                <a:solidFill>
                  <a:schemeClr val="tx1"/>
                </a:solidFill>
                <a:effectLst/>
                <a:uLnTx/>
                <a:uFillTx/>
                <a:latin typeface="GE Inspira Pitch" pitchFamily="34" charset="0"/>
              </a:rPr>
              <a:t>almost</a:t>
            </a:r>
            <a:r>
              <a:rPr kumimoji="0" lang="en-US" sz="2400" b="0" i="0" u="none" strike="noStrike" kern="0" cap="none" spc="0" normalizeH="0" baseline="0" noProof="0" dirty="0">
                <a:ln>
                  <a:noFill/>
                </a:ln>
                <a:solidFill>
                  <a:schemeClr val="tx1"/>
                </a:solidFill>
                <a:effectLst/>
                <a:uLnTx/>
                <a:uFillTx/>
                <a:latin typeface="GE Inspira Pitch" pitchFamily="34" charset="0"/>
              </a:rPr>
              <a:t> always negative</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Using a more accurate metering class will almost always result in higher revenue levels</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Burden adversely affects accuracy, the lower the applied burden, the better the accuracy performance</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p:txBody>
      </p:sp>
      <p:sp>
        <p:nvSpPr>
          <p:cNvPr id="2" name="Title 1">
            <a:extLst>
              <a:ext uri="{FF2B5EF4-FFF2-40B4-BE49-F238E27FC236}">
                <a16:creationId xmlns:a16="http://schemas.microsoft.com/office/drawing/2014/main" id="{B95B1C5C-CD3A-5BC9-1750-77C103150E18}"/>
              </a:ext>
            </a:extLst>
          </p:cNvPr>
          <p:cNvSpPr>
            <a:spLocks noGrp="1"/>
          </p:cNvSpPr>
          <p:nvPr>
            <p:ph type="title"/>
          </p:nvPr>
        </p:nvSpPr>
        <p:spPr/>
        <p:txBody>
          <a:bodyPr/>
          <a:lstStyle/>
          <a:p>
            <a:r>
              <a:rPr lang="en-US" dirty="0"/>
              <a:t>Sizing CTs for Metering</a:t>
            </a:r>
          </a:p>
        </p:txBody>
      </p:sp>
      <p:sp>
        <p:nvSpPr>
          <p:cNvPr id="3" name="Footer Placeholder 2">
            <a:extLst>
              <a:ext uri="{FF2B5EF4-FFF2-40B4-BE49-F238E27FC236}">
                <a16:creationId xmlns:a16="http://schemas.microsoft.com/office/drawing/2014/main" id="{D52CEE92-E94E-C9C0-E68F-E9C29CF5753E}"/>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4A49259F-70B4-205C-8966-A164DEA0A1D0}"/>
              </a:ext>
            </a:extLst>
          </p:cNvPr>
          <p:cNvSpPr>
            <a:spLocks noGrp="1"/>
          </p:cNvSpPr>
          <p:nvPr>
            <p:ph type="sldNum" sz="quarter" idx="4"/>
          </p:nvPr>
        </p:nvSpPr>
        <p:spPr/>
        <p:txBody>
          <a:bodyPr/>
          <a:lstStyle/>
          <a:p>
            <a:fld id="{13F4EEB6-0CF6-486C-BB81-018E4F81B9A2}" type="slidenum">
              <a:rPr lang="en-US" smtClean="0"/>
              <a:t>31</a:t>
            </a:fld>
            <a:endParaRPr lang="en-US"/>
          </a:p>
        </p:txBody>
      </p:sp>
    </p:spTree>
    <p:extLst>
      <p:ext uri="{BB962C8B-B14F-4D97-AF65-F5344CB8AC3E}">
        <p14:creationId xmlns:p14="http://schemas.microsoft.com/office/powerpoint/2010/main" val="3447739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330" y="116361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69185E1-E9A8-B1F4-3FD5-16BFBF4CB250}"/>
              </a:ext>
            </a:extLst>
          </p:cNvPr>
          <p:cNvSpPr txBox="1">
            <a:spLocks/>
          </p:cNvSpPr>
          <p:nvPr/>
        </p:nvSpPr>
        <p:spPr>
          <a:xfrm>
            <a:off x="457200" y="-20833"/>
            <a:ext cx="8229600"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kern="1200" cap="small" baseline="0" dirty="0" smtClean="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t>Questions and Discussion</a:t>
            </a:r>
          </a:p>
        </p:txBody>
      </p:sp>
      <p:sp>
        <p:nvSpPr>
          <p:cNvPr id="3" name="Rectangle 5">
            <a:extLst>
              <a:ext uri="{FF2B5EF4-FFF2-40B4-BE49-F238E27FC236}">
                <a16:creationId xmlns:a16="http://schemas.microsoft.com/office/drawing/2014/main" id="{10F0EFAE-D607-7822-6EAA-21D20B07FAB6}"/>
              </a:ext>
            </a:extLst>
          </p:cNvPr>
          <p:cNvSpPr txBox="1">
            <a:spLocks noChangeArrowheads="1"/>
          </p:cNvSpPr>
          <p:nvPr/>
        </p:nvSpPr>
        <p:spPr>
          <a:xfrm>
            <a:off x="616770" y="1308454"/>
            <a:ext cx="7886700" cy="4841875"/>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dirty="0">
                <a:latin typeface="Arial"/>
                <a:cs typeface="Arial"/>
              </a:rPr>
              <a:t>Tom Lawton</a:t>
            </a:r>
          </a:p>
          <a:p>
            <a:pPr algn="ctr">
              <a:buFont typeface="Arial" panose="020B0604020202020204" pitchFamily="34" charset="0"/>
              <a:buNone/>
            </a:pPr>
            <a:r>
              <a:rPr lang="en-US" altLang="en-US" sz="1800" i="1" dirty="0">
                <a:solidFill>
                  <a:srgbClr val="000000"/>
                </a:solidFill>
                <a:latin typeface="Arial"/>
                <a:cs typeface="Arial"/>
              </a:rPr>
              <a:t>President</a:t>
            </a:r>
            <a:endParaRPr lang="en-US" altLang="en-US" i="1" dirty="0">
              <a:solidFill>
                <a:srgbClr val="000000"/>
              </a:solidFill>
              <a:latin typeface="Arial"/>
              <a:cs typeface="Arial"/>
            </a:endParaRPr>
          </a:p>
          <a:p>
            <a:pPr algn="ctr">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a:buFontTx/>
              <a:buNone/>
            </a:pPr>
            <a:r>
              <a:rPr lang="en-US" altLang="en-US" sz="1800" i="1" dirty="0">
                <a:latin typeface="Arial" panose="020B0604020202020204" pitchFamily="34" charset="0"/>
                <a:cs typeface="Arial" panose="020B0604020202020204" pitchFamily="34" charset="0"/>
              </a:rPr>
              <a:t>Bristol, PA</a:t>
            </a:r>
          </a:p>
          <a:p>
            <a:pPr algn="ctr">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a:buFontTx/>
              <a:buNone/>
            </a:pPr>
            <a:endParaRPr lang="en-US" altLang="en-US" sz="2300" dirty="0">
              <a:solidFill>
                <a:srgbClr val="CC3300"/>
              </a:solidFill>
            </a:endParaRPr>
          </a:p>
        </p:txBody>
      </p:sp>
      <p:sp>
        <p:nvSpPr>
          <p:cNvPr id="4" name="TextBox 3">
            <a:extLst>
              <a:ext uri="{FF2B5EF4-FFF2-40B4-BE49-F238E27FC236}">
                <a16:creationId xmlns:a16="http://schemas.microsoft.com/office/drawing/2014/main" id="{F510AE75-4A12-8FA5-374A-372F3FF3C512}"/>
              </a:ext>
            </a:extLst>
          </p:cNvPr>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5" name="Footer Placeholder 4">
            <a:extLst>
              <a:ext uri="{FF2B5EF4-FFF2-40B4-BE49-F238E27FC236}">
                <a16:creationId xmlns:a16="http://schemas.microsoft.com/office/drawing/2014/main" id="{D7108904-A8E1-6E45-F97D-2FDFA999D502}"/>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EFDEB736-85B4-DE4C-7280-005B723EBEA0}"/>
              </a:ext>
            </a:extLst>
          </p:cNvPr>
          <p:cNvSpPr>
            <a:spLocks noGrp="1"/>
          </p:cNvSpPr>
          <p:nvPr>
            <p:ph type="sldNum" sz="quarter" idx="4"/>
          </p:nvPr>
        </p:nvSpPr>
        <p:spPr/>
        <p:txBody>
          <a:bodyPr/>
          <a:lstStyle/>
          <a:p>
            <a:fld id="{13F4EEB6-0CF6-486C-BB81-018E4F81B9A2}" type="slidenum">
              <a:rPr lang="en-US" smtClean="0"/>
              <a:t>32</a:t>
            </a:fld>
            <a:endParaRPr lang="en-US"/>
          </a:p>
        </p:txBody>
      </p:sp>
    </p:spTree>
    <p:extLst>
      <p:ext uri="{BB962C8B-B14F-4D97-AF65-F5344CB8AC3E}">
        <p14:creationId xmlns:p14="http://schemas.microsoft.com/office/powerpoint/2010/main" val="414159938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220045439\Documents\1 - Frank's Folder\1 - Stuff\Pics\iPhone Pics 0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80" t="10378" r="3380" b="18887"/>
          <a:stretch/>
        </p:blipFill>
        <p:spPr bwMode="auto">
          <a:xfrm>
            <a:off x="617602" y="1546578"/>
            <a:ext cx="7681982" cy="4075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5970" y="4058607"/>
            <a:ext cx="6237027" cy="954107"/>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2060"/>
                </a:solidFill>
                <a:effectLst/>
                <a:uLnTx/>
                <a:uFillTx/>
              </a:rPr>
              <a:t>Accuracy – How close can you get it to the Gator Head.  </a:t>
            </a:r>
          </a:p>
        </p:txBody>
      </p:sp>
      <p:sp>
        <p:nvSpPr>
          <p:cNvPr id="4" name="TextBox 3"/>
          <p:cNvSpPr txBox="1"/>
          <p:nvPr/>
        </p:nvSpPr>
        <p:spPr>
          <a:xfrm>
            <a:off x="1705969" y="4990136"/>
            <a:ext cx="6237027" cy="523220"/>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2060"/>
                </a:solidFill>
                <a:effectLst/>
                <a:uLnTx/>
                <a:uFillTx/>
              </a:rPr>
              <a:t>Loser must retrieve balls. </a:t>
            </a:r>
          </a:p>
        </p:txBody>
      </p:sp>
    </p:spTree>
    <p:extLst>
      <p:ext uri="{BB962C8B-B14F-4D97-AF65-F5344CB8AC3E}">
        <p14:creationId xmlns:p14="http://schemas.microsoft.com/office/powerpoint/2010/main" val="12643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dirty="0">
                <a:latin typeface="Arial" panose="020B0604020202020204" pitchFamily="34" charset="0"/>
                <a:cs typeface="Arial" panose="020B0604020202020204" pitchFamily="34" charset="0"/>
              </a:rPr>
              <a:t>What Impacts Accuracy? </a:t>
            </a:r>
          </a:p>
        </p:txBody>
      </p:sp>
      <p:pic>
        <p:nvPicPr>
          <p:cNvPr id="486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65" y="1514902"/>
            <a:ext cx="5907702" cy="442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77125" y="1686314"/>
            <a:ext cx="2224584" cy="3785652"/>
          </a:xfrm>
          <a:prstGeom prst="rect">
            <a:avLst/>
          </a:prstGeom>
        </p:spPr>
        <p:txBody>
          <a:bodyPr wrap="square">
            <a:spAutoFit/>
          </a:bodyPr>
          <a:lstStyle/>
          <a:p>
            <a:pPr defTabSz="914400" eaLnBrk="0" fontAlgn="base" hangingPunct="0">
              <a:spcBef>
                <a:spcPct val="0"/>
              </a:spcBef>
              <a:spcAft>
                <a:spcPct val="0"/>
              </a:spcAft>
            </a:pPr>
            <a:endParaRPr lang="en-US" sz="2000" dirty="0">
              <a:solidFill>
                <a:srgbClr val="000000"/>
              </a:solidFill>
              <a:latin typeface="Arial"/>
            </a:endParaRPr>
          </a:p>
          <a:p>
            <a:pPr defTabSz="914400" eaLnBrk="0" fontAlgn="base" hangingPunct="0">
              <a:spcBef>
                <a:spcPct val="0"/>
              </a:spcBef>
              <a:spcAft>
                <a:spcPct val="0"/>
              </a:spcAft>
            </a:pPr>
            <a:endParaRPr lang="en-US" sz="2000" dirty="0">
              <a:solidFill>
                <a:srgbClr val="4157AD"/>
              </a:solidFill>
              <a:latin typeface="Arial"/>
            </a:endParaRPr>
          </a:p>
          <a:p>
            <a:pPr marL="342900" indent="-342900" defTabSz="914400" eaLnBrk="0" fontAlgn="base" hangingPunct="0">
              <a:spcBef>
                <a:spcPct val="0"/>
              </a:spcBef>
              <a:spcAft>
                <a:spcPct val="0"/>
              </a:spcAft>
              <a:buFont typeface="Arial" panose="020B0604020202020204" pitchFamily="34" charset="0"/>
              <a:buChar char="•"/>
            </a:pPr>
            <a:r>
              <a:rPr lang="en-US" sz="2000" b="1" dirty="0">
                <a:solidFill>
                  <a:srgbClr val="4157AD"/>
                </a:solidFill>
              </a:rPr>
              <a:t>Number of Secondary Turns</a:t>
            </a:r>
          </a:p>
          <a:p>
            <a:pPr defTabSz="914400" eaLnBrk="0" fontAlgn="base" hangingPunct="0">
              <a:spcBef>
                <a:spcPct val="0"/>
              </a:spcBef>
              <a:spcAft>
                <a:spcPct val="0"/>
              </a:spcAft>
            </a:pPr>
            <a:endParaRPr lang="en-US" sz="2000" b="1" dirty="0">
              <a:solidFill>
                <a:srgbClr val="4157AD"/>
              </a:solidFill>
            </a:endParaRPr>
          </a:p>
          <a:p>
            <a:pPr marL="342900" indent="-342900" defTabSz="914400" eaLnBrk="0" fontAlgn="base" hangingPunct="0">
              <a:spcBef>
                <a:spcPct val="0"/>
              </a:spcBef>
              <a:spcAft>
                <a:spcPct val="0"/>
              </a:spcAft>
              <a:buFont typeface="Arial" panose="020B0604020202020204" pitchFamily="34" charset="0"/>
              <a:buChar char="•"/>
            </a:pPr>
            <a:r>
              <a:rPr lang="en-US" sz="2000" b="1" dirty="0">
                <a:solidFill>
                  <a:srgbClr val="4157AD"/>
                </a:solidFill>
              </a:rPr>
              <a:t>Core material and/or cross section</a:t>
            </a:r>
          </a:p>
          <a:p>
            <a:pPr defTabSz="914400" eaLnBrk="0" fontAlgn="base" hangingPunct="0">
              <a:spcBef>
                <a:spcPct val="0"/>
              </a:spcBef>
              <a:spcAft>
                <a:spcPct val="0"/>
              </a:spcAft>
            </a:pPr>
            <a:endParaRPr lang="en-US" sz="2000" b="1" dirty="0">
              <a:solidFill>
                <a:srgbClr val="4157AD"/>
              </a:solidFill>
            </a:endParaRPr>
          </a:p>
          <a:p>
            <a:pPr marL="342900" indent="-342900" defTabSz="914400" eaLnBrk="0" fontAlgn="base" hangingPunct="0">
              <a:spcBef>
                <a:spcPct val="0"/>
              </a:spcBef>
              <a:spcAft>
                <a:spcPct val="0"/>
              </a:spcAft>
              <a:buFont typeface="Arial" panose="020B0604020202020204" pitchFamily="34" charset="0"/>
              <a:buChar char="•"/>
            </a:pPr>
            <a:r>
              <a:rPr lang="en-US" sz="2000" b="1" dirty="0">
                <a:solidFill>
                  <a:srgbClr val="4157AD"/>
                </a:solidFill>
              </a:rPr>
              <a:t>Secondary Burden</a:t>
            </a:r>
          </a:p>
        </p:txBody>
      </p:sp>
      <p:sp>
        <p:nvSpPr>
          <p:cNvPr id="3" name="Footer Placeholder 2">
            <a:extLst>
              <a:ext uri="{FF2B5EF4-FFF2-40B4-BE49-F238E27FC236}">
                <a16:creationId xmlns:a16="http://schemas.microsoft.com/office/drawing/2014/main" id="{B7754E49-42EB-965D-FE4A-61C9F4C28D5F}"/>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4D494397-EFC9-A50B-C76C-0F82EBD004F3}"/>
              </a:ext>
            </a:extLst>
          </p:cNvPr>
          <p:cNvSpPr>
            <a:spLocks noGrp="1"/>
          </p:cNvSpPr>
          <p:nvPr>
            <p:ph type="sldNum" sz="quarter" idx="4"/>
          </p:nvPr>
        </p:nvSpPr>
        <p:spPr/>
        <p:txBody>
          <a:bodyPr/>
          <a:lstStyle/>
          <a:p>
            <a:fld id="{13F4EEB6-0CF6-486C-BB81-018E4F81B9A2}" type="slidenum">
              <a:rPr lang="en-US" smtClean="0"/>
              <a:t>5</a:t>
            </a:fld>
            <a:endParaRPr lang="en-US"/>
          </a:p>
        </p:txBody>
      </p:sp>
    </p:spTree>
    <p:extLst>
      <p:ext uri="{BB962C8B-B14F-4D97-AF65-F5344CB8AC3E}">
        <p14:creationId xmlns:p14="http://schemas.microsoft.com/office/powerpoint/2010/main" val="107379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3" y="2341917"/>
            <a:ext cx="3240087"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Text Box 5"/>
          <p:cNvSpPr txBox="1">
            <a:spLocks noChangeArrowheads="1"/>
          </p:cNvSpPr>
          <p:nvPr/>
        </p:nvSpPr>
        <p:spPr bwMode="auto">
          <a:xfrm>
            <a:off x="1625600" y="6208713"/>
            <a:ext cx="5349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600" b="1" dirty="0">
                <a:solidFill>
                  <a:srgbClr val="4157AD"/>
                </a:solidFill>
              </a:rPr>
              <a:t>Courtesy of Electric Power Transformer Handbook</a:t>
            </a:r>
          </a:p>
        </p:txBody>
      </p:sp>
      <p:grpSp>
        <p:nvGrpSpPr>
          <p:cNvPr id="12" name="Group 11"/>
          <p:cNvGrpSpPr>
            <a:grpSpLocks/>
          </p:cNvGrpSpPr>
          <p:nvPr/>
        </p:nvGrpSpPr>
        <p:grpSpPr bwMode="auto">
          <a:xfrm>
            <a:off x="136525" y="5010150"/>
            <a:ext cx="4235450" cy="1281113"/>
            <a:chOff x="136478" y="5010149"/>
            <a:chExt cx="4234849" cy="1280472"/>
          </a:xfrm>
        </p:grpSpPr>
        <p:grpSp>
          <p:nvGrpSpPr>
            <p:cNvPr id="81936" name="Group 6"/>
            <p:cNvGrpSpPr>
              <a:grpSpLocks/>
            </p:cNvGrpSpPr>
            <p:nvPr/>
          </p:nvGrpSpPr>
          <p:grpSpPr bwMode="auto">
            <a:xfrm>
              <a:off x="641998" y="5010149"/>
              <a:ext cx="3729329" cy="579135"/>
              <a:chOff x="406485" y="5436888"/>
              <a:chExt cx="3729329" cy="579135"/>
            </a:xfrm>
          </p:grpSpPr>
          <p:sp>
            <p:nvSpPr>
              <p:cNvPr id="81941" name="Up Arrow 2"/>
              <p:cNvSpPr>
                <a:spLocks noChangeArrowheads="1"/>
              </p:cNvSpPr>
              <p:nvPr/>
            </p:nvSpPr>
            <p:spPr bwMode="auto">
              <a:xfrm>
                <a:off x="406485" y="5436888"/>
                <a:ext cx="220330" cy="579135"/>
              </a:xfrm>
              <a:prstGeom prst="upArrow">
                <a:avLst>
                  <a:gd name="adj1" fmla="val 50000"/>
                  <a:gd name="adj2" fmla="val 5000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4157AD"/>
                  </a:solidFill>
                </a:endParaRPr>
              </a:p>
            </p:txBody>
          </p:sp>
          <p:sp>
            <p:nvSpPr>
              <p:cNvPr id="81942" name="TextBox 3"/>
              <p:cNvSpPr txBox="1">
                <a:spLocks noChangeArrowheads="1"/>
              </p:cNvSpPr>
              <p:nvPr/>
            </p:nvSpPr>
            <p:spPr bwMode="auto">
              <a:xfrm>
                <a:off x="626815" y="5557178"/>
                <a:ext cx="3508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600" dirty="0">
                    <a:solidFill>
                      <a:srgbClr val="4157AD"/>
                    </a:solidFill>
                  </a:rPr>
                  <a:t>Secondary turns or core cross section</a:t>
                </a:r>
              </a:p>
            </p:txBody>
          </p:sp>
        </p:grpSp>
        <p:grpSp>
          <p:nvGrpSpPr>
            <p:cNvPr id="81937" name="Group 7"/>
            <p:cNvGrpSpPr>
              <a:grpSpLocks/>
            </p:cNvGrpSpPr>
            <p:nvPr/>
          </p:nvGrpSpPr>
          <p:grpSpPr bwMode="auto">
            <a:xfrm>
              <a:off x="641998" y="5711486"/>
              <a:ext cx="2435684" cy="579135"/>
              <a:chOff x="4251719" y="5477730"/>
              <a:chExt cx="2435684" cy="579135"/>
            </a:xfrm>
          </p:grpSpPr>
          <p:sp>
            <p:nvSpPr>
              <p:cNvPr id="81939" name="Down Arrow 4"/>
              <p:cNvSpPr>
                <a:spLocks noChangeArrowheads="1"/>
              </p:cNvSpPr>
              <p:nvPr/>
            </p:nvSpPr>
            <p:spPr bwMode="auto">
              <a:xfrm>
                <a:off x="4251719" y="5477730"/>
                <a:ext cx="219448" cy="579135"/>
              </a:xfrm>
              <a:prstGeom prst="downArrow">
                <a:avLst>
                  <a:gd name="adj1" fmla="val 50000"/>
                  <a:gd name="adj2" fmla="val 4999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4157AD"/>
                  </a:solidFill>
                </a:endParaRPr>
              </a:p>
            </p:txBody>
          </p:sp>
          <p:sp>
            <p:nvSpPr>
              <p:cNvPr id="81940" name="TextBox 13"/>
              <p:cNvSpPr txBox="1">
                <a:spLocks noChangeArrowheads="1"/>
              </p:cNvSpPr>
              <p:nvPr/>
            </p:nvSpPr>
            <p:spPr bwMode="auto">
              <a:xfrm>
                <a:off x="4471167" y="5557178"/>
                <a:ext cx="221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600" dirty="0">
                    <a:solidFill>
                      <a:srgbClr val="4157AD"/>
                    </a:solidFill>
                  </a:rPr>
                  <a:t>secondary impedance</a:t>
                </a:r>
              </a:p>
            </p:txBody>
          </p:sp>
        </p:grpSp>
        <p:sp>
          <p:nvSpPr>
            <p:cNvPr id="81938" name="TextBox 9"/>
            <p:cNvSpPr txBox="1">
              <a:spLocks noChangeArrowheads="1"/>
            </p:cNvSpPr>
            <p:nvPr/>
          </p:nvSpPr>
          <p:spPr bwMode="auto">
            <a:xfrm>
              <a:off x="136478" y="5399513"/>
              <a:ext cx="505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b="1" dirty="0">
                  <a:solidFill>
                    <a:srgbClr val="4157AD"/>
                  </a:solidFill>
                </a:rPr>
                <a:t>If</a:t>
              </a:r>
            </a:p>
          </p:txBody>
        </p:sp>
      </p:grpSp>
      <p:grpSp>
        <p:nvGrpSpPr>
          <p:cNvPr id="11" name="Group 10"/>
          <p:cNvGrpSpPr>
            <a:grpSpLocks/>
          </p:cNvGrpSpPr>
          <p:nvPr/>
        </p:nvGrpSpPr>
        <p:grpSpPr bwMode="auto">
          <a:xfrm>
            <a:off x="4530725" y="5345113"/>
            <a:ext cx="4540250" cy="590550"/>
            <a:chOff x="4317103" y="5335199"/>
            <a:chExt cx="4540294" cy="589775"/>
          </a:xfrm>
        </p:grpSpPr>
        <p:grpSp>
          <p:nvGrpSpPr>
            <p:cNvPr id="81932" name="Group 8"/>
            <p:cNvGrpSpPr>
              <a:grpSpLocks/>
            </p:cNvGrpSpPr>
            <p:nvPr/>
          </p:nvGrpSpPr>
          <p:grpSpPr bwMode="auto">
            <a:xfrm>
              <a:off x="5419720" y="5345839"/>
              <a:ext cx="3437677" cy="579135"/>
              <a:chOff x="6577679" y="5472125"/>
              <a:chExt cx="3074647" cy="579135"/>
            </a:xfrm>
          </p:grpSpPr>
          <p:sp>
            <p:nvSpPr>
              <p:cNvPr id="81934" name="Down Arrow 14"/>
              <p:cNvSpPr>
                <a:spLocks noChangeArrowheads="1"/>
              </p:cNvSpPr>
              <p:nvPr/>
            </p:nvSpPr>
            <p:spPr bwMode="auto">
              <a:xfrm>
                <a:off x="6577679" y="5472125"/>
                <a:ext cx="219448" cy="579135"/>
              </a:xfrm>
              <a:prstGeom prst="downArrow">
                <a:avLst>
                  <a:gd name="adj1" fmla="val 50000"/>
                  <a:gd name="adj2" fmla="val 4999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4157AD"/>
                  </a:solidFill>
                </a:endParaRPr>
              </a:p>
            </p:txBody>
          </p:sp>
          <p:sp>
            <p:nvSpPr>
              <p:cNvPr id="81935" name="TextBox 15"/>
              <p:cNvSpPr txBox="1">
                <a:spLocks noChangeArrowheads="1"/>
              </p:cNvSpPr>
              <p:nvPr/>
            </p:nvSpPr>
            <p:spPr bwMode="auto">
              <a:xfrm>
                <a:off x="6797126" y="5557178"/>
                <a:ext cx="285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600" dirty="0">
                    <a:solidFill>
                      <a:srgbClr val="4157AD"/>
                    </a:solidFill>
                  </a:rPr>
                  <a:t>energy required to energize core</a:t>
                </a:r>
              </a:p>
            </p:txBody>
          </p:sp>
        </p:grpSp>
        <p:sp>
          <p:nvSpPr>
            <p:cNvPr id="81933" name="TextBox 21"/>
            <p:cNvSpPr txBox="1">
              <a:spLocks noChangeArrowheads="1"/>
            </p:cNvSpPr>
            <p:nvPr/>
          </p:nvSpPr>
          <p:spPr bwMode="auto">
            <a:xfrm>
              <a:off x="4317103" y="5335199"/>
              <a:ext cx="1347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b="1" dirty="0">
                  <a:solidFill>
                    <a:srgbClr val="4157AD"/>
                  </a:solidFill>
                </a:rPr>
                <a:t>Then</a:t>
              </a:r>
            </a:p>
          </p:txBody>
        </p:sp>
      </p:grpSp>
      <p:grpSp>
        <p:nvGrpSpPr>
          <p:cNvPr id="81927" name="Group 5"/>
          <p:cNvGrpSpPr>
            <a:grpSpLocks/>
          </p:cNvGrpSpPr>
          <p:nvPr/>
        </p:nvGrpSpPr>
        <p:grpSpPr bwMode="auto">
          <a:xfrm>
            <a:off x="2343150" y="1468792"/>
            <a:ext cx="4454525" cy="873125"/>
            <a:chOff x="2362200" y="1614488"/>
            <a:chExt cx="4454525" cy="873125"/>
          </a:xfrm>
        </p:grpSpPr>
        <p:pic>
          <p:nvPicPr>
            <p:cNvPr id="819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14488"/>
              <a:ext cx="44545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9" name="Oval 7"/>
            <p:cNvSpPr>
              <a:spLocks noChangeArrowheads="1"/>
            </p:cNvSpPr>
            <p:nvPr/>
          </p:nvSpPr>
          <p:spPr bwMode="auto">
            <a:xfrm>
              <a:off x="5610225" y="1652588"/>
              <a:ext cx="225425" cy="3508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4157AD"/>
                </a:solidFill>
              </a:endParaRPr>
            </a:p>
          </p:txBody>
        </p:sp>
        <p:sp>
          <p:nvSpPr>
            <p:cNvPr id="81930" name="Oval 8"/>
            <p:cNvSpPr>
              <a:spLocks noChangeArrowheads="1"/>
            </p:cNvSpPr>
            <p:nvPr/>
          </p:nvSpPr>
          <p:spPr bwMode="auto">
            <a:xfrm>
              <a:off x="5549900" y="1982788"/>
              <a:ext cx="225425" cy="3508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4157AD"/>
                </a:solidFill>
              </a:endParaRPr>
            </a:p>
          </p:txBody>
        </p:sp>
        <p:sp>
          <p:nvSpPr>
            <p:cNvPr id="81931" name="Oval 9"/>
            <p:cNvSpPr>
              <a:spLocks noChangeArrowheads="1"/>
            </p:cNvSpPr>
            <p:nvPr/>
          </p:nvSpPr>
          <p:spPr bwMode="auto">
            <a:xfrm>
              <a:off x="5981700" y="1935163"/>
              <a:ext cx="225425" cy="3508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4157AD"/>
                </a:solidFill>
              </a:endParaRPr>
            </a:p>
          </p:txBody>
        </p:sp>
      </p:grpSp>
      <p:sp>
        <p:nvSpPr>
          <p:cNvPr id="2" name="Title 1">
            <a:extLst>
              <a:ext uri="{FF2B5EF4-FFF2-40B4-BE49-F238E27FC236}">
                <a16:creationId xmlns:a16="http://schemas.microsoft.com/office/drawing/2014/main" id="{665971AD-B174-D6EE-8E37-CA2ACFE830EA}"/>
              </a:ext>
            </a:extLst>
          </p:cNvPr>
          <p:cNvSpPr>
            <a:spLocks noGrp="1"/>
          </p:cNvSpPr>
          <p:nvPr>
            <p:ph type="title"/>
          </p:nvPr>
        </p:nvSpPr>
        <p:spPr>
          <a:xfrm>
            <a:off x="1556951" y="342700"/>
            <a:ext cx="7208107" cy="679832"/>
          </a:xfrm>
        </p:spPr>
        <p:txBody>
          <a:bodyPr/>
          <a:lstStyle/>
          <a:p>
            <a:r>
              <a:rPr lang="en-US" sz="2800" dirty="0">
                <a:latin typeface="Arial" panose="020B0604020202020204" pitchFamily="34" charset="0"/>
                <a:cs typeface="Arial" panose="020B0604020202020204" pitchFamily="34" charset="0"/>
              </a:rPr>
              <a:t>Energy Required to Energize the Core</a:t>
            </a:r>
            <a:br>
              <a:rPr lang="en-US" sz="2800" dirty="0">
                <a:latin typeface="Arial" panose="020B0604020202020204" pitchFamily="34" charset="0"/>
                <a:cs typeface="Arial" panose="020B0604020202020204" pitchFamily="34" charset="0"/>
              </a:rPr>
            </a:br>
            <a:endParaRPr lang="en-US" sz="2800" dirty="0"/>
          </a:p>
        </p:txBody>
      </p:sp>
      <p:sp>
        <p:nvSpPr>
          <p:cNvPr id="3" name="Footer Placeholder 2">
            <a:extLst>
              <a:ext uri="{FF2B5EF4-FFF2-40B4-BE49-F238E27FC236}">
                <a16:creationId xmlns:a16="http://schemas.microsoft.com/office/drawing/2014/main" id="{226C56B1-4678-5824-37B7-702910CCFE5F}"/>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4169C2B5-150B-663A-3E2B-E300F80C4EF0}"/>
              </a:ext>
            </a:extLst>
          </p:cNvPr>
          <p:cNvSpPr>
            <a:spLocks noGrp="1"/>
          </p:cNvSpPr>
          <p:nvPr>
            <p:ph type="sldNum" sz="quarter" idx="4"/>
          </p:nvPr>
        </p:nvSpPr>
        <p:spPr/>
        <p:txBody>
          <a:bodyPr/>
          <a:lstStyle/>
          <a:p>
            <a:fld id="{13F4EEB6-0CF6-486C-BB81-018E4F81B9A2}" type="slidenum">
              <a:rPr lang="en-US" smtClean="0"/>
              <a:t>6</a:t>
            </a:fld>
            <a:endParaRPr lang="en-US"/>
          </a:p>
        </p:txBody>
      </p:sp>
    </p:spTree>
    <p:extLst>
      <p:ext uri="{BB962C8B-B14F-4D97-AF65-F5344CB8AC3E}">
        <p14:creationId xmlns:p14="http://schemas.microsoft.com/office/powerpoint/2010/main" val="3018145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438526" y="6246460"/>
            <a:ext cx="2196435" cy="27699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200" b="1" dirty="0">
                <a:solidFill>
                  <a:srgbClr val="4157AD"/>
                </a:solidFill>
                <a:latin typeface="GE Inspira Pitch" pitchFamily="34" charset="0"/>
              </a:rPr>
              <a:t>Graph:  Bill Hardy – TESCO</a:t>
            </a:r>
          </a:p>
        </p:txBody>
      </p:sp>
      <p:sp>
        <p:nvSpPr>
          <p:cNvPr id="47107" name="Text Box 3"/>
          <p:cNvSpPr txBox="1">
            <a:spLocks noChangeArrowheads="1"/>
          </p:cNvSpPr>
          <p:nvPr/>
        </p:nvSpPr>
        <p:spPr bwMode="auto">
          <a:xfrm>
            <a:off x="3336925" y="1752600"/>
            <a:ext cx="3062288" cy="823913"/>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48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sp>
        <p:nvSpPr>
          <p:cNvPr id="47108" name="Text Box 4"/>
          <p:cNvSpPr txBox="1">
            <a:spLocks noChangeArrowheads="1"/>
          </p:cNvSpPr>
          <p:nvPr/>
        </p:nvSpPr>
        <p:spPr bwMode="auto">
          <a:xfrm>
            <a:off x="5030788" y="2528888"/>
            <a:ext cx="1751012" cy="823912"/>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48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sp>
        <p:nvSpPr>
          <p:cNvPr id="47109" name="Text Box 5"/>
          <p:cNvSpPr txBox="1">
            <a:spLocks noChangeArrowheads="1"/>
          </p:cNvSpPr>
          <p:nvPr/>
        </p:nvSpPr>
        <p:spPr bwMode="auto">
          <a:xfrm>
            <a:off x="5486400" y="3200400"/>
            <a:ext cx="1082675" cy="396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400" b="1" dirty="0">
                <a:solidFill>
                  <a:srgbClr val="4157AD"/>
                </a:solidFill>
                <a:latin typeface="GE Inspira Pitch" pitchFamily="34" charset="0"/>
              </a:rPr>
              <a:t> </a:t>
            </a:r>
            <a:r>
              <a:rPr lang="en-US" sz="2000" b="1" dirty="0">
                <a:solidFill>
                  <a:srgbClr val="4157AD"/>
                </a:solidFill>
                <a:latin typeface="GE Inspira Pitch" pitchFamily="34" charset="0"/>
              </a:rPr>
              <a:t>            </a:t>
            </a:r>
            <a:r>
              <a:rPr lang="en-US" sz="14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sp>
        <p:nvSpPr>
          <p:cNvPr id="47110" name="Text Box 6"/>
          <p:cNvSpPr txBox="1">
            <a:spLocks noChangeArrowheads="1"/>
          </p:cNvSpPr>
          <p:nvPr/>
        </p:nvSpPr>
        <p:spPr bwMode="auto">
          <a:xfrm>
            <a:off x="5334000" y="3184525"/>
            <a:ext cx="1371600" cy="396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8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pic>
        <p:nvPicPr>
          <p:cNvPr id="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660" y="1091048"/>
            <a:ext cx="66675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266825" y="5457825"/>
            <a:ext cx="154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200" b="1" dirty="0">
                <a:solidFill>
                  <a:srgbClr val="000000"/>
                </a:solidFill>
              </a:rPr>
              <a:t>Core energy needed</a:t>
            </a:r>
          </a:p>
        </p:txBody>
      </p:sp>
      <p:sp>
        <p:nvSpPr>
          <p:cNvPr id="13" name="TextBox 12"/>
          <p:cNvSpPr txBox="1">
            <a:spLocks noChangeArrowheads="1"/>
          </p:cNvSpPr>
          <p:nvPr/>
        </p:nvSpPr>
        <p:spPr bwMode="auto">
          <a:xfrm>
            <a:off x="6781800" y="5457825"/>
            <a:ext cx="154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200" b="1" dirty="0">
                <a:solidFill>
                  <a:srgbClr val="000000"/>
                </a:solidFill>
              </a:rPr>
              <a:t>Saturation</a:t>
            </a:r>
          </a:p>
        </p:txBody>
      </p:sp>
      <p:cxnSp>
        <p:nvCxnSpPr>
          <p:cNvPr id="14" name="Straight Arrow Connector 13"/>
          <p:cNvCxnSpPr>
            <a:cxnSpLocks noChangeShapeType="1"/>
          </p:cNvCxnSpPr>
          <p:nvPr/>
        </p:nvCxnSpPr>
        <p:spPr bwMode="auto">
          <a:xfrm flipV="1">
            <a:off x="1487488" y="4586288"/>
            <a:ext cx="549275" cy="846137"/>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flipH="1" flipV="1">
            <a:off x="6988175" y="4394200"/>
            <a:ext cx="274638" cy="1000125"/>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a:extLst>
              <a:ext uri="{FF2B5EF4-FFF2-40B4-BE49-F238E27FC236}">
                <a16:creationId xmlns:a16="http://schemas.microsoft.com/office/drawing/2014/main" id="{69CA21A3-0218-4217-BDD8-E0FB8E07D67E}"/>
              </a:ext>
            </a:extLst>
          </p:cNvPr>
          <p:cNvSpPr txBox="1">
            <a:spLocks/>
          </p:cNvSpPr>
          <p:nvPr/>
        </p:nvSpPr>
        <p:spPr>
          <a:xfrm>
            <a:off x="628650" y="6336616"/>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accent1"/>
                </a:solidFill>
              </a:rPr>
              <a:t>tescometering.com</a:t>
            </a:r>
          </a:p>
        </p:txBody>
      </p:sp>
      <p:sp>
        <p:nvSpPr>
          <p:cNvPr id="4" name="Slide Number Placeholder 3">
            <a:extLst>
              <a:ext uri="{FF2B5EF4-FFF2-40B4-BE49-F238E27FC236}">
                <a16:creationId xmlns:a16="http://schemas.microsoft.com/office/drawing/2014/main" id="{CB06BAC5-CCEB-3E3B-4B8A-F57F704411F4}"/>
              </a:ext>
            </a:extLst>
          </p:cNvPr>
          <p:cNvSpPr txBox="1">
            <a:spLocks/>
          </p:cNvSpPr>
          <p:nvPr/>
        </p:nvSpPr>
        <p:spPr>
          <a:xfrm>
            <a:off x="645795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3F4EEB6-0CF6-486C-BB81-018E4F81B9A2}" type="slidenum">
              <a:rPr lang="en-US" sz="1200" smtClean="0"/>
              <a:pPr algn="r"/>
              <a:t>7</a:t>
            </a:fld>
            <a:endParaRPr lang="en-US" sz="1200" dirty="0"/>
          </a:p>
        </p:txBody>
      </p:sp>
    </p:spTree>
    <p:extLst>
      <p:ext uri="{BB962C8B-B14F-4D97-AF65-F5344CB8AC3E}">
        <p14:creationId xmlns:p14="http://schemas.microsoft.com/office/powerpoint/2010/main" val="37587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1428750"/>
            <a:ext cx="3429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b="1">
                <a:latin typeface="GE Inspira Pitch" pitchFamily="34" charset="0"/>
              </a:rPr>
              <a:t>Actual</a:t>
            </a:r>
            <a:r>
              <a:rPr lang="en-US">
                <a:latin typeface="GE Inspira Pitch" pitchFamily="34" charset="0"/>
              </a:rPr>
              <a:t> secondary </a:t>
            </a:r>
          </a:p>
          <a:p>
            <a:pPr algn="ctr"/>
            <a:r>
              <a:rPr lang="en-US">
                <a:latin typeface="GE Inspira Pitch" pitchFamily="34" charset="0"/>
              </a:rPr>
              <a:t>current</a:t>
            </a:r>
          </a:p>
        </p:txBody>
      </p:sp>
      <p:sp>
        <p:nvSpPr>
          <p:cNvPr id="26628" name="Rectangle 4"/>
          <p:cNvSpPr>
            <a:spLocks noChangeArrowheads="1"/>
          </p:cNvSpPr>
          <p:nvPr/>
        </p:nvSpPr>
        <p:spPr bwMode="auto">
          <a:xfrm>
            <a:off x="5410200" y="1447800"/>
            <a:ext cx="32766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latin typeface="GE Inspira Pitch" pitchFamily="34" charset="0"/>
              </a:rPr>
              <a:t>Rated</a:t>
            </a:r>
            <a:r>
              <a:rPr lang="en-US">
                <a:latin typeface="GE Inspira Pitch" pitchFamily="34" charset="0"/>
              </a:rPr>
              <a:t> secondary </a:t>
            </a:r>
          </a:p>
          <a:p>
            <a:pPr algn="ctr"/>
            <a:r>
              <a:rPr lang="en-US">
                <a:latin typeface="GE Inspira Pitch" pitchFamily="34" charset="0"/>
              </a:rPr>
              <a:t>current</a:t>
            </a:r>
          </a:p>
        </p:txBody>
      </p:sp>
      <p:sp>
        <p:nvSpPr>
          <p:cNvPr id="26629" name="Text Box 5"/>
          <p:cNvSpPr txBox="1">
            <a:spLocks noChangeArrowheads="1"/>
          </p:cNvSpPr>
          <p:nvPr/>
        </p:nvSpPr>
        <p:spPr bwMode="auto">
          <a:xfrm>
            <a:off x="4267200" y="1169988"/>
            <a:ext cx="760413"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8000">
                <a:latin typeface="GE Inspira Pitch" pitchFamily="34" charset="0"/>
              </a:rPr>
              <a:t>=</a:t>
            </a:r>
          </a:p>
        </p:txBody>
      </p:sp>
      <p:sp>
        <p:nvSpPr>
          <p:cNvPr id="26630" name="Line 6"/>
          <p:cNvSpPr>
            <a:spLocks noChangeShapeType="1"/>
          </p:cNvSpPr>
          <p:nvPr/>
        </p:nvSpPr>
        <p:spPr bwMode="auto">
          <a:xfrm>
            <a:off x="3657600" y="5105400"/>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31" name="Line 7"/>
          <p:cNvSpPr>
            <a:spLocks noChangeShapeType="1"/>
          </p:cNvSpPr>
          <p:nvPr/>
        </p:nvSpPr>
        <p:spPr bwMode="auto">
          <a:xfrm flipH="1">
            <a:off x="4419600" y="1676400"/>
            <a:ext cx="457200" cy="4572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2" name="Text Box 8"/>
          <p:cNvSpPr txBox="1">
            <a:spLocks noChangeArrowheads="1"/>
          </p:cNvSpPr>
          <p:nvPr/>
        </p:nvSpPr>
        <p:spPr bwMode="auto">
          <a:xfrm>
            <a:off x="1752600" y="2743200"/>
            <a:ext cx="5638800" cy="1554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a:latin typeface="GE Inspira Pitch" pitchFamily="34" charset="0"/>
              </a:rPr>
              <a:t>Difference in % is known as the </a:t>
            </a:r>
            <a:r>
              <a:rPr lang="en-US" b="1">
                <a:latin typeface="GE Inspira Pitch" pitchFamily="34" charset="0"/>
              </a:rPr>
              <a:t>“Accuracy”</a:t>
            </a:r>
            <a:r>
              <a:rPr lang="en-US">
                <a:latin typeface="GE Inspira Pitch" pitchFamily="34" charset="0"/>
              </a:rPr>
              <a:t> </a:t>
            </a:r>
          </a:p>
          <a:p>
            <a:pPr algn="ctr"/>
            <a:r>
              <a:rPr lang="en-US">
                <a:latin typeface="GE Inspira Pitch" pitchFamily="34" charset="0"/>
              </a:rPr>
              <a:t>of the CT </a:t>
            </a:r>
          </a:p>
        </p:txBody>
      </p:sp>
      <p:sp>
        <p:nvSpPr>
          <p:cNvPr id="26633" name="Rectangle 9"/>
          <p:cNvSpPr>
            <a:spLocks noChangeArrowheads="1"/>
          </p:cNvSpPr>
          <p:nvPr/>
        </p:nvSpPr>
        <p:spPr bwMode="auto">
          <a:xfrm>
            <a:off x="623944" y="4572000"/>
            <a:ext cx="8062855" cy="156966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600" b="1" dirty="0">
                <a:latin typeface="Times New Roman" pitchFamily="18" charset="0"/>
                <a:cs typeface="Times New Roman" pitchFamily="18" charset="0"/>
              </a:rPr>
              <a:t>Definition:</a:t>
            </a:r>
            <a:r>
              <a:rPr lang="en-US" sz="1600" dirty="0">
                <a:latin typeface="Times New Roman" pitchFamily="18" charset="0"/>
                <a:cs typeface="Times New Roman" pitchFamily="18" charset="0"/>
              </a:rPr>
              <a:t> There are two sources of error in instrument transformers, namely ratio error and phase angle error.  In a given transformer, the metering error is the combination of the two separate errors.  This combination is called Transformer Correction Factor (TCF), IEEE has established accuracy classes for both current and potential transformers.  The limit of permissible error in a potential transformer for a given accuracy class remains constant over a range of voltage from 10% below to 10% above rated voltage</a:t>
            </a:r>
            <a:r>
              <a:rPr lang="en-US" sz="1600" dirty="0">
                <a:latin typeface="Times New Roman" pitchFamily="18" charset="0"/>
              </a:rPr>
              <a:t> </a:t>
            </a:r>
          </a:p>
        </p:txBody>
      </p:sp>
      <p:sp>
        <p:nvSpPr>
          <p:cNvPr id="2" name="Title 1">
            <a:extLst>
              <a:ext uri="{FF2B5EF4-FFF2-40B4-BE49-F238E27FC236}">
                <a16:creationId xmlns:a16="http://schemas.microsoft.com/office/drawing/2014/main" id="{A9121185-5359-0059-C2ED-5CA7FF6F4B8B}"/>
              </a:ext>
            </a:extLst>
          </p:cNvPr>
          <p:cNvSpPr>
            <a:spLocks noGrp="1"/>
          </p:cNvSpPr>
          <p:nvPr>
            <p:ph type="title"/>
          </p:nvPr>
        </p:nvSpPr>
        <p:spPr>
          <a:xfrm>
            <a:off x="1556951" y="427738"/>
            <a:ext cx="7208107" cy="679832"/>
          </a:xfrm>
        </p:spPr>
        <p:txBody>
          <a:bodyPr/>
          <a:lstStyle/>
          <a:p>
            <a:r>
              <a:rPr lang="en-US" sz="4400" dirty="0">
                <a:latin typeface="Arial" panose="020B0604020202020204" pitchFamily="34" charset="0"/>
                <a:cs typeface="Arial" panose="020B0604020202020204" pitchFamily="34" charset="0"/>
              </a:rPr>
              <a:t>CT </a:t>
            </a:r>
            <a:r>
              <a:rPr lang="en-US" sz="4400" u="sng" dirty="0">
                <a:latin typeface="Arial" panose="020B0604020202020204" pitchFamily="34" charset="0"/>
                <a:cs typeface="Arial" panose="020B0604020202020204" pitchFamily="34" charset="0"/>
              </a:rPr>
              <a:t>Metering</a:t>
            </a:r>
            <a:r>
              <a:rPr lang="en-US" sz="4400" dirty="0">
                <a:latin typeface="Arial" panose="020B0604020202020204" pitchFamily="34" charset="0"/>
                <a:cs typeface="Arial" panose="020B0604020202020204" pitchFamily="34" charset="0"/>
              </a:rPr>
              <a:t> Accuracy</a:t>
            </a:r>
            <a:br>
              <a:rPr lang="en-US" sz="4400" dirty="0">
                <a:latin typeface="Arial" panose="020B0604020202020204" pitchFamily="34" charset="0"/>
                <a:cs typeface="Arial" panose="020B0604020202020204" pitchFamily="34" charset="0"/>
              </a:rPr>
            </a:br>
            <a:endParaRPr lang="en-US" dirty="0"/>
          </a:p>
        </p:txBody>
      </p:sp>
      <p:sp>
        <p:nvSpPr>
          <p:cNvPr id="3" name="Footer Placeholder 2">
            <a:extLst>
              <a:ext uri="{FF2B5EF4-FFF2-40B4-BE49-F238E27FC236}">
                <a16:creationId xmlns:a16="http://schemas.microsoft.com/office/drawing/2014/main" id="{5F2DEFAA-0A21-4065-E993-DD28D8B6CA14}"/>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698E7B90-8403-6F00-CC34-1B69B7DCE69C}"/>
              </a:ext>
            </a:extLst>
          </p:cNvPr>
          <p:cNvSpPr>
            <a:spLocks noGrp="1"/>
          </p:cNvSpPr>
          <p:nvPr>
            <p:ph type="sldNum" sz="quarter" idx="4"/>
          </p:nvPr>
        </p:nvSpPr>
        <p:spPr/>
        <p:txBody>
          <a:bodyPr/>
          <a:lstStyle/>
          <a:p>
            <a:fld id="{13F4EEB6-0CF6-486C-BB81-018E4F81B9A2}" type="slidenum">
              <a:rPr lang="en-US" smtClean="0"/>
              <a:t>8</a:t>
            </a:fld>
            <a:endParaRPr lang="en-US"/>
          </a:p>
        </p:txBody>
      </p:sp>
    </p:spTree>
    <p:extLst>
      <p:ext uri="{BB962C8B-B14F-4D97-AF65-F5344CB8AC3E}">
        <p14:creationId xmlns:p14="http://schemas.microsoft.com/office/powerpoint/2010/main" val="57493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546100" y="1508551"/>
            <a:ext cx="7848600"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dirty="0">
                <a:solidFill>
                  <a:srgbClr val="4157AD"/>
                </a:solidFill>
                <a:latin typeface="GE Inspira Pitch" pitchFamily="34" charset="0"/>
              </a:rPr>
              <a:t>IEEE C57.13 Terminology</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RCF = True Ratio / Marked Ratio</a:t>
            </a:r>
          </a:p>
          <a:p>
            <a:endParaRPr lang="en-US" sz="2000" dirty="0">
              <a:solidFill>
                <a:srgbClr val="4157AD"/>
              </a:solidFill>
              <a:latin typeface="GE Inspira Pitch" pitchFamily="34" charset="0"/>
            </a:endParaRPr>
          </a:p>
        </p:txBody>
      </p:sp>
      <p:sp>
        <p:nvSpPr>
          <p:cNvPr id="73732" name="Text Box 4"/>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solidFill>
                <a:srgbClr val="4157AD"/>
              </a:solidFill>
              <a:latin typeface="GE Inspira Pitch" pitchFamily="34" charset="0"/>
            </a:endParaRPr>
          </a:p>
        </p:txBody>
      </p:sp>
      <p:sp>
        <p:nvSpPr>
          <p:cNvPr id="5" name="Text Box 3"/>
          <p:cNvSpPr txBox="1">
            <a:spLocks noChangeArrowheads="1"/>
          </p:cNvSpPr>
          <p:nvPr/>
        </p:nvSpPr>
        <p:spPr bwMode="auto">
          <a:xfrm>
            <a:off x="546100" y="2615743"/>
            <a:ext cx="7848600" cy="22467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dirty="0">
                <a:solidFill>
                  <a:srgbClr val="4157AD"/>
                </a:solidFill>
                <a:latin typeface="GE Inspira Pitch" pitchFamily="34" charset="0"/>
              </a:rPr>
              <a:t>Example: 500:5 CT</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By test, CT Ratio = 100.1</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RCF = 100.1 / 100 = 1.0010</a:t>
            </a:r>
          </a:p>
          <a:p>
            <a:endParaRPr lang="en-US" sz="2000" dirty="0">
              <a:solidFill>
                <a:srgbClr val="4157AD"/>
              </a:solidFill>
              <a:latin typeface="GE Inspira Pitch" pitchFamily="34" charset="0"/>
            </a:endParaRPr>
          </a:p>
          <a:p>
            <a:endParaRPr lang="en-US" sz="2000" dirty="0">
              <a:solidFill>
                <a:srgbClr val="4157AD"/>
              </a:solidFill>
              <a:latin typeface="GE Inspira Pitch" pitchFamily="34" charset="0"/>
            </a:endParaRPr>
          </a:p>
        </p:txBody>
      </p:sp>
      <p:sp>
        <p:nvSpPr>
          <p:cNvPr id="6" name="Text Box 3"/>
          <p:cNvSpPr txBox="1">
            <a:spLocks noChangeArrowheads="1"/>
          </p:cNvSpPr>
          <p:nvPr/>
        </p:nvSpPr>
        <p:spPr bwMode="auto">
          <a:xfrm>
            <a:off x="546100" y="4399230"/>
            <a:ext cx="8391525"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dirty="0">
                <a:solidFill>
                  <a:srgbClr val="4157AD"/>
                </a:solidFill>
                <a:latin typeface="GE Inspira Pitch" pitchFamily="34" charset="0"/>
              </a:rPr>
              <a:t>What does this mean?  How many amps is the meter seeing?</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A. – With 500A through primary, only 4.995A is flowing on the secondary 4.995 x 1.001 = 5A. 	(Negative current error due to losses)</a:t>
            </a:r>
          </a:p>
        </p:txBody>
      </p:sp>
      <p:sp>
        <p:nvSpPr>
          <p:cNvPr id="2" name="Title 1">
            <a:extLst>
              <a:ext uri="{FF2B5EF4-FFF2-40B4-BE49-F238E27FC236}">
                <a16:creationId xmlns:a16="http://schemas.microsoft.com/office/drawing/2014/main" id="{9F8802B4-4F08-D363-64B4-B85250D1513C}"/>
              </a:ext>
            </a:extLst>
          </p:cNvPr>
          <p:cNvSpPr>
            <a:spLocks noGrp="1"/>
          </p:cNvSpPr>
          <p:nvPr>
            <p:ph type="title"/>
          </p:nvPr>
        </p:nvSpPr>
        <p:spPr>
          <a:xfrm>
            <a:off x="1556951" y="413964"/>
            <a:ext cx="7208107" cy="679832"/>
          </a:xfrm>
        </p:spPr>
        <p:txBody>
          <a:bodyPr/>
          <a:lstStyle/>
          <a:p>
            <a:r>
              <a:rPr lang="en-US" sz="3600" dirty="0">
                <a:latin typeface="Arial" panose="020B0604020202020204" pitchFamily="34" charset="0"/>
                <a:cs typeface="Arial" panose="020B0604020202020204" pitchFamily="34" charset="0"/>
              </a:rPr>
              <a:t>Ratio Correction Factor (RCF)</a:t>
            </a:r>
            <a:br>
              <a:rPr lang="en-US" sz="3600" dirty="0">
                <a:latin typeface="Arial" panose="020B0604020202020204" pitchFamily="34" charset="0"/>
                <a:cs typeface="Arial" panose="020B0604020202020204" pitchFamily="34" charset="0"/>
              </a:rPr>
            </a:br>
            <a:endParaRPr lang="en-US" sz="3600" dirty="0"/>
          </a:p>
        </p:txBody>
      </p:sp>
      <p:sp>
        <p:nvSpPr>
          <p:cNvPr id="3" name="Footer Placeholder 2">
            <a:extLst>
              <a:ext uri="{FF2B5EF4-FFF2-40B4-BE49-F238E27FC236}">
                <a16:creationId xmlns:a16="http://schemas.microsoft.com/office/drawing/2014/main" id="{86966205-2288-BAFD-19D3-A49C54389B62}"/>
              </a:ext>
            </a:extLst>
          </p:cNvPr>
          <p:cNvSpPr>
            <a:spLocks noGrp="1"/>
          </p:cNvSpPr>
          <p:nvPr>
            <p:ph type="ftr" sz="quarter" idx="3"/>
          </p:nvPr>
        </p:nvSpPr>
        <p:spPr/>
        <p:txBody>
          <a:bodyPr/>
          <a:lstStyle/>
          <a:p>
            <a:r>
              <a:rPr lang="en-US"/>
              <a:t>tescometering.com</a:t>
            </a:r>
          </a:p>
        </p:txBody>
      </p:sp>
      <p:sp>
        <p:nvSpPr>
          <p:cNvPr id="4" name="Slide Number Placeholder 3">
            <a:extLst>
              <a:ext uri="{FF2B5EF4-FFF2-40B4-BE49-F238E27FC236}">
                <a16:creationId xmlns:a16="http://schemas.microsoft.com/office/drawing/2014/main" id="{DA137E6B-82AA-5531-A8EA-0AB9E3C6EBAE}"/>
              </a:ext>
            </a:extLst>
          </p:cNvPr>
          <p:cNvSpPr>
            <a:spLocks noGrp="1"/>
          </p:cNvSpPr>
          <p:nvPr>
            <p:ph type="sldNum" sz="quarter" idx="4"/>
          </p:nvPr>
        </p:nvSpPr>
        <p:spPr/>
        <p:txBody>
          <a:bodyPr/>
          <a:lstStyle/>
          <a:p>
            <a:fld id="{13F4EEB6-0CF6-486C-BB81-018E4F81B9A2}" type="slidenum">
              <a:rPr lang="en-US" smtClean="0"/>
              <a:t>9</a:t>
            </a:fld>
            <a:endParaRPr lang="en-US"/>
          </a:p>
        </p:txBody>
      </p:sp>
    </p:spTree>
    <p:extLst>
      <p:ext uri="{BB962C8B-B14F-4D97-AF65-F5344CB8AC3E}">
        <p14:creationId xmlns:p14="http://schemas.microsoft.com/office/powerpoint/2010/main" val="876221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Props1.xml><?xml version="1.0" encoding="utf-8"?>
<ds:datastoreItem xmlns:ds="http://schemas.openxmlformats.org/officeDocument/2006/customXml" ds:itemID="{5B0142BC-FFBB-447E-BAFF-DFCBFA284071}">
  <ds:schemaRefs>
    <ds:schemaRef ds:uri="http://schemas.microsoft.com/sharepoint/v3/contenttype/forms"/>
  </ds:schemaRefs>
</ds:datastoreItem>
</file>

<file path=customXml/itemProps2.xml><?xml version="1.0" encoding="utf-8"?>
<ds:datastoreItem xmlns:ds="http://schemas.openxmlformats.org/officeDocument/2006/customXml" ds:itemID="{E57013CA-4AE5-49BA-A65F-2E647F97E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ADF9CC-FE27-47C1-889D-AA99B82450B1}">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865caf8b-3888-4957-b682-040f388f7b52"/>
    <ds:schemaRef ds:uri="http://schemas.microsoft.com/office/2006/metadata/properties"/>
    <ds:schemaRef ds:uri="8f26ee74-1c53-4b01-a982-cec1216b8a0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2742</TotalTime>
  <Words>1664</Words>
  <Application>Microsoft Office PowerPoint</Application>
  <PresentationFormat>On-screen Show (4:3)</PresentationFormat>
  <Paragraphs>407</Paragraphs>
  <Slides>32</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0" baseType="lpstr">
      <vt:lpstr>Arial</vt:lpstr>
      <vt:lpstr>Calibri</vt:lpstr>
      <vt:lpstr>GE Inspira</vt:lpstr>
      <vt:lpstr>GE Inspira Pitch</vt:lpstr>
      <vt:lpstr>Times New Roman</vt:lpstr>
      <vt:lpstr>TESCO Template</vt:lpstr>
      <vt:lpstr>Chart</vt:lpstr>
      <vt:lpstr>Worksheet</vt:lpstr>
      <vt:lpstr> High Accuracy Current Transformers</vt:lpstr>
      <vt:lpstr>Where Would You Use High Accuracy CT’s? </vt:lpstr>
      <vt:lpstr>Current Transformers</vt:lpstr>
      <vt:lpstr>PowerPoint Presentation</vt:lpstr>
      <vt:lpstr>What Impacts Accuracy? </vt:lpstr>
      <vt:lpstr>Energy Required to Energize the Core </vt:lpstr>
      <vt:lpstr>PowerPoint Presentation</vt:lpstr>
      <vt:lpstr>CT Metering Accuracy </vt:lpstr>
      <vt:lpstr>Ratio Correction Factor (RCF) </vt:lpstr>
      <vt:lpstr>Ratio Correction Factor (RCF) </vt:lpstr>
      <vt:lpstr>Phase Error </vt:lpstr>
      <vt:lpstr>PowerPoint Presentation</vt:lpstr>
      <vt:lpstr>IEEE Std. C57.13 limits of accuracy class for current transformers  for metering  0.3 accuracy class</vt:lpstr>
      <vt:lpstr> IEEE C57.13 – Accuracy Limits</vt:lpstr>
      <vt:lpstr>PowerPoint Presentation</vt:lpstr>
      <vt:lpstr>Standard 0.3 Accuracy Class</vt:lpstr>
      <vt:lpstr>ITI Encompass</vt:lpstr>
      <vt:lpstr>0.15 High Accuracy Class</vt:lpstr>
      <vt:lpstr>0.15S Special High Accuracy (Accubute) </vt:lpstr>
      <vt:lpstr>0.15S High Accuracy Extended Range</vt:lpstr>
      <vt:lpstr>Definitions</vt:lpstr>
      <vt:lpstr>UTILITY METERING CTs</vt:lpstr>
      <vt:lpstr>Name Plate Information:  Burden </vt:lpstr>
      <vt:lpstr>Standard CT Burdens</vt:lpstr>
      <vt:lpstr>Standard Accuracy Extended Range</vt:lpstr>
      <vt:lpstr>Low Voltage Encompass™ Series </vt:lpstr>
      <vt:lpstr>High Accuracy  Extended Range</vt:lpstr>
      <vt:lpstr>Low Voltage RevenueSense™ Series </vt:lpstr>
      <vt:lpstr>Product Line Summary</vt:lpstr>
      <vt:lpstr>Factors Influencing CT Accuracy</vt:lpstr>
      <vt:lpstr>Sizing CTs for Metering</vt:lpstr>
      <vt:lpstr>PowerPoint Presentation</vt:lpstr>
    </vt:vector>
  </TitlesOfParts>
  <Company>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Appears Maximum Two Lines</dc:title>
  <dc:creator>Dennis Krause</dc:creator>
  <cp:lastModifiedBy>Sandy Garcia</cp:lastModifiedBy>
  <cp:revision>145</cp:revision>
  <cp:lastPrinted>2015-04-11T16:41:35Z</cp:lastPrinted>
  <dcterms:created xsi:type="dcterms:W3CDTF">2013-11-18T16:19:20Z</dcterms:created>
  <dcterms:modified xsi:type="dcterms:W3CDTF">2023-06-28T20:48:34Z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ies>
</file>