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4"/>
  </p:sldMasterIdLst>
  <p:notesMasterIdLst>
    <p:notesMasterId r:id="rId31"/>
  </p:notesMasterIdLst>
  <p:handoutMasterIdLst>
    <p:handoutMasterId r:id="rId32"/>
  </p:handoutMasterIdLst>
  <p:sldIdLst>
    <p:sldId id="256" r:id="rId5"/>
    <p:sldId id="291" r:id="rId6"/>
    <p:sldId id="280" r:id="rId7"/>
    <p:sldId id="275" r:id="rId8"/>
    <p:sldId id="278" r:id="rId9"/>
    <p:sldId id="281" r:id="rId10"/>
    <p:sldId id="276" r:id="rId11"/>
    <p:sldId id="295" r:id="rId12"/>
    <p:sldId id="279" r:id="rId13"/>
    <p:sldId id="274" r:id="rId14"/>
    <p:sldId id="282" r:id="rId15"/>
    <p:sldId id="283" r:id="rId16"/>
    <p:sldId id="284" r:id="rId17"/>
    <p:sldId id="285" r:id="rId18"/>
    <p:sldId id="286" r:id="rId19"/>
    <p:sldId id="287" r:id="rId20"/>
    <p:sldId id="288" r:id="rId21"/>
    <p:sldId id="290" r:id="rId22"/>
    <p:sldId id="292" r:id="rId23"/>
    <p:sldId id="293" r:id="rId24"/>
    <p:sldId id="289" r:id="rId25"/>
    <p:sldId id="273" r:id="rId26"/>
    <p:sldId id="301" r:id="rId27"/>
    <p:sldId id="300" r:id="rId28"/>
    <p:sldId id="271" r:id="rId29"/>
    <p:sldId id="29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7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p:restoredTop sz="86479"/>
  </p:normalViewPr>
  <p:slideViewPr>
    <p:cSldViewPr>
      <p:cViewPr varScale="1">
        <p:scale>
          <a:sx n="95" d="100"/>
          <a:sy n="95" d="100"/>
        </p:scale>
        <p:origin x="1944"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36"/>
    </p:cViewPr>
  </p:sorterViewPr>
  <p:notesViewPr>
    <p:cSldViewPr>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C791CD-077D-4AF9-8FB2-9122B4F7FD18}" type="datetime4">
              <a:rPr lang="en-US" smtClean="0"/>
              <a:t>July 7, 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5B991B-D4A8-480C-962C-9A491F5E5D07}" type="slidenum">
              <a:rPr lang="en-US" smtClean="0"/>
              <a:t>‹#›</a:t>
            </a:fld>
            <a:endParaRPr lang="en-US" dirty="0"/>
          </a:p>
        </p:txBody>
      </p:sp>
    </p:spTree>
    <p:extLst>
      <p:ext uri="{BB962C8B-B14F-4D97-AF65-F5344CB8AC3E}">
        <p14:creationId xmlns:p14="http://schemas.microsoft.com/office/powerpoint/2010/main" val="409329297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E7F10-1036-4ADA-94A1-99D0720D36C5}" type="datetime4">
              <a:rPr lang="en-US" smtClean="0"/>
              <a:t>July 7, 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A539B-9C58-4856-9A00-29ECA8213FEA}" type="slidenum">
              <a:rPr lang="en-US" smtClean="0"/>
              <a:t>‹#›</a:t>
            </a:fld>
            <a:endParaRPr lang="en-US" dirty="0"/>
          </a:p>
        </p:txBody>
      </p:sp>
    </p:spTree>
    <p:extLst>
      <p:ext uri="{BB962C8B-B14F-4D97-AF65-F5344CB8AC3E}">
        <p14:creationId xmlns:p14="http://schemas.microsoft.com/office/powerpoint/2010/main" val="128065956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4EE7F10-1036-4ADA-94A1-99D0720D36C5}" type="datetime4">
              <a:rPr lang="en-US" smtClean="0"/>
              <a:t>July 7, 2023</a:t>
            </a:fld>
            <a:endParaRPr lang="en-US" dirty="0"/>
          </a:p>
        </p:txBody>
      </p:sp>
    </p:spTree>
    <p:extLst>
      <p:ext uri="{BB962C8B-B14F-4D97-AF65-F5344CB8AC3E}">
        <p14:creationId xmlns:p14="http://schemas.microsoft.com/office/powerpoint/2010/main" val="2215524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9D6FC600-FEA4-4EAD-9AD6-46614D115A5E}" type="datetime4">
              <a:rPr lang="en-US" smtClean="0"/>
              <a:t>July 7, 2023</a:t>
            </a:fld>
            <a:endParaRPr lang="en-US" dirty="0"/>
          </a:p>
        </p:txBody>
      </p:sp>
    </p:spTree>
    <p:extLst>
      <p:ext uri="{BB962C8B-B14F-4D97-AF65-F5344CB8AC3E}">
        <p14:creationId xmlns:p14="http://schemas.microsoft.com/office/powerpoint/2010/main" val="2789726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9D6FC600-FEA4-4EAD-9AD6-46614D115A5E}" type="datetime4">
              <a:rPr lang="en-US" smtClean="0"/>
              <a:t>July 7, 2023</a:t>
            </a:fld>
            <a:endParaRPr lang="en-US" dirty="0"/>
          </a:p>
        </p:txBody>
      </p:sp>
    </p:spTree>
    <p:extLst>
      <p:ext uri="{BB962C8B-B14F-4D97-AF65-F5344CB8AC3E}">
        <p14:creationId xmlns:p14="http://schemas.microsoft.com/office/powerpoint/2010/main" val="262429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9D6FC600-FEA4-4EAD-9AD6-46614D115A5E}" type="datetime4">
              <a:rPr lang="en-US" smtClean="0"/>
              <a:t>July 7, 2023</a:t>
            </a:fld>
            <a:endParaRPr lang="en-US" dirty="0"/>
          </a:p>
        </p:txBody>
      </p:sp>
    </p:spTree>
    <p:extLst>
      <p:ext uri="{BB962C8B-B14F-4D97-AF65-F5344CB8AC3E}">
        <p14:creationId xmlns:p14="http://schemas.microsoft.com/office/powerpoint/2010/main" val="1912750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DA346FDB-B023-4C90-AF6D-AC1B37D49C53}" type="datetime4">
              <a:rPr lang="en-US" smtClean="0"/>
              <a:t>July 7, 2023</a:t>
            </a:fld>
            <a:endParaRPr lang="en-US" dirty="0"/>
          </a:p>
        </p:txBody>
      </p:sp>
    </p:spTree>
    <p:extLst>
      <p:ext uri="{BB962C8B-B14F-4D97-AF65-F5344CB8AC3E}">
        <p14:creationId xmlns:p14="http://schemas.microsoft.com/office/powerpoint/2010/main" val="207995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July 7, 2023</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A5DA6E51-74C2-4C9B-BC5B-A10C7B94AC94}" type="datetime4">
              <a:rPr lang="en-US" smtClean="0"/>
              <a:t>July 7, 2023</a:t>
            </a:fld>
            <a:endParaRPr lang="en-US" dirty="0"/>
          </a:p>
        </p:txBody>
      </p:sp>
    </p:spTree>
    <p:extLst>
      <p:ext uri="{BB962C8B-B14F-4D97-AF65-F5344CB8AC3E}">
        <p14:creationId xmlns:p14="http://schemas.microsoft.com/office/powerpoint/2010/main" val="1773909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1388E2B2-5F33-4235-95EA-539FE83CD40B}" type="datetime4">
              <a:rPr lang="en-US" smtClean="0"/>
              <a:t>July 7, 2023</a:t>
            </a:fld>
            <a:endParaRPr lang="en-US" dirty="0"/>
          </a:p>
        </p:txBody>
      </p:sp>
    </p:spTree>
    <p:extLst>
      <p:ext uri="{BB962C8B-B14F-4D97-AF65-F5344CB8AC3E}">
        <p14:creationId xmlns:p14="http://schemas.microsoft.com/office/powerpoint/2010/main" val="394009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FA539B-9C58-4856-9A00-29ECA8213FEA}" type="slidenum">
              <a:rPr lang="en-US" smtClean="0"/>
              <a:t>6</a:t>
            </a:fld>
            <a:endParaRPr lang="en-US" dirty="0"/>
          </a:p>
        </p:txBody>
      </p:sp>
    </p:spTree>
    <p:extLst>
      <p:ext uri="{BB962C8B-B14F-4D97-AF65-F5344CB8AC3E}">
        <p14:creationId xmlns:p14="http://schemas.microsoft.com/office/powerpoint/2010/main" val="324599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1488607B-3889-4440-94DB-23A7783D88B7}" type="datetime4">
              <a:rPr lang="en-US" smtClean="0"/>
              <a:t>July 7, 2023</a:t>
            </a:fld>
            <a:endParaRPr lang="en-US" dirty="0"/>
          </a:p>
        </p:txBody>
      </p:sp>
    </p:spTree>
    <p:extLst>
      <p:ext uri="{BB962C8B-B14F-4D97-AF65-F5344CB8AC3E}">
        <p14:creationId xmlns:p14="http://schemas.microsoft.com/office/powerpoint/2010/main" val="344730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1488607B-3889-4440-94DB-23A7783D88B7}" type="datetime4">
              <a:rPr lang="en-US" smtClean="0"/>
              <a:t>July 7, 2023</a:t>
            </a:fld>
            <a:endParaRPr lang="en-US" dirty="0"/>
          </a:p>
        </p:txBody>
      </p:sp>
    </p:spTree>
    <p:extLst>
      <p:ext uri="{BB962C8B-B14F-4D97-AF65-F5344CB8AC3E}">
        <p14:creationId xmlns:p14="http://schemas.microsoft.com/office/powerpoint/2010/main" val="185441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FC3BF86A-46CF-4A3B-8DF0-543BFFF42D68}" type="datetime4">
              <a:rPr lang="en-US" smtClean="0"/>
              <a:t>July 7, 2023</a:t>
            </a:fld>
            <a:endParaRPr lang="en-US" dirty="0"/>
          </a:p>
        </p:txBody>
      </p:sp>
    </p:spTree>
    <p:extLst>
      <p:ext uri="{BB962C8B-B14F-4D97-AF65-F5344CB8AC3E}">
        <p14:creationId xmlns:p14="http://schemas.microsoft.com/office/powerpoint/2010/main" val="159756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8846DA40-5386-4836-9BEB-185FAFDCFB14}" type="datetime4">
              <a:rPr lang="en-US" smtClean="0"/>
              <a:t>July 7, 2023</a:t>
            </a:fld>
            <a:endParaRPr lang="en-US" dirty="0"/>
          </a:p>
        </p:txBody>
      </p:sp>
    </p:spTree>
    <p:extLst>
      <p:ext uri="{BB962C8B-B14F-4D97-AF65-F5344CB8AC3E}">
        <p14:creationId xmlns:p14="http://schemas.microsoft.com/office/powerpoint/2010/main" val="1395730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logo&#10;&#10;Description automatically generated with low confidence">
            <a:extLst>
              <a:ext uri="{FF2B5EF4-FFF2-40B4-BE49-F238E27FC236}">
                <a16:creationId xmlns:a16="http://schemas.microsoft.com/office/drawing/2014/main" id="{FC1C85E9-C782-FC86-976E-51CA91B54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Tree>
    <p:extLst>
      <p:ext uri="{BB962C8B-B14F-4D97-AF65-F5344CB8AC3E}">
        <p14:creationId xmlns:p14="http://schemas.microsoft.com/office/powerpoint/2010/main" val="300889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0"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spTree>
    <p:extLst>
      <p:ext uri="{BB962C8B-B14F-4D97-AF65-F5344CB8AC3E}">
        <p14:creationId xmlns:p14="http://schemas.microsoft.com/office/powerpoint/2010/main" val="728615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spTree>
    <p:extLst>
      <p:ext uri="{BB962C8B-B14F-4D97-AF65-F5344CB8AC3E}">
        <p14:creationId xmlns:p14="http://schemas.microsoft.com/office/powerpoint/2010/main" val="11141027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570261"/>
            <a:ext cx="6838308" cy="3442130"/>
          </a:xfrm>
        </p:spPr>
        <p:txBody>
          <a:bodyPr anchor="b">
            <a:noAutofit/>
          </a:bodyPr>
          <a:lstStyle>
            <a:lvl1pPr>
              <a:defRPr sz="66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0" y="4566674"/>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E78CC3A4-B862-EF21-7892-19E165FA85F9}"/>
              </a:ext>
            </a:extLst>
          </p:cNvPr>
          <p:cNvSpPr/>
          <p:nvPr/>
        </p:nvSpPr>
        <p:spPr>
          <a:xfrm>
            <a:off x="1504950" y="723014"/>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Tree>
    <p:extLst>
      <p:ext uri="{BB962C8B-B14F-4D97-AF65-F5344CB8AC3E}">
        <p14:creationId xmlns:p14="http://schemas.microsoft.com/office/powerpoint/2010/main" val="94640880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0714" y="136524"/>
            <a:ext cx="7886700" cy="934865"/>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spTree>
    <p:extLst>
      <p:ext uri="{BB962C8B-B14F-4D97-AF65-F5344CB8AC3E}">
        <p14:creationId xmlns:p14="http://schemas.microsoft.com/office/powerpoint/2010/main" val="35680052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spTree>
    <p:extLst>
      <p:ext uri="{BB962C8B-B14F-4D97-AF65-F5344CB8AC3E}">
        <p14:creationId xmlns:p14="http://schemas.microsoft.com/office/powerpoint/2010/main" val="176668581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97192" y="136524"/>
            <a:ext cx="695839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spTree>
    <p:extLst>
      <p:ext uri="{BB962C8B-B14F-4D97-AF65-F5344CB8AC3E}">
        <p14:creationId xmlns:p14="http://schemas.microsoft.com/office/powerpoint/2010/main" val="40334326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spTree>
    <p:extLst>
      <p:ext uri="{BB962C8B-B14F-4D97-AF65-F5344CB8AC3E}">
        <p14:creationId xmlns:p14="http://schemas.microsoft.com/office/powerpoint/2010/main" val="1044009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9258209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spTree>
    <p:extLst>
      <p:ext uri="{BB962C8B-B14F-4D97-AF65-F5344CB8AC3E}">
        <p14:creationId xmlns:p14="http://schemas.microsoft.com/office/powerpoint/2010/main" val="17197332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1884" y="71996"/>
            <a:ext cx="7886700"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4ECB-B553-46E2-8485-406217221233}"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logo&#10;&#10;Description automatically generated with low confidence">
            <a:extLst>
              <a:ext uri="{FF2B5EF4-FFF2-40B4-BE49-F238E27FC236}">
                <a16:creationId xmlns:a16="http://schemas.microsoft.com/office/drawing/2014/main" id="{260CCA74-DEBD-12CF-67F8-4802BBAFA7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7170" y="178913"/>
            <a:ext cx="1027088" cy="627559"/>
          </a:xfrm>
          <a:prstGeom prst="rect">
            <a:avLst/>
          </a:prstGeom>
        </p:spPr>
      </p:pic>
    </p:spTree>
    <p:extLst>
      <p:ext uri="{BB962C8B-B14F-4D97-AF65-F5344CB8AC3E}">
        <p14:creationId xmlns:p14="http://schemas.microsoft.com/office/powerpoint/2010/main" val="216229442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dan.hollow@tescometering.com" TargetMode="External"/><Relationship Id="rId2" Type="http://schemas.openxmlformats.org/officeDocument/2006/relationships/hyperlink" Target="http://www.transdatainc.com/"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6E526E-5823-2EF0-FB66-19D4847F1BF3}"/>
              </a:ext>
            </a:extLst>
          </p:cNvPr>
          <p:cNvSpPr>
            <a:spLocks noGrp="1"/>
          </p:cNvSpPr>
          <p:nvPr>
            <p:ph type="ctrTitle"/>
          </p:nvPr>
        </p:nvSpPr>
        <p:spPr>
          <a:xfrm>
            <a:off x="1456041" y="4022507"/>
            <a:ext cx="6544959" cy="1557595"/>
          </a:xfrm>
        </p:spPr>
        <p:txBody>
          <a:bodyPr>
            <a:normAutofit fontScale="90000"/>
          </a:bodyPr>
          <a:lstStyle/>
          <a:p>
            <a:r>
              <a:rPr lang="en-US" sz="7200" dirty="0"/>
              <a:t>Test Switch Operation &amp; Transformers</a:t>
            </a:r>
            <a:br>
              <a:rPr lang="en-US" sz="7200" dirty="0"/>
            </a:br>
            <a:endParaRPr lang="en-US" dirty="0"/>
          </a:p>
        </p:txBody>
      </p:sp>
      <p:sp>
        <p:nvSpPr>
          <p:cNvPr id="8" name="Text Placeholder 7">
            <a:extLst>
              <a:ext uri="{FF2B5EF4-FFF2-40B4-BE49-F238E27FC236}">
                <a16:creationId xmlns:a16="http://schemas.microsoft.com/office/drawing/2014/main" id="{199EF843-7407-C7B7-850E-1937BF617D5B}"/>
              </a:ext>
            </a:extLst>
          </p:cNvPr>
          <p:cNvSpPr>
            <a:spLocks noGrp="1"/>
          </p:cNvSpPr>
          <p:nvPr>
            <p:ph type="body" sz="quarter" idx="10"/>
          </p:nvPr>
        </p:nvSpPr>
        <p:spPr>
          <a:xfrm>
            <a:off x="5091113" y="5358717"/>
            <a:ext cx="3244850" cy="271161"/>
          </a:xfrm>
        </p:spPr>
        <p:txBody>
          <a:bodyPr>
            <a:normAutofit fontScale="92500" lnSpcReduction="20000"/>
          </a:bodyPr>
          <a:lstStyle/>
          <a:p>
            <a:r>
              <a:rPr lang="en-US" dirty="0"/>
              <a:t>Wednesday, July 12</a:t>
            </a:r>
            <a:r>
              <a:rPr lang="en-US" baseline="30000" dirty="0"/>
              <a:t>th</a:t>
            </a:r>
            <a:r>
              <a:rPr lang="en-US" dirty="0"/>
              <a:t>, 2023</a:t>
            </a:r>
          </a:p>
        </p:txBody>
      </p:sp>
      <p:sp>
        <p:nvSpPr>
          <p:cNvPr id="9" name="Text Placeholder 8">
            <a:extLst>
              <a:ext uri="{FF2B5EF4-FFF2-40B4-BE49-F238E27FC236}">
                <a16:creationId xmlns:a16="http://schemas.microsoft.com/office/drawing/2014/main" id="{719FAE6A-7C5E-2C9D-307A-993AD627DF77}"/>
              </a:ext>
            </a:extLst>
          </p:cNvPr>
          <p:cNvSpPr>
            <a:spLocks noGrp="1"/>
          </p:cNvSpPr>
          <p:nvPr>
            <p:ph type="body" sz="quarter" idx="11"/>
          </p:nvPr>
        </p:nvSpPr>
        <p:spPr>
          <a:xfrm>
            <a:off x="5091113" y="5629878"/>
            <a:ext cx="3244850" cy="271161"/>
          </a:xfrm>
        </p:spPr>
        <p:txBody>
          <a:bodyPr>
            <a:normAutofit fontScale="92500" lnSpcReduction="20000"/>
          </a:bodyPr>
          <a:lstStyle/>
          <a:p>
            <a:r>
              <a:rPr lang="en-US" dirty="0"/>
              <a:t>9:00 AM-10:AM</a:t>
            </a:r>
          </a:p>
        </p:txBody>
      </p:sp>
      <p:sp>
        <p:nvSpPr>
          <p:cNvPr id="10" name="Text Placeholder 9">
            <a:extLst>
              <a:ext uri="{FF2B5EF4-FFF2-40B4-BE49-F238E27FC236}">
                <a16:creationId xmlns:a16="http://schemas.microsoft.com/office/drawing/2014/main" id="{684B3CA2-D6C6-31AA-90BF-82543075B166}"/>
              </a:ext>
            </a:extLst>
          </p:cNvPr>
          <p:cNvSpPr>
            <a:spLocks noGrp="1"/>
          </p:cNvSpPr>
          <p:nvPr>
            <p:ph type="body" sz="quarter" idx="12"/>
          </p:nvPr>
        </p:nvSpPr>
        <p:spPr>
          <a:xfrm>
            <a:off x="5091113" y="5901039"/>
            <a:ext cx="3244850" cy="271161"/>
          </a:xfrm>
        </p:spPr>
        <p:txBody>
          <a:bodyPr>
            <a:normAutofit fontScale="92500" lnSpcReduction="20000"/>
          </a:bodyPr>
          <a:lstStyle/>
          <a:p>
            <a:r>
              <a:rPr lang="en-US" dirty="0"/>
              <a:t>Dan Hollow</a:t>
            </a:r>
          </a:p>
        </p:txBody>
      </p:sp>
      <p:pic>
        <p:nvPicPr>
          <p:cNvPr id="15" name="Picture 14" descr="A close-up of a logo&#10;&#10;Description automatically generated with medium confidence">
            <a:extLst>
              <a:ext uri="{FF2B5EF4-FFF2-40B4-BE49-F238E27FC236}">
                <a16:creationId xmlns:a16="http://schemas.microsoft.com/office/drawing/2014/main" id="{A56DA914-B78B-D3A3-7946-5BC19A96D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5434052"/>
            <a:ext cx="2795649" cy="814348"/>
          </a:xfrm>
          <a:prstGeom prst="rect">
            <a:avLst/>
          </a:prstGeom>
        </p:spPr>
      </p:pic>
    </p:spTree>
    <p:extLst>
      <p:ext uri="{BB962C8B-B14F-4D97-AF65-F5344CB8AC3E}">
        <p14:creationId xmlns:p14="http://schemas.microsoft.com/office/powerpoint/2010/main" val="3114790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CD70-67DE-C579-8F90-1BA24B6BD5F0}"/>
              </a:ext>
            </a:extLst>
          </p:cNvPr>
          <p:cNvSpPr>
            <a:spLocks noGrp="1"/>
          </p:cNvSpPr>
          <p:nvPr>
            <p:ph type="title"/>
          </p:nvPr>
        </p:nvSpPr>
        <p:spPr>
          <a:xfrm>
            <a:off x="1524000" y="476314"/>
            <a:ext cx="7208107" cy="679832"/>
          </a:xfrm>
        </p:spPr>
        <p:txBody>
          <a:bodyPr/>
          <a:lstStyle/>
          <a:p>
            <a:r>
              <a:rPr lang="en-US" dirty="0"/>
              <a:t>Test Switch Specifications</a:t>
            </a:r>
            <a:br>
              <a:rPr lang="en-US" dirty="0"/>
            </a:br>
            <a:endParaRPr lang="en-US" dirty="0"/>
          </a:p>
        </p:txBody>
      </p:sp>
      <p:sp>
        <p:nvSpPr>
          <p:cNvPr id="7" name="Text Box 5"/>
          <p:cNvSpPr txBox="1">
            <a:spLocks noGrp="1" noChangeArrowheads="1"/>
          </p:cNvSpPr>
          <p:nvPr>
            <p:ph idx="1"/>
          </p:nvPr>
        </p:nvSpPr>
        <p:spPr bwMode="auto">
          <a:xfrm>
            <a:off x="533400" y="1752600"/>
            <a:ext cx="7886700" cy="3188565"/>
          </a:xfrm>
          <a:prstGeom prst="rect">
            <a:avLst/>
          </a:prstGeom>
          <a:noFill/>
          <a:ln w="9525">
            <a:noFill/>
            <a:miter lim="800000"/>
            <a:headEnd/>
            <a:tailEnd/>
          </a:ln>
          <a:effectLst/>
        </p:spPr>
        <p:txBody>
          <a:bodyPr wrap="square">
            <a:spAutoFit/>
          </a:bodyPr>
          <a:lstStyle/>
          <a:p>
            <a:pPr marL="341313" indent="-341313">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ANSI C12 Definitions</a:t>
            </a:r>
          </a:p>
          <a:p>
            <a:pPr marL="341313" indent="-341313">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Test Switch Materials</a:t>
            </a:r>
          </a:p>
          <a:p>
            <a:pPr marL="341313" indent="-341313">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Plating</a:t>
            </a:r>
          </a:p>
          <a:p>
            <a:pPr marL="341313" indent="-341313">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Barriers</a:t>
            </a:r>
          </a:p>
          <a:p>
            <a:pPr marL="341313" indent="-341313">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Wiring Connections</a:t>
            </a:r>
          </a:p>
          <a:p>
            <a:pPr marL="341313" indent="-341313">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What to look for</a:t>
            </a:r>
          </a:p>
          <a:p>
            <a:pPr marL="341313" indent="-341313">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Covers</a:t>
            </a:r>
          </a:p>
        </p:txBody>
      </p:sp>
      <p:pic>
        <p:nvPicPr>
          <p:cNvPr id="8" name="Picture 6" descr="tesco-meter-test-switches"/>
          <p:cNvPicPr>
            <a:picLocks noChangeAspect="1" noChangeArrowheads="1"/>
          </p:cNvPicPr>
          <p:nvPr/>
        </p:nvPicPr>
        <p:blipFill>
          <a:blip r:embed="rId3"/>
          <a:srcRect/>
          <a:stretch>
            <a:fillRect/>
          </a:stretch>
        </p:blipFill>
        <p:spPr bwMode="auto">
          <a:xfrm>
            <a:off x="4419600" y="1600200"/>
            <a:ext cx="4567238" cy="3014377"/>
          </a:xfrm>
          <a:prstGeom prst="rect">
            <a:avLst/>
          </a:prstGeom>
          <a:noFill/>
        </p:spPr>
      </p:pic>
    </p:spTree>
    <p:extLst>
      <p:ext uri="{BB962C8B-B14F-4D97-AF65-F5344CB8AC3E}">
        <p14:creationId xmlns:p14="http://schemas.microsoft.com/office/powerpoint/2010/main" val="4086754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935893" y="228600"/>
            <a:ext cx="7208107" cy="590931"/>
          </a:xfrm>
          <a:prstGeom prst="rect">
            <a:avLst/>
          </a:prstGeom>
          <a:noFill/>
          <a:ln w="9525">
            <a:noFill/>
            <a:miter lim="800000"/>
            <a:headEnd/>
            <a:tailEnd/>
          </a:ln>
          <a:effectLst/>
        </p:spPr>
        <p:txBody>
          <a:bodyPr wrap="square">
            <a:spAutoFit/>
          </a:bodyPr>
          <a:lstStyle/>
          <a:p>
            <a:pPr algn="ctr"/>
            <a:r>
              <a:rPr lang="en-US" sz="3600" dirty="0">
                <a:latin typeface="+mj-lt"/>
                <a:cs typeface="Arial" panose="020B0604020202020204" pitchFamily="34" charset="0"/>
              </a:rPr>
              <a:t>ANSI C12.9 Test Switch Definitions</a:t>
            </a:r>
          </a:p>
        </p:txBody>
      </p:sp>
      <p:graphicFrame>
        <p:nvGraphicFramePr>
          <p:cNvPr id="7" name="Object 6"/>
          <p:cNvGraphicFramePr>
            <a:graphicFrameLocks noGrp="1" noChangeAspect="1"/>
          </p:cNvGraphicFramePr>
          <p:nvPr>
            <p:extLst>
              <p:ext uri="{D42A27DB-BD31-4B8C-83A1-F6EECF244321}">
                <p14:modId xmlns:p14="http://schemas.microsoft.com/office/powerpoint/2010/main" val="3985680215"/>
              </p:ext>
            </p:extLst>
          </p:nvPr>
        </p:nvGraphicFramePr>
        <p:xfrm>
          <a:off x="2455306" y="1239035"/>
          <a:ext cx="4233387" cy="5486400"/>
        </p:xfrm>
        <a:graphic>
          <a:graphicData uri="http://schemas.openxmlformats.org/presentationml/2006/ole">
            <mc:AlternateContent xmlns:mc="http://schemas.openxmlformats.org/markup-compatibility/2006">
              <mc:Choice xmlns:v="urn:schemas-microsoft-com:vml" Requires="v">
                <p:oleObj name="Document" r:id="rId2" imgW="6195728" imgH="8030362" progId="Word.Document.8">
                  <p:embed/>
                </p:oleObj>
              </mc:Choice>
              <mc:Fallback>
                <p:oleObj name="Document" r:id="rId2" imgW="6195728" imgH="8030362" progId="Word.Document.8">
                  <p:embed/>
                  <p:pic>
                    <p:nvPicPr>
                      <p:cNvPr id="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306" y="1239035"/>
                        <a:ext cx="4233387" cy="5486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413750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Grp="1" noChangeAspect="1"/>
          </p:cNvGraphicFramePr>
          <p:nvPr>
            <p:extLst>
              <p:ext uri="{D42A27DB-BD31-4B8C-83A1-F6EECF244321}">
                <p14:modId xmlns:p14="http://schemas.microsoft.com/office/powerpoint/2010/main" val="2670834853"/>
              </p:ext>
            </p:extLst>
          </p:nvPr>
        </p:nvGraphicFramePr>
        <p:xfrm>
          <a:off x="2265362" y="990600"/>
          <a:ext cx="4613275" cy="5715000"/>
        </p:xfrm>
        <a:graphic>
          <a:graphicData uri="http://schemas.openxmlformats.org/presentationml/2006/ole">
            <mc:AlternateContent xmlns:mc="http://schemas.openxmlformats.org/markup-compatibility/2006">
              <mc:Choice xmlns:v="urn:schemas-microsoft-com:vml" Requires="v">
                <p:oleObj name="Document" r:id="rId2" imgW="5757989" imgH="7132139" progId="Word.Document.8">
                  <p:embed/>
                </p:oleObj>
              </mc:Choice>
              <mc:Fallback>
                <p:oleObj name="Document" r:id="rId2" imgW="5757989" imgH="7132139" progId="Word.Document.8">
                  <p:embed/>
                  <p:pic>
                    <p:nvPicPr>
                      <p:cNvPr id="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2" y="990600"/>
                        <a:ext cx="46132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a:extLst>
              <a:ext uri="{FF2B5EF4-FFF2-40B4-BE49-F238E27FC236}">
                <a16:creationId xmlns:a16="http://schemas.microsoft.com/office/drawing/2014/main" id="{C5209922-C085-334B-F623-9C4B417695A9}"/>
              </a:ext>
            </a:extLst>
          </p:cNvPr>
          <p:cNvSpPr>
            <a:spLocks noGrp="1"/>
          </p:cNvSpPr>
          <p:nvPr>
            <p:ph type="title"/>
          </p:nvPr>
        </p:nvSpPr>
        <p:spPr>
          <a:xfrm>
            <a:off x="-729527" y="472884"/>
            <a:ext cx="9492049" cy="679832"/>
          </a:xfrm>
        </p:spPr>
        <p:txBody>
          <a:bodyPr/>
          <a:lstStyle/>
          <a:p>
            <a:r>
              <a:rPr lang="en-US" dirty="0"/>
              <a:t>ANSI C12.9 Test Switches</a:t>
            </a:r>
            <a:br>
              <a:rPr lang="en-US" dirty="0"/>
            </a:br>
            <a:endParaRPr lang="en-US" dirty="0"/>
          </a:p>
        </p:txBody>
      </p:sp>
    </p:spTree>
    <p:extLst>
      <p:ext uri="{BB962C8B-B14F-4D97-AF65-F5344CB8AC3E}">
        <p14:creationId xmlns:p14="http://schemas.microsoft.com/office/powerpoint/2010/main" val="1478253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Grp="1" noChangeAspect="1"/>
          </p:cNvGraphicFramePr>
          <p:nvPr>
            <p:extLst>
              <p:ext uri="{D42A27DB-BD31-4B8C-83A1-F6EECF244321}">
                <p14:modId xmlns:p14="http://schemas.microsoft.com/office/powerpoint/2010/main" val="2038407302"/>
              </p:ext>
            </p:extLst>
          </p:nvPr>
        </p:nvGraphicFramePr>
        <p:xfrm>
          <a:off x="2456188" y="1143000"/>
          <a:ext cx="4231623" cy="5502275"/>
        </p:xfrm>
        <a:graphic>
          <a:graphicData uri="http://schemas.openxmlformats.org/presentationml/2006/ole">
            <mc:AlternateContent xmlns:mc="http://schemas.openxmlformats.org/markup-compatibility/2006">
              <mc:Choice xmlns:v="urn:schemas-microsoft-com:vml" Requires="v">
                <p:oleObj name="Document" r:id="rId2" imgW="6255895" imgH="8115684" progId="Word.Document.8">
                  <p:embed/>
                </p:oleObj>
              </mc:Choice>
              <mc:Fallback>
                <p:oleObj name="Document" r:id="rId2" imgW="6255895" imgH="8115684" progId="Word.Document.8">
                  <p:embed/>
                  <p:pic>
                    <p:nvPicPr>
                      <p:cNvPr id="0"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188" y="1143000"/>
                        <a:ext cx="4231623" cy="5502275"/>
                      </a:xfrm>
                      <a:prstGeom prst="rect">
                        <a:avLst/>
                      </a:prstGeom>
                      <a:noFill/>
                      <a:ln>
                        <a:noFill/>
                      </a:ln>
                    </p:spPr>
                  </p:pic>
                </p:oleObj>
              </mc:Fallback>
            </mc:AlternateContent>
          </a:graphicData>
        </a:graphic>
      </p:graphicFrame>
      <p:sp>
        <p:nvSpPr>
          <p:cNvPr id="2" name="Title 1">
            <a:extLst>
              <a:ext uri="{FF2B5EF4-FFF2-40B4-BE49-F238E27FC236}">
                <a16:creationId xmlns:a16="http://schemas.microsoft.com/office/drawing/2014/main" id="{A662B4F2-37C6-945C-DDE8-403618911B88}"/>
              </a:ext>
            </a:extLst>
          </p:cNvPr>
          <p:cNvSpPr>
            <a:spLocks noGrp="1"/>
          </p:cNvSpPr>
          <p:nvPr>
            <p:ph type="title"/>
          </p:nvPr>
        </p:nvSpPr>
        <p:spPr>
          <a:xfrm>
            <a:off x="152400" y="304800"/>
            <a:ext cx="8653849" cy="679832"/>
          </a:xfrm>
        </p:spPr>
        <p:txBody>
          <a:bodyPr/>
          <a:lstStyle/>
          <a:p>
            <a:r>
              <a:rPr lang="en-US" sz="2800" dirty="0">
                <a:latin typeface="+mj-lt"/>
                <a:cs typeface="Arial" panose="020B0604020202020204" pitchFamily="34" charset="0"/>
              </a:rPr>
              <a:t>ANSI C12.9 General Test Switch Specifications</a:t>
            </a:r>
            <a:br>
              <a:rPr lang="en-US" sz="2800" b="1" dirty="0">
                <a:latin typeface="+mj-lt"/>
                <a:cs typeface="Arial" panose="020B0604020202020204" pitchFamily="34" charset="0"/>
              </a:rPr>
            </a:br>
            <a:endParaRPr lang="en-US" sz="2800" dirty="0">
              <a:latin typeface="+mj-lt"/>
            </a:endParaRPr>
          </a:p>
        </p:txBody>
      </p:sp>
    </p:spTree>
    <p:extLst>
      <p:ext uri="{BB962C8B-B14F-4D97-AF65-F5344CB8AC3E}">
        <p14:creationId xmlns:p14="http://schemas.microsoft.com/office/powerpoint/2010/main" val="175732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600200" y="0"/>
            <a:ext cx="6096000" cy="519113"/>
          </a:xfrm>
          <a:prstGeom prst="rect">
            <a:avLst/>
          </a:prstGeom>
          <a:noFill/>
          <a:ln w="9525">
            <a:noFill/>
            <a:miter lim="800000"/>
            <a:headEnd/>
            <a:tailEnd/>
          </a:ln>
          <a:effectLst/>
        </p:spPr>
        <p:txBody>
          <a:bodyPr>
            <a:spAutoFit/>
          </a:bodyPr>
          <a:lstStyle/>
          <a:p>
            <a:pPr algn="ctr"/>
            <a:r>
              <a:rPr lang="en-US" sz="2800" b="1" dirty="0">
                <a:solidFill>
                  <a:schemeClr val="tx1">
                    <a:lumMod val="75000"/>
                    <a:lumOff val="25000"/>
                  </a:schemeClr>
                </a:solidFill>
                <a:latin typeface="Arial" panose="020B0604020202020204" pitchFamily="34" charset="0"/>
                <a:cs typeface="Arial" panose="020B0604020202020204" pitchFamily="34" charset="0"/>
              </a:rPr>
              <a:t>Test Switch Configurations</a:t>
            </a:r>
          </a:p>
        </p:txBody>
      </p:sp>
      <p:pic>
        <p:nvPicPr>
          <p:cNvPr id="5" name="Content Placeholder 10" descr="909884 rev1"/>
          <p:cNvPicPr>
            <a:picLocks noGrp="1" noChangeAspect="1" noChangeArrowheads="1"/>
          </p:cNvPicPr>
          <p:nvPr>
            <p:ph idx="1"/>
          </p:nvPr>
        </p:nvPicPr>
        <p:blipFill>
          <a:blip r:embed="rId2"/>
          <a:srcRect/>
          <a:stretch>
            <a:fillRect/>
          </a:stretch>
        </p:blipFill>
        <p:spPr bwMode="auto">
          <a:xfrm>
            <a:off x="3962400" y="1524000"/>
            <a:ext cx="4896612" cy="3166396"/>
          </a:xfrm>
          <a:prstGeom prst="rect">
            <a:avLst/>
          </a:prstGeom>
          <a:noFill/>
        </p:spPr>
      </p:pic>
      <p:sp>
        <p:nvSpPr>
          <p:cNvPr id="6" name="Text Box 5"/>
          <p:cNvSpPr txBox="1">
            <a:spLocks noChangeArrowheads="1"/>
          </p:cNvSpPr>
          <p:nvPr/>
        </p:nvSpPr>
        <p:spPr bwMode="auto">
          <a:xfrm>
            <a:off x="381000" y="1641331"/>
            <a:ext cx="3810000" cy="3575338"/>
          </a:xfrm>
          <a:prstGeom prst="rect">
            <a:avLst/>
          </a:prstGeom>
          <a:noFill/>
          <a:ln w="9525">
            <a:noFill/>
            <a:miter lim="800000"/>
            <a:headEnd/>
            <a:tailEnd/>
          </a:ln>
          <a:effectLst/>
        </p:spPr>
        <p:txBody>
          <a:bodyPr wrap="square">
            <a:spAutoFit/>
          </a:bodyPr>
          <a:lstStyle/>
          <a:p>
            <a:pPr marL="342900" indent="-342900">
              <a:spcBef>
                <a:spcPts val="1200"/>
              </a:spcBef>
              <a:spcAft>
                <a:spcPts val="200"/>
              </a:spcAft>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Layout</a:t>
            </a:r>
          </a:p>
          <a:p>
            <a:pPr marL="342900" indent="-342900">
              <a:spcBef>
                <a:spcPts val="1200"/>
              </a:spcBef>
              <a:spcAft>
                <a:spcPts val="200"/>
              </a:spcAft>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Handle Colors</a:t>
            </a:r>
          </a:p>
          <a:p>
            <a:pPr marL="342900" indent="-342900">
              <a:spcBef>
                <a:spcPts val="1200"/>
              </a:spcBef>
              <a:spcAft>
                <a:spcPts val="200"/>
              </a:spcAft>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Reversed vs. Normal Potentials</a:t>
            </a:r>
          </a:p>
          <a:p>
            <a:pPr marL="342900" indent="-342900">
              <a:spcBef>
                <a:spcPts val="1200"/>
              </a:spcBef>
              <a:spcAft>
                <a:spcPts val="200"/>
              </a:spcAft>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Current Links</a:t>
            </a:r>
          </a:p>
          <a:p>
            <a:pPr marL="342900" indent="-342900">
              <a:spcBef>
                <a:spcPts val="1200"/>
              </a:spcBef>
              <a:spcAft>
                <a:spcPts val="200"/>
              </a:spcAft>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Base Sizing</a:t>
            </a:r>
          </a:p>
          <a:p>
            <a:pPr marL="342900" indent="-342900">
              <a:spcBef>
                <a:spcPts val="1200"/>
              </a:spcBef>
              <a:spcAft>
                <a:spcPts val="200"/>
              </a:spcAft>
              <a:buClr>
                <a:srgbClr val="C00000"/>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Barrier Locations</a:t>
            </a:r>
          </a:p>
        </p:txBody>
      </p:sp>
      <p:pic>
        <p:nvPicPr>
          <p:cNvPr id="3" name="Picture 2" descr="A black rectangular object with many holes&#10;&#10;Description automatically generated">
            <a:extLst>
              <a:ext uri="{FF2B5EF4-FFF2-40B4-BE49-F238E27FC236}">
                <a16:creationId xmlns:a16="http://schemas.microsoft.com/office/drawing/2014/main" id="{76708C8F-EE53-CF77-D352-62F849434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146" y="4952999"/>
            <a:ext cx="2319833" cy="1747967"/>
          </a:xfrm>
          <a:prstGeom prst="rect">
            <a:avLst/>
          </a:prstGeom>
        </p:spPr>
      </p:pic>
    </p:spTree>
    <p:extLst>
      <p:ext uri="{BB962C8B-B14F-4D97-AF65-F5344CB8AC3E}">
        <p14:creationId xmlns:p14="http://schemas.microsoft.com/office/powerpoint/2010/main" val="1551596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85800" y="1295400"/>
            <a:ext cx="3587692" cy="1200329"/>
          </a:xfrm>
          <a:prstGeom prst="rect">
            <a:avLst/>
          </a:prstGeom>
          <a:noFill/>
          <a:ln w="9525">
            <a:noFill/>
            <a:miter lim="800000"/>
            <a:headEnd/>
            <a:tailEnd/>
          </a:ln>
          <a:effectLst/>
        </p:spPr>
        <p:txBody>
          <a:bodyPr wrap="square">
            <a:spAutoFit/>
          </a:bodyPr>
          <a:lstStyle/>
          <a:p>
            <a:pPr marL="342900" indent="-342900">
              <a:buClr>
                <a:schemeClr val="accent1"/>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Test Plugs</a:t>
            </a:r>
          </a:p>
          <a:p>
            <a:pPr marL="342900" indent="-342900">
              <a:buClr>
                <a:schemeClr val="accent1"/>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Safety Covers</a:t>
            </a:r>
          </a:p>
          <a:p>
            <a:pPr marL="342900" indent="-342900">
              <a:buClr>
                <a:schemeClr val="accent1"/>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Test Switch Isolators</a:t>
            </a:r>
          </a:p>
        </p:txBody>
      </p:sp>
      <p:sp>
        <p:nvSpPr>
          <p:cNvPr id="6" name="Text Box 5"/>
          <p:cNvSpPr txBox="1">
            <a:spLocks noChangeArrowheads="1"/>
          </p:cNvSpPr>
          <p:nvPr/>
        </p:nvSpPr>
        <p:spPr bwMode="auto">
          <a:xfrm>
            <a:off x="838200" y="2828365"/>
            <a:ext cx="3810000" cy="2585323"/>
          </a:xfrm>
          <a:prstGeom prst="rect">
            <a:avLst/>
          </a:prstGeom>
          <a:noFill/>
          <a:ln w="9525">
            <a:noFill/>
            <a:miter lim="800000"/>
            <a:headEnd/>
            <a:tailEnd/>
          </a:ln>
          <a:effectLst/>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On installations that contain Test Switches, test leads terminated with a test switch</a:t>
            </a:r>
          </a:p>
          <a:p>
            <a:r>
              <a:rPr lang="en-US" dirty="0">
                <a:solidFill>
                  <a:schemeClr val="tx1">
                    <a:lumMod val="75000"/>
                    <a:lumOff val="25000"/>
                  </a:schemeClr>
                </a:solidFill>
                <a:latin typeface="Arial" panose="020B0604020202020204" pitchFamily="34" charset="0"/>
                <a:cs typeface="Arial" panose="020B0604020202020204" pitchFamily="34" charset="0"/>
              </a:rPr>
              <a:t>safety test probe (test plug) should be used for CT testing. This provides a “make-before-break” connection to prevent accidental opening of the current transformer secondary loop. </a:t>
            </a:r>
          </a:p>
        </p:txBody>
      </p:sp>
      <p:pic>
        <p:nvPicPr>
          <p:cNvPr id="7" name="Picture 6" descr="tesco-equipment-6441-test-switch-protector"/>
          <p:cNvPicPr>
            <a:picLocks noChangeAspect="1" noChangeArrowheads="1"/>
          </p:cNvPicPr>
          <p:nvPr/>
        </p:nvPicPr>
        <p:blipFill>
          <a:blip r:embed="rId2"/>
          <a:srcRect/>
          <a:stretch>
            <a:fillRect/>
          </a:stretch>
        </p:blipFill>
        <p:spPr bwMode="auto">
          <a:xfrm>
            <a:off x="5410200" y="1231571"/>
            <a:ext cx="3511550" cy="2528316"/>
          </a:xfrm>
          <a:prstGeom prst="rect">
            <a:avLst/>
          </a:prstGeom>
          <a:noFill/>
        </p:spPr>
      </p:pic>
      <p:pic>
        <p:nvPicPr>
          <p:cNvPr id="8" name="Picture 7" descr="tesco-1077-test-plug"/>
          <p:cNvPicPr>
            <a:picLocks noChangeAspect="1" noChangeArrowheads="1"/>
          </p:cNvPicPr>
          <p:nvPr/>
        </p:nvPicPr>
        <p:blipFill>
          <a:blip r:embed="rId3"/>
          <a:srcRect/>
          <a:stretch>
            <a:fillRect/>
          </a:stretch>
        </p:blipFill>
        <p:spPr bwMode="auto">
          <a:xfrm>
            <a:off x="5410200" y="3962400"/>
            <a:ext cx="3400425" cy="1573911"/>
          </a:xfrm>
          <a:prstGeom prst="rect">
            <a:avLst/>
          </a:prstGeom>
          <a:noFill/>
        </p:spPr>
      </p:pic>
      <p:sp>
        <p:nvSpPr>
          <p:cNvPr id="2" name="Title 1">
            <a:extLst>
              <a:ext uri="{FF2B5EF4-FFF2-40B4-BE49-F238E27FC236}">
                <a16:creationId xmlns:a16="http://schemas.microsoft.com/office/drawing/2014/main" id="{4EEAC6A5-ED14-DB11-5BC0-DB7CCBFED7D2}"/>
              </a:ext>
            </a:extLst>
          </p:cNvPr>
          <p:cNvSpPr>
            <a:spLocks noGrp="1"/>
          </p:cNvSpPr>
          <p:nvPr>
            <p:ph type="title"/>
          </p:nvPr>
        </p:nvSpPr>
        <p:spPr>
          <a:xfrm>
            <a:off x="1554531" y="449250"/>
            <a:ext cx="7208107" cy="679832"/>
          </a:xfrm>
        </p:spPr>
        <p:txBody>
          <a:bodyPr/>
          <a:lstStyle/>
          <a:p>
            <a:r>
              <a:rPr lang="en-US" dirty="0"/>
              <a:t>Test Switch Accessories</a:t>
            </a:r>
            <a:br>
              <a:rPr lang="en-US" dirty="0"/>
            </a:br>
            <a:endParaRPr lang="en-US" dirty="0"/>
          </a:p>
        </p:txBody>
      </p:sp>
    </p:spTree>
    <p:extLst>
      <p:ext uri="{BB962C8B-B14F-4D97-AF65-F5344CB8AC3E}">
        <p14:creationId xmlns:p14="http://schemas.microsoft.com/office/powerpoint/2010/main" val="2764642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Grp="1" noChangeAspect="1"/>
          </p:cNvGraphicFramePr>
          <p:nvPr>
            <p:extLst>
              <p:ext uri="{D42A27DB-BD31-4B8C-83A1-F6EECF244321}">
                <p14:modId xmlns:p14="http://schemas.microsoft.com/office/powerpoint/2010/main" val="3651171756"/>
              </p:ext>
            </p:extLst>
          </p:nvPr>
        </p:nvGraphicFramePr>
        <p:xfrm>
          <a:off x="2727812" y="1059791"/>
          <a:ext cx="3672988" cy="5722009"/>
        </p:xfrm>
        <a:graphic>
          <a:graphicData uri="http://schemas.openxmlformats.org/presentationml/2006/ole">
            <mc:AlternateContent xmlns:mc="http://schemas.openxmlformats.org/markup-compatibility/2006">
              <mc:Choice xmlns:v="urn:schemas-microsoft-com:vml" Requires="v">
                <p:oleObj name="Document" r:id="rId2" imgW="5648199" imgH="8799115" progId="Word.Document.8">
                  <p:embed/>
                </p:oleObj>
              </mc:Choice>
              <mc:Fallback>
                <p:oleObj name="Document" r:id="rId2" imgW="5648199" imgH="8799115" progId="Word.Document.8">
                  <p:embed/>
                  <p:pic>
                    <p:nvPicPr>
                      <p:cNvPr id="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812" y="1059791"/>
                        <a:ext cx="3672988" cy="5722009"/>
                      </a:xfrm>
                      <a:prstGeom prst="rect">
                        <a:avLst/>
                      </a:prstGeom>
                      <a:noFill/>
                      <a:ln>
                        <a:noFill/>
                      </a:ln>
                    </p:spPr>
                  </p:pic>
                </p:oleObj>
              </mc:Fallback>
            </mc:AlternateContent>
          </a:graphicData>
        </a:graphic>
      </p:graphicFrame>
      <p:sp>
        <p:nvSpPr>
          <p:cNvPr id="2" name="Title 1">
            <a:extLst>
              <a:ext uri="{FF2B5EF4-FFF2-40B4-BE49-F238E27FC236}">
                <a16:creationId xmlns:a16="http://schemas.microsoft.com/office/drawing/2014/main" id="{9605B4B9-9896-32E6-EA06-1C5B2000612D}"/>
              </a:ext>
            </a:extLst>
          </p:cNvPr>
          <p:cNvSpPr>
            <a:spLocks noGrp="1"/>
          </p:cNvSpPr>
          <p:nvPr>
            <p:ph type="title"/>
          </p:nvPr>
        </p:nvSpPr>
        <p:spPr>
          <a:xfrm>
            <a:off x="1524000" y="457200"/>
            <a:ext cx="7208107" cy="679832"/>
          </a:xfrm>
        </p:spPr>
        <p:txBody>
          <a:bodyPr/>
          <a:lstStyle/>
          <a:p>
            <a:r>
              <a:rPr lang="en-US" sz="4000" dirty="0"/>
              <a:t>ANSI C12.9 Test Jack Specifications</a:t>
            </a:r>
            <a:br>
              <a:rPr lang="en-US" sz="4000" dirty="0"/>
            </a:br>
            <a:endParaRPr lang="en-US" sz="4000" dirty="0"/>
          </a:p>
        </p:txBody>
      </p:sp>
    </p:spTree>
    <p:extLst>
      <p:ext uri="{BB962C8B-B14F-4D97-AF65-F5344CB8AC3E}">
        <p14:creationId xmlns:p14="http://schemas.microsoft.com/office/powerpoint/2010/main" val="1385249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sco-1077-test-plug"/>
          <p:cNvPicPr>
            <a:picLocks noChangeAspect="1" noChangeArrowheads="1"/>
          </p:cNvPicPr>
          <p:nvPr/>
        </p:nvPicPr>
        <p:blipFill>
          <a:blip r:embed="rId2"/>
          <a:srcRect/>
          <a:stretch>
            <a:fillRect/>
          </a:stretch>
        </p:blipFill>
        <p:spPr bwMode="auto">
          <a:xfrm>
            <a:off x="304800" y="2787155"/>
            <a:ext cx="3457703" cy="1600423"/>
          </a:xfrm>
          <a:prstGeom prst="rect">
            <a:avLst/>
          </a:prstGeom>
          <a:noFill/>
        </p:spPr>
      </p:pic>
      <p:graphicFrame>
        <p:nvGraphicFramePr>
          <p:cNvPr id="6" name="Object 5"/>
          <p:cNvGraphicFramePr>
            <a:graphicFrameLocks noGrp="1" noChangeAspect="1"/>
          </p:cNvGraphicFramePr>
          <p:nvPr>
            <p:extLst>
              <p:ext uri="{D42A27DB-BD31-4B8C-83A1-F6EECF244321}">
                <p14:modId xmlns:p14="http://schemas.microsoft.com/office/powerpoint/2010/main" val="2619920855"/>
              </p:ext>
            </p:extLst>
          </p:nvPr>
        </p:nvGraphicFramePr>
        <p:xfrm>
          <a:off x="3581400" y="914400"/>
          <a:ext cx="3695905" cy="5867400"/>
        </p:xfrm>
        <a:graphic>
          <a:graphicData uri="http://schemas.openxmlformats.org/presentationml/2006/ole">
            <mc:AlternateContent xmlns:mc="http://schemas.openxmlformats.org/markup-compatibility/2006">
              <mc:Choice xmlns:v="urn:schemas-microsoft-com:vml" Requires="v">
                <p:oleObj name="Document" r:id="rId3" imgW="5648199" imgH="8961795" progId="Word.Document.8">
                  <p:embed/>
                </p:oleObj>
              </mc:Choice>
              <mc:Fallback>
                <p:oleObj name="Document" r:id="rId3" imgW="5648199" imgH="8961795" progId="Word.Document.8">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914400"/>
                        <a:ext cx="3695905" cy="5867400"/>
                      </a:xfrm>
                      <a:prstGeom prst="rect">
                        <a:avLst/>
                      </a:prstGeom>
                      <a:noFill/>
                      <a:ln>
                        <a:noFill/>
                      </a:ln>
                    </p:spPr>
                  </p:pic>
                </p:oleObj>
              </mc:Fallback>
            </mc:AlternateContent>
          </a:graphicData>
        </a:graphic>
      </p:graphicFrame>
      <p:sp>
        <p:nvSpPr>
          <p:cNvPr id="2" name="Title 1">
            <a:extLst>
              <a:ext uri="{FF2B5EF4-FFF2-40B4-BE49-F238E27FC236}">
                <a16:creationId xmlns:a16="http://schemas.microsoft.com/office/drawing/2014/main" id="{0E1ADBE0-0AE9-789F-1340-ADD7049C4FBA}"/>
              </a:ext>
            </a:extLst>
          </p:cNvPr>
          <p:cNvSpPr>
            <a:spLocks noGrp="1"/>
          </p:cNvSpPr>
          <p:nvPr>
            <p:ph type="title"/>
          </p:nvPr>
        </p:nvSpPr>
        <p:spPr>
          <a:xfrm>
            <a:off x="1002082" y="457200"/>
            <a:ext cx="7739449" cy="679832"/>
          </a:xfrm>
        </p:spPr>
        <p:txBody>
          <a:bodyPr/>
          <a:lstStyle/>
          <a:p>
            <a:r>
              <a:rPr lang="en-US" sz="4000" dirty="0"/>
              <a:t>ANSI C12.9 Test Plug Specifications</a:t>
            </a:r>
            <a:br>
              <a:rPr lang="en-US" sz="4000" dirty="0"/>
            </a:br>
            <a:endParaRPr lang="en-US" sz="4000" dirty="0"/>
          </a:p>
        </p:txBody>
      </p:sp>
    </p:spTree>
    <p:extLst>
      <p:ext uri="{BB962C8B-B14F-4D97-AF65-F5344CB8AC3E}">
        <p14:creationId xmlns:p14="http://schemas.microsoft.com/office/powerpoint/2010/main" val="2423497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068" y="218514"/>
            <a:ext cx="7924800" cy="533399"/>
          </a:xfrm>
        </p:spPr>
        <p:txBody>
          <a:bodyPr>
            <a:normAutofit/>
          </a:bodyPr>
          <a:lstStyle/>
          <a:p>
            <a:pPr algn="ctr"/>
            <a:r>
              <a:rPr lang="en-US" sz="3000" dirty="0">
                <a:latin typeface="+mj-lt"/>
              </a:rPr>
              <a:t>For Utilities not Currently Using Test Switches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295400"/>
            <a:ext cx="5592553" cy="5344086"/>
          </a:xfrm>
        </p:spPr>
      </p:pic>
    </p:spTree>
    <p:extLst>
      <p:ext uri="{BB962C8B-B14F-4D97-AF65-F5344CB8AC3E}">
        <p14:creationId xmlns:p14="http://schemas.microsoft.com/office/powerpoint/2010/main" val="3561645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58B8-4917-F898-243D-28C43A950828}"/>
              </a:ext>
            </a:extLst>
          </p:cNvPr>
          <p:cNvSpPr>
            <a:spLocks noGrp="1"/>
          </p:cNvSpPr>
          <p:nvPr>
            <p:ph type="title"/>
          </p:nvPr>
        </p:nvSpPr>
        <p:spPr>
          <a:xfrm>
            <a:off x="1295400" y="152400"/>
            <a:ext cx="7315200" cy="627796"/>
          </a:xfrm>
        </p:spPr>
        <p:txBody>
          <a:bodyPr>
            <a:normAutofit/>
          </a:bodyPr>
          <a:lstStyle/>
          <a:p>
            <a:r>
              <a:rPr lang="en-US" sz="3600" dirty="0">
                <a:latin typeface="+mn-lt"/>
              </a:rPr>
              <a:t>Test Switch Mounted Below Adaptor</a:t>
            </a:r>
          </a:p>
        </p:txBody>
      </p:sp>
      <p:pic>
        <p:nvPicPr>
          <p:cNvPr id="5" name="Content Placeholder 4">
            <a:extLst>
              <a:ext uri="{FF2B5EF4-FFF2-40B4-BE49-F238E27FC236}">
                <a16:creationId xmlns:a16="http://schemas.microsoft.com/office/drawing/2014/main" id="{D5A5A441-7A3C-EE7E-BB9A-5FD18D8EB3AC}"/>
              </a:ext>
            </a:extLst>
          </p:cNvPr>
          <p:cNvPicPr>
            <a:picLocks noGrp="1" noChangeAspect="1"/>
          </p:cNvPicPr>
          <p:nvPr>
            <p:ph idx="1"/>
          </p:nvPr>
        </p:nvPicPr>
        <p:blipFill>
          <a:blip r:embed="rId2"/>
          <a:stretch>
            <a:fillRect/>
          </a:stretch>
        </p:blipFill>
        <p:spPr>
          <a:xfrm>
            <a:off x="314260" y="1219200"/>
            <a:ext cx="4284536" cy="5348669"/>
          </a:xfrm>
        </p:spPr>
      </p:pic>
      <p:pic>
        <p:nvPicPr>
          <p:cNvPr id="4" name="Picture 3">
            <a:extLst>
              <a:ext uri="{FF2B5EF4-FFF2-40B4-BE49-F238E27FC236}">
                <a16:creationId xmlns:a16="http://schemas.microsoft.com/office/drawing/2014/main" id="{BA8A61D8-3965-A53D-55A6-4081ED68A7C9}"/>
              </a:ext>
            </a:extLst>
          </p:cNvPr>
          <p:cNvPicPr>
            <a:picLocks noChangeAspect="1"/>
          </p:cNvPicPr>
          <p:nvPr/>
        </p:nvPicPr>
        <p:blipFill>
          <a:blip r:embed="rId3"/>
          <a:stretch>
            <a:fillRect/>
          </a:stretch>
        </p:blipFill>
        <p:spPr>
          <a:xfrm>
            <a:off x="5334000" y="1080727"/>
            <a:ext cx="3033620" cy="5487142"/>
          </a:xfrm>
          <a:prstGeom prst="rect">
            <a:avLst/>
          </a:prstGeom>
        </p:spPr>
      </p:pic>
    </p:spTree>
    <p:extLst>
      <p:ext uri="{BB962C8B-B14F-4D97-AF65-F5344CB8AC3E}">
        <p14:creationId xmlns:p14="http://schemas.microsoft.com/office/powerpoint/2010/main" val="2689163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3FCF-17C2-4EF3-A7A5-80614080B5F0}"/>
              </a:ext>
            </a:extLst>
          </p:cNvPr>
          <p:cNvSpPr>
            <a:spLocks noGrp="1"/>
          </p:cNvSpPr>
          <p:nvPr>
            <p:ph type="title"/>
          </p:nvPr>
        </p:nvSpPr>
        <p:spPr/>
        <p:txBody>
          <a:bodyPr>
            <a:noAutofit/>
          </a:bodyPr>
          <a:lstStyle/>
          <a:p>
            <a:r>
              <a:rPr lang="en-US" sz="2800" spc="-5" dirty="0"/>
              <a:t>Bio: Dan Hollow Rocky Mountain Regional </a:t>
            </a:r>
            <a:br>
              <a:rPr lang="en-US" sz="2800" spc="-5" dirty="0"/>
            </a:br>
            <a:r>
              <a:rPr lang="en-US" sz="2800" spc="-5" dirty="0"/>
              <a:t>Sales Manager for TESCO</a:t>
            </a:r>
            <a:endParaRPr lang="en-US" sz="2800" dirty="0"/>
          </a:p>
        </p:txBody>
      </p:sp>
      <p:sp>
        <p:nvSpPr>
          <p:cNvPr id="3" name="Content Placeholder 2">
            <a:extLst>
              <a:ext uri="{FF2B5EF4-FFF2-40B4-BE49-F238E27FC236}">
                <a16:creationId xmlns:a16="http://schemas.microsoft.com/office/drawing/2014/main" id="{6F22059F-6EB9-466C-B251-D2B54DCF5E81}"/>
              </a:ext>
            </a:extLst>
          </p:cNvPr>
          <p:cNvSpPr>
            <a:spLocks noGrp="1"/>
          </p:cNvSpPr>
          <p:nvPr>
            <p:ph idx="1"/>
          </p:nvPr>
        </p:nvSpPr>
        <p:spPr>
          <a:xfrm>
            <a:off x="627113" y="1219200"/>
            <a:ext cx="7886700" cy="4842433"/>
          </a:xfrm>
        </p:spPr>
        <p:txBody>
          <a:bodyPr/>
          <a:lstStyle/>
          <a:p>
            <a:pPr>
              <a:buClr>
                <a:srgbClr val="FF0000"/>
              </a:buClr>
              <a:buFont typeface="Wingdings" panose="05000000000000000000" pitchFamily="2" charset="2"/>
              <a:buChar char="Ø"/>
            </a:pPr>
            <a:r>
              <a:rPr lang="en-US" sz="1800" dirty="0"/>
              <a:t>Background in Micro Electronics. Have worked for TESCO as the Rocky Mountain Regional Sales Manager since 2015. Have worked in the utility industry since 1988. Began career in the utility industry as the Production Test Department Supervisor for Aptech and accepted an outside sales position with Aptech in 1992 and have been in outside sales ever since. Have also worked for companies such as UTS/Itron, Datamatic, and Metrum Technologies/Aclara.   </a:t>
            </a:r>
          </a:p>
          <a:p>
            <a:pPr>
              <a:buClr>
                <a:srgbClr val="FF0000"/>
              </a:buClr>
              <a:buFont typeface="Wingdings" panose="05000000000000000000" pitchFamily="2" charset="2"/>
              <a:buChar char="Ø"/>
            </a:pPr>
            <a:r>
              <a:rPr lang="en-US" sz="1800" dirty="0"/>
              <a:t>Have worked in the technology industry since 1980 and have worked in other industries prior to working in the utility industry as an Electronics Technician and Test Department Supervisor for companies that manufactured products for Banking Equipment, Industrial CNC Controls, Process Controls and Flight Simulator Equipment.</a:t>
            </a:r>
          </a:p>
          <a:p>
            <a:endParaRPr lang="en-US" dirty="0"/>
          </a:p>
        </p:txBody>
      </p:sp>
      <p:pic>
        <p:nvPicPr>
          <p:cNvPr id="4" name="Picture 3" descr="A picture containing text, indoor, person, person&#10;&#10;Description automatically generated">
            <a:extLst>
              <a:ext uri="{FF2B5EF4-FFF2-40B4-BE49-F238E27FC236}">
                <a16:creationId xmlns:a16="http://schemas.microsoft.com/office/drawing/2014/main" id="{807448D9-8240-4112-9F75-73CECE9A83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213" y="4174870"/>
            <a:ext cx="3657600" cy="2546605"/>
          </a:xfrm>
          <a:prstGeom prst="rect">
            <a:avLst/>
          </a:prstGeom>
        </p:spPr>
      </p:pic>
    </p:spTree>
    <p:extLst>
      <p:ext uri="{BB962C8B-B14F-4D97-AF65-F5344CB8AC3E}">
        <p14:creationId xmlns:p14="http://schemas.microsoft.com/office/powerpoint/2010/main" val="2479836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95D9-548D-A4C8-2CCC-CE144E04769A}"/>
              </a:ext>
            </a:extLst>
          </p:cNvPr>
          <p:cNvSpPr>
            <a:spLocks noGrp="1"/>
          </p:cNvSpPr>
          <p:nvPr>
            <p:ph type="title"/>
          </p:nvPr>
        </p:nvSpPr>
        <p:spPr>
          <a:xfrm>
            <a:off x="1371600" y="304800"/>
            <a:ext cx="7543800" cy="551596"/>
          </a:xfrm>
        </p:spPr>
        <p:txBody>
          <a:bodyPr>
            <a:noAutofit/>
          </a:bodyPr>
          <a:lstStyle/>
          <a:p>
            <a:r>
              <a:rPr lang="en-US" sz="3600" dirty="0">
                <a:latin typeface="+mn-lt"/>
              </a:rPr>
              <a:t>Test Switch Wired up and Ready for Test</a:t>
            </a:r>
          </a:p>
        </p:txBody>
      </p:sp>
      <p:pic>
        <p:nvPicPr>
          <p:cNvPr id="5" name="Content Placeholder 4">
            <a:extLst>
              <a:ext uri="{FF2B5EF4-FFF2-40B4-BE49-F238E27FC236}">
                <a16:creationId xmlns:a16="http://schemas.microsoft.com/office/drawing/2014/main" id="{B595B81C-2EF7-3CFD-4CEE-38E63ECCE55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9000" contrast="6000"/>
                    </a14:imgEffect>
                  </a14:imgLayer>
                </a14:imgProps>
              </a:ext>
              <a:ext uri="{28A0092B-C50C-407E-A947-70E740481C1C}">
                <a14:useLocalDpi xmlns:a14="http://schemas.microsoft.com/office/drawing/2010/main" val="0"/>
              </a:ext>
            </a:extLst>
          </a:blip>
          <a:stretch>
            <a:fillRect/>
          </a:stretch>
        </p:blipFill>
        <p:spPr>
          <a:xfrm>
            <a:off x="871423" y="1676400"/>
            <a:ext cx="7401154" cy="4169664"/>
          </a:xfrm>
        </p:spPr>
      </p:pic>
    </p:spTree>
    <p:extLst>
      <p:ext uri="{BB962C8B-B14F-4D97-AF65-F5344CB8AC3E}">
        <p14:creationId xmlns:p14="http://schemas.microsoft.com/office/powerpoint/2010/main" val="2808336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27722" y="2209800"/>
            <a:ext cx="2514600" cy="1292662"/>
          </a:xfrm>
          <a:prstGeom prst="rect">
            <a:avLst/>
          </a:prstGeom>
          <a:noFill/>
          <a:ln w="9525">
            <a:noFill/>
            <a:miter lim="800000"/>
            <a:headEnd/>
            <a:tailEnd/>
          </a:ln>
          <a:effectLst/>
        </p:spPr>
        <p:txBody>
          <a:bodyPr wrap="square">
            <a:spAutoFit/>
          </a:bodyPr>
          <a:lstStyle/>
          <a:p>
            <a:pPr marL="457200" indent="-457200">
              <a:buClr>
                <a:schemeClr val="accent1"/>
              </a:buClr>
              <a:buFont typeface="Wingdings" panose="05000000000000000000" pitchFamily="2" charset="2"/>
              <a:buChar char="Ø"/>
            </a:pPr>
            <a:r>
              <a:rPr lang="en-US" sz="2600" dirty="0">
                <a:solidFill>
                  <a:schemeClr val="tx1">
                    <a:lumMod val="75000"/>
                    <a:lumOff val="25000"/>
                  </a:schemeClr>
                </a:solidFill>
                <a:latin typeface="Arial" panose="020B0604020202020204" pitchFamily="34" charset="0"/>
                <a:cs typeface="Arial" panose="020B0604020202020204" pitchFamily="34" charset="0"/>
              </a:rPr>
              <a:t>Cover Types</a:t>
            </a:r>
          </a:p>
          <a:p>
            <a:pPr marL="457200" indent="-457200">
              <a:buClr>
                <a:schemeClr val="accent1"/>
              </a:buClr>
              <a:buFont typeface="Wingdings" panose="05000000000000000000" pitchFamily="2" charset="2"/>
              <a:buChar char="Ø"/>
            </a:pPr>
            <a:r>
              <a:rPr lang="en-US" sz="2600" dirty="0">
                <a:solidFill>
                  <a:schemeClr val="tx1">
                    <a:lumMod val="75000"/>
                    <a:lumOff val="25000"/>
                  </a:schemeClr>
                </a:solidFill>
                <a:latin typeface="Arial" panose="020B0604020202020204" pitchFamily="34" charset="0"/>
                <a:cs typeface="Arial" panose="020B0604020202020204" pitchFamily="34" charset="0"/>
              </a:rPr>
              <a:t>Wiring</a:t>
            </a:r>
          </a:p>
          <a:p>
            <a:pPr marL="457200" indent="-457200">
              <a:buClr>
                <a:schemeClr val="accent1"/>
              </a:buClr>
              <a:buFont typeface="Wingdings" panose="05000000000000000000" pitchFamily="2" charset="2"/>
              <a:buChar char="Ø"/>
            </a:pPr>
            <a:r>
              <a:rPr lang="en-US" sz="2600" dirty="0">
                <a:solidFill>
                  <a:schemeClr val="tx1">
                    <a:lumMod val="75000"/>
                    <a:lumOff val="25000"/>
                  </a:schemeClr>
                </a:solidFill>
                <a:latin typeface="Arial" panose="020B0604020202020204" pitchFamily="34" charset="0"/>
                <a:cs typeface="Arial" panose="020B0604020202020204" pitchFamily="34" charset="0"/>
              </a:rPr>
              <a:t>Sockets</a:t>
            </a:r>
          </a:p>
        </p:txBody>
      </p:sp>
      <p:pic>
        <p:nvPicPr>
          <p:cNvPr id="6" name="Picture 5" descr="907020 rev1"/>
          <p:cNvPicPr>
            <a:picLocks noChangeAspect="1" noChangeArrowheads="1"/>
          </p:cNvPicPr>
          <p:nvPr/>
        </p:nvPicPr>
        <p:blipFill>
          <a:blip r:embed="rId2"/>
          <a:srcRect/>
          <a:stretch>
            <a:fillRect/>
          </a:stretch>
        </p:blipFill>
        <p:spPr bwMode="auto">
          <a:xfrm>
            <a:off x="3184742" y="1331309"/>
            <a:ext cx="5431536" cy="4195382"/>
          </a:xfrm>
          <a:prstGeom prst="rect">
            <a:avLst/>
          </a:prstGeom>
          <a:noFill/>
        </p:spPr>
      </p:pic>
      <p:sp>
        <p:nvSpPr>
          <p:cNvPr id="2" name="Title 1">
            <a:extLst>
              <a:ext uri="{FF2B5EF4-FFF2-40B4-BE49-F238E27FC236}">
                <a16:creationId xmlns:a16="http://schemas.microsoft.com/office/drawing/2014/main" id="{1D20B10C-C40A-E4A5-2190-0426386C0BBA}"/>
              </a:ext>
            </a:extLst>
          </p:cNvPr>
          <p:cNvSpPr>
            <a:spLocks noGrp="1"/>
          </p:cNvSpPr>
          <p:nvPr>
            <p:ph type="title"/>
          </p:nvPr>
        </p:nvSpPr>
        <p:spPr>
          <a:xfrm>
            <a:off x="435575" y="369668"/>
            <a:ext cx="8272849" cy="679832"/>
          </a:xfrm>
        </p:spPr>
        <p:txBody>
          <a:bodyPr/>
          <a:lstStyle/>
          <a:p>
            <a:r>
              <a:rPr lang="en-US" sz="3200" dirty="0"/>
              <a:t>Pre-Wired Transformer Rated Enclosures</a:t>
            </a:r>
            <a:br>
              <a:rPr lang="en-US" sz="3200" dirty="0"/>
            </a:br>
            <a:endParaRPr lang="en-US" sz="3200" dirty="0"/>
          </a:p>
        </p:txBody>
      </p:sp>
    </p:spTree>
    <p:extLst>
      <p:ext uri="{BB962C8B-B14F-4D97-AF65-F5344CB8AC3E}">
        <p14:creationId xmlns:p14="http://schemas.microsoft.com/office/powerpoint/2010/main" val="1890629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B2C9-62A4-34FE-6EC7-18FA3CF04545}"/>
              </a:ext>
            </a:extLst>
          </p:cNvPr>
          <p:cNvSpPr>
            <a:spLocks noGrp="1"/>
          </p:cNvSpPr>
          <p:nvPr>
            <p:ph type="title"/>
          </p:nvPr>
        </p:nvSpPr>
        <p:spPr>
          <a:xfrm>
            <a:off x="1556951" y="136525"/>
            <a:ext cx="4081849" cy="679832"/>
          </a:xfrm>
        </p:spPr>
        <p:txBody>
          <a:bodyPr/>
          <a:lstStyle/>
          <a:p>
            <a:r>
              <a:rPr lang="en-US" dirty="0"/>
              <a:t>CT Types</a:t>
            </a:r>
          </a:p>
        </p:txBody>
      </p:sp>
      <p:pic>
        <p:nvPicPr>
          <p:cNvPr id="3" name="Picture 2">
            <a:extLst>
              <a:ext uri="{FF2B5EF4-FFF2-40B4-BE49-F238E27FC236}">
                <a16:creationId xmlns:a16="http://schemas.microsoft.com/office/drawing/2014/main" id="{E24D13B9-7548-D0D9-8DF1-A7A665CD589C}"/>
              </a:ext>
            </a:extLst>
          </p:cNvPr>
          <p:cNvPicPr>
            <a:picLocks noChangeAspect="1"/>
          </p:cNvPicPr>
          <p:nvPr/>
        </p:nvPicPr>
        <p:blipFill>
          <a:blip r:embed="rId3"/>
          <a:stretch>
            <a:fillRect/>
          </a:stretch>
        </p:blipFill>
        <p:spPr>
          <a:xfrm>
            <a:off x="533400" y="2090737"/>
            <a:ext cx="3514725" cy="2676525"/>
          </a:xfrm>
          <a:prstGeom prst="rect">
            <a:avLst/>
          </a:prstGeom>
        </p:spPr>
      </p:pic>
      <p:pic>
        <p:nvPicPr>
          <p:cNvPr id="4" name="Picture 3">
            <a:extLst>
              <a:ext uri="{FF2B5EF4-FFF2-40B4-BE49-F238E27FC236}">
                <a16:creationId xmlns:a16="http://schemas.microsoft.com/office/drawing/2014/main" id="{7BB3E15D-5383-D91B-CE93-63022C8DDACD}"/>
              </a:ext>
            </a:extLst>
          </p:cNvPr>
          <p:cNvPicPr>
            <a:picLocks noChangeAspect="1"/>
          </p:cNvPicPr>
          <p:nvPr/>
        </p:nvPicPr>
        <p:blipFill>
          <a:blip r:embed="rId4"/>
          <a:stretch>
            <a:fillRect/>
          </a:stretch>
        </p:blipFill>
        <p:spPr>
          <a:xfrm>
            <a:off x="4648198" y="1750214"/>
            <a:ext cx="3528822" cy="3939540"/>
          </a:xfrm>
          <a:prstGeom prst="rect">
            <a:avLst/>
          </a:prstGeom>
        </p:spPr>
      </p:pic>
    </p:spTree>
    <p:extLst>
      <p:ext uri="{BB962C8B-B14F-4D97-AF65-F5344CB8AC3E}">
        <p14:creationId xmlns:p14="http://schemas.microsoft.com/office/powerpoint/2010/main" val="2775413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B2C9-62A4-34FE-6EC7-18FA3CF04545}"/>
              </a:ext>
            </a:extLst>
          </p:cNvPr>
          <p:cNvSpPr>
            <a:spLocks noGrp="1"/>
          </p:cNvSpPr>
          <p:nvPr>
            <p:ph type="title"/>
          </p:nvPr>
        </p:nvSpPr>
        <p:spPr>
          <a:xfrm>
            <a:off x="1556951" y="136525"/>
            <a:ext cx="6367849" cy="679832"/>
          </a:xfrm>
        </p:spPr>
        <p:txBody>
          <a:bodyPr/>
          <a:lstStyle/>
          <a:p>
            <a:r>
              <a:rPr lang="en-US" dirty="0"/>
              <a:t>CT Nameplate Information </a:t>
            </a:r>
          </a:p>
        </p:txBody>
      </p:sp>
      <p:pic>
        <p:nvPicPr>
          <p:cNvPr id="3" name="Picture 2">
            <a:extLst>
              <a:ext uri="{FF2B5EF4-FFF2-40B4-BE49-F238E27FC236}">
                <a16:creationId xmlns:a16="http://schemas.microsoft.com/office/drawing/2014/main" id="{818E8408-920E-66EB-B1D0-625C55041E2E}"/>
              </a:ext>
            </a:extLst>
          </p:cNvPr>
          <p:cNvPicPr>
            <a:picLocks noChangeAspect="1"/>
          </p:cNvPicPr>
          <p:nvPr/>
        </p:nvPicPr>
        <p:blipFill>
          <a:blip r:embed="rId3"/>
          <a:stretch>
            <a:fillRect/>
          </a:stretch>
        </p:blipFill>
        <p:spPr>
          <a:xfrm>
            <a:off x="5715000" y="2333171"/>
            <a:ext cx="2939635" cy="4388304"/>
          </a:xfrm>
          <a:prstGeom prst="rect">
            <a:avLst/>
          </a:prstGeom>
        </p:spPr>
      </p:pic>
      <p:pic>
        <p:nvPicPr>
          <p:cNvPr id="4" name="Picture 3">
            <a:extLst>
              <a:ext uri="{FF2B5EF4-FFF2-40B4-BE49-F238E27FC236}">
                <a16:creationId xmlns:a16="http://schemas.microsoft.com/office/drawing/2014/main" id="{BE29D598-A48C-BB1A-060C-3A9119AE7FAF}"/>
              </a:ext>
            </a:extLst>
          </p:cNvPr>
          <p:cNvPicPr>
            <a:picLocks noChangeAspect="1"/>
          </p:cNvPicPr>
          <p:nvPr/>
        </p:nvPicPr>
        <p:blipFill>
          <a:blip r:embed="rId4"/>
          <a:stretch>
            <a:fillRect/>
          </a:stretch>
        </p:blipFill>
        <p:spPr>
          <a:xfrm>
            <a:off x="3044318" y="1002210"/>
            <a:ext cx="3321843" cy="1364456"/>
          </a:xfrm>
          <a:prstGeom prst="rect">
            <a:avLst/>
          </a:prstGeom>
        </p:spPr>
      </p:pic>
      <p:pic>
        <p:nvPicPr>
          <p:cNvPr id="6" name="Picture 5">
            <a:extLst>
              <a:ext uri="{FF2B5EF4-FFF2-40B4-BE49-F238E27FC236}">
                <a16:creationId xmlns:a16="http://schemas.microsoft.com/office/drawing/2014/main" id="{FCEEB472-F0F5-B315-8B88-4C1DFB12D8AF}"/>
              </a:ext>
            </a:extLst>
          </p:cNvPr>
          <p:cNvPicPr>
            <a:picLocks noChangeAspect="1"/>
          </p:cNvPicPr>
          <p:nvPr/>
        </p:nvPicPr>
        <p:blipFill>
          <a:blip r:embed="rId5"/>
          <a:stretch>
            <a:fillRect/>
          </a:stretch>
        </p:blipFill>
        <p:spPr>
          <a:xfrm>
            <a:off x="1583626" y="2771668"/>
            <a:ext cx="2988374" cy="3816477"/>
          </a:xfrm>
          <a:prstGeom prst="rect">
            <a:avLst/>
          </a:prstGeom>
        </p:spPr>
      </p:pic>
    </p:spTree>
    <p:extLst>
      <p:ext uri="{BB962C8B-B14F-4D97-AF65-F5344CB8AC3E}">
        <p14:creationId xmlns:p14="http://schemas.microsoft.com/office/powerpoint/2010/main" val="2975124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B2C9-62A4-34FE-6EC7-18FA3CF04545}"/>
              </a:ext>
            </a:extLst>
          </p:cNvPr>
          <p:cNvSpPr>
            <a:spLocks noGrp="1"/>
          </p:cNvSpPr>
          <p:nvPr>
            <p:ph type="title"/>
          </p:nvPr>
        </p:nvSpPr>
        <p:spPr/>
        <p:txBody>
          <a:bodyPr/>
          <a:lstStyle/>
          <a:p>
            <a:r>
              <a:rPr lang="en-US" dirty="0"/>
              <a:t>Questions?</a:t>
            </a:r>
          </a:p>
        </p:txBody>
      </p:sp>
      <p:pic>
        <p:nvPicPr>
          <p:cNvPr id="5" name="Picture 4" descr="A picture containing tool, indoor, plane&#10;&#10;Description automatically generated">
            <a:extLst>
              <a:ext uri="{FF2B5EF4-FFF2-40B4-BE49-F238E27FC236}">
                <a16:creationId xmlns:a16="http://schemas.microsoft.com/office/drawing/2014/main" id="{A46F5804-0C69-8475-F9C5-5B56B25E25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3" r="2333"/>
          <a:stretch/>
        </p:blipFill>
        <p:spPr>
          <a:xfrm>
            <a:off x="457200" y="1066800"/>
            <a:ext cx="8307858" cy="5148082"/>
          </a:xfrm>
          <a:prstGeom prst="rect">
            <a:avLst/>
          </a:prstGeom>
        </p:spPr>
      </p:pic>
    </p:spTree>
    <p:extLst>
      <p:ext uri="{BB962C8B-B14F-4D97-AF65-F5344CB8AC3E}">
        <p14:creationId xmlns:p14="http://schemas.microsoft.com/office/powerpoint/2010/main" val="319329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7E7A9-1D09-BF52-257D-4BDA6F0289F0}"/>
              </a:ext>
            </a:extLst>
          </p:cNvPr>
          <p:cNvSpPr>
            <a:spLocks noGrp="1"/>
          </p:cNvSpPr>
          <p:nvPr>
            <p:ph type="title"/>
          </p:nvPr>
        </p:nvSpPr>
        <p:spPr>
          <a:xfrm>
            <a:off x="1524000" y="381000"/>
            <a:ext cx="7208107" cy="679832"/>
          </a:xfrm>
        </p:spPr>
        <p:txBody>
          <a:bodyPr/>
          <a:lstStyle/>
          <a:p>
            <a:r>
              <a:rPr lang="fr-FR" sz="4000" dirty="0"/>
              <a:t>3 Quiz Questions Multiple </a:t>
            </a:r>
            <a:r>
              <a:rPr lang="fr-FR" sz="4000" dirty="0" err="1"/>
              <a:t>Choice</a:t>
            </a:r>
            <a:br>
              <a:rPr lang="fr-FR" sz="4000" dirty="0"/>
            </a:br>
            <a:endParaRPr lang="en-US" sz="4000" dirty="0"/>
          </a:p>
        </p:txBody>
      </p:sp>
      <p:sp>
        <p:nvSpPr>
          <p:cNvPr id="6" name="TextBox 5"/>
          <p:cNvSpPr txBox="1"/>
          <p:nvPr/>
        </p:nvSpPr>
        <p:spPr>
          <a:xfrm>
            <a:off x="101616" y="1219200"/>
            <a:ext cx="6400800" cy="5136086"/>
          </a:xfrm>
          <a:prstGeom prst="rect">
            <a:avLst/>
          </a:prstGeom>
          <a:noFill/>
        </p:spPr>
        <p:txBody>
          <a:bodyPr wrap="square" rtlCol="0">
            <a:spAutoFit/>
          </a:bodyPr>
          <a:lstStyle/>
          <a:p>
            <a:pPr marL="742950" marR="0" lvl="1" indent="-285750">
              <a:lnSpc>
                <a:spcPct val="115000"/>
              </a:lnSpc>
              <a:spcBef>
                <a:spcPts val="0"/>
              </a:spcBef>
              <a:spcAft>
                <a:spcPts val="0"/>
              </a:spcAft>
              <a:buFont typeface="+mj-lt"/>
              <a:buAutoNum type="arabi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Why would you not want to open the test jack before opening the shunt/shorting switch first before testing the CTs on a given transformer on a transformer rated metering service?</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Because it could cause an arc flash</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Because you would power down the meter</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Because it would open circuit the secondary of the CT for that phase </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None of the above</a:t>
            </a:r>
          </a:p>
          <a:p>
            <a:pPr marL="742950" marR="0" lvl="1" indent="-285750">
              <a:lnSpc>
                <a:spcPct val="115000"/>
              </a:lnSpc>
              <a:spcBef>
                <a:spcPts val="0"/>
              </a:spcBef>
              <a:spcAft>
                <a:spcPts val="0"/>
              </a:spcAft>
              <a:buFont typeface="+mj-lt"/>
              <a:buAutoNum type="arabi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Which type of metering service would require a test switch?</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Self-Contained</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Single Phase</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Transformer rated service</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Net Metered Service</a:t>
            </a:r>
          </a:p>
          <a:p>
            <a:pPr marL="742950" marR="0" lvl="1" indent="-285750">
              <a:lnSpc>
                <a:spcPct val="115000"/>
              </a:lnSpc>
              <a:spcBef>
                <a:spcPts val="0"/>
              </a:spcBef>
              <a:spcAft>
                <a:spcPts val="0"/>
              </a:spcAft>
              <a:buFont typeface="+mj-lt"/>
              <a:buAutoNum type="arabi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What is the purpose of a test switch?</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To add cost to a transformer rated metering service.</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To prevent electrical shock</a:t>
            </a: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To enable testing of the CTs and meter on a transformer rated service</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971550" marR="0" lvl="4" indent="-230188">
              <a:lnSpc>
                <a:spcPct val="115000"/>
              </a:lnSpc>
              <a:spcBef>
                <a:spcPts val="0"/>
              </a:spcBef>
              <a:spcAft>
                <a:spcPts val="600"/>
              </a:spcAft>
              <a:buFont typeface="+mj-lt"/>
              <a:buAutoNum type="alphaL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To cut power to the meter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2438400"/>
            <a:ext cx="1791902" cy="2420640"/>
          </a:xfrm>
          <a:prstGeom prst="rect">
            <a:avLst/>
          </a:prstGeom>
        </p:spPr>
      </p:pic>
    </p:spTree>
    <p:extLst>
      <p:ext uri="{BB962C8B-B14F-4D97-AF65-F5344CB8AC3E}">
        <p14:creationId xmlns:p14="http://schemas.microsoft.com/office/powerpoint/2010/main" val="2816131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61434" y="315670"/>
            <a:ext cx="6917614" cy="452202"/>
          </a:xfrm>
          <a:prstGeom prst="rect">
            <a:avLst/>
          </a:prstGeom>
        </p:spPr>
        <p:txBody>
          <a:bodyPr vert="horz" wrap="square" lIns="0" tIns="14568" rIns="0" bIns="0" rtlCol="0">
            <a:spAutoFit/>
          </a:bodyPr>
          <a:lstStyle>
            <a:defPPr>
              <a:defRPr lang="en-US"/>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a:lstStyle>
          <a:p>
            <a:pPr algn="r">
              <a:lnSpc>
                <a:spcPts val="3000"/>
              </a:lnSpc>
              <a:spcBef>
                <a:spcPts val="115"/>
              </a:spcBef>
            </a:pPr>
            <a:r>
              <a:rPr sz="4400" spc="-35" dirty="0">
                <a:solidFill>
                  <a:schemeClr val="accent1"/>
                </a:solidFill>
              </a:rPr>
              <a:t>Thank</a:t>
            </a:r>
            <a:r>
              <a:rPr sz="4400" spc="-71" dirty="0">
                <a:solidFill>
                  <a:schemeClr val="accent1"/>
                </a:solidFill>
              </a:rPr>
              <a:t> </a:t>
            </a:r>
            <a:r>
              <a:rPr sz="4400" spc="-40" dirty="0">
                <a:solidFill>
                  <a:schemeClr val="accent1"/>
                </a:solidFill>
              </a:rPr>
              <a:t>you</a:t>
            </a:r>
          </a:p>
        </p:txBody>
      </p:sp>
      <p:sp>
        <p:nvSpPr>
          <p:cNvPr id="5" name="object 5"/>
          <p:cNvSpPr txBox="1"/>
          <p:nvPr/>
        </p:nvSpPr>
        <p:spPr>
          <a:xfrm>
            <a:off x="0" y="992654"/>
            <a:ext cx="9166964" cy="568708"/>
          </a:xfrm>
          <a:prstGeom prst="rect">
            <a:avLst/>
          </a:prstGeom>
        </p:spPr>
        <p:txBody>
          <a:bodyPr vert="horz" wrap="square" lIns="0" tIns="14568" rIns="0" bIns="0" rtlCol="0">
            <a:spAutoFit/>
          </a:bodyPr>
          <a:lstStyle>
            <a:defPPr>
              <a:defRPr lang="en-US"/>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a:lstStyle>
          <a:p>
            <a:pPr marL="11206" algn="ctr">
              <a:lnSpc>
                <a:spcPct val="100000"/>
              </a:lnSpc>
              <a:spcBef>
                <a:spcPts val="115"/>
              </a:spcBef>
            </a:pPr>
            <a:r>
              <a:rPr lang="en-US" sz="3600" b="1" dirty="0">
                <a:solidFill>
                  <a:srgbClr val="C00000"/>
                </a:solidFill>
                <a:latin typeface="Calibri"/>
                <a:cs typeface="Calibri"/>
              </a:rPr>
              <a:t>Your Source for all Things Metering</a:t>
            </a:r>
            <a:endParaRPr sz="3600" b="1" dirty="0">
              <a:solidFill>
                <a:srgbClr val="C00000"/>
              </a:solidFill>
              <a:latin typeface="Calibri"/>
              <a:cs typeface="Calibri"/>
            </a:endParaRPr>
          </a:p>
        </p:txBody>
      </p:sp>
      <p:sp>
        <p:nvSpPr>
          <p:cNvPr id="6" name="object 6"/>
          <p:cNvSpPr txBox="1"/>
          <p:nvPr/>
        </p:nvSpPr>
        <p:spPr>
          <a:xfrm>
            <a:off x="381000" y="4965991"/>
            <a:ext cx="4034118" cy="1567284"/>
          </a:xfrm>
          <a:prstGeom prst="rect">
            <a:avLst/>
          </a:prstGeom>
        </p:spPr>
        <p:txBody>
          <a:bodyPr vert="horz" wrap="square" lIns="0" tIns="11206" rIns="0" bIns="0" rtlCol="0">
            <a:spAutoFit/>
          </a:bodyPr>
          <a:lstStyle>
            <a:defPPr>
              <a:defRPr lang="en-US"/>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a:lstStyle>
          <a:p>
            <a:pPr marL="73963" marR="4483" indent="-63317">
              <a:lnSpc>
                <a:spcPct val="130000"/>
              </a:lnSpc>
              <a:spcBef>
                <a:spcPts val="88"/>
              </a:spcBef>
            </a:pPr>
            <a:r>
              <a:rPr sz="1941" spc="-18" dirty="0">
                <a:latin typeface="Calibri"/>
                <a:cs typeface="Calibri"/>
              </a:rPr>
              <a:t>Website: </a:t>
            </a:r>
            <a:r>
              <a:rPr sz="1941" spc="-18" dirty="0">
                <a:solidFill>
                  <a:srgbClr val="0000FF"/>
                </a:solidFill>
                <a:latin typeface="Calibri"/>
                <a:cs typeface="Calibri"/>
                <a:hlinkClick r:id="rId2">
                  <a:extLst>
                    <a:ext uri="{A12FA001-AC4F-418D-AE19-62706E023703}">
                      <ahyp:hlinkClr xmlns:ahyp="http://schemas.microsoft.com/office/drawing/2018/hyperlinkcolor" val="tx"/>
                    </a:ext>
                  </a:extLst>
                </a:hlinkClick>
              </a:rPr>
              <a:t>www.t</a:t>
            </a:r>
            <a:r>
              <a:rPr lang="en-US" sz="1941" spc="-18" dirty="0">
                <a:solidFill>
                  <a:srgbClr val="0000FF"/>
                </a:solidFill>
                <a:latin typeface="Calibri"/>
                <a:cs typeface="Calibri"/>
                <a:hlinkClick r:id="rId2">
                  <a:extLst>
                    <a:ext uri="{A12FA001-AC4F-418D-AE19-62706E023703}">
                      <ahyp:hlinkClr xmlns:ahyp="http://schemas.microsoft.com/office/drawing/2018/hyperlinkcolor" val="tx"/>
                    </a:ext>
                  </a:extLst>
                </a:hlinkClick>
              </a:rPr>
              <a:t>escometering</a:t>
            </a:r>
            <a:r>
              <a:rPr sz="1941" spc="-18" dirty="0">
                <a:solidFill>
                  <a:srgbClr val="0000FF"/>
                </a:solidFill>
                <a:latin typeface="Calibri"/>
                <a:cs typeface="Calibri"/>
                <a:hlinkClick r:id="rId2">
                  <a:extLst>
                    <a:ext uri="{A12FA001-AC4F-418D-AE19-62706E023703}">
                      <ahyp:hlinkClr xmlns:ahyp="http://schemas.microsoft.com/office/drawing/2018/hyperlinkcolor" val="tx"/>
                    </a:ext>
                  </a:extLst>
                </a:hlinkClick>
              </a:rPr>
              <a:t>.com </a:t>
            </a:r>
            <a:r>
              <a:rPr sz="1941" spc="-18" dirty="0">
                <a:solidFill>
                  <a:srgbClr val="0000FF"/>
                </a:solidFill>
                <a:latin typeface="Calibri"/>
                <a:cs typeface="Calibri"/>
              </a:rPr>
              <a:t> </a:t>
            </a:r>
            <a:endParaRPr lang="en-US" sz="1941" spc="-18" dirty="0">
              <a:solidFill>
                <a:srgbClr val="0000FF"/>
              </a:solidFill>
              <a:latin typeface="Calibri"/>
              <a:cs typeface="Calibri"/>
            </a:endParaRPr>
          </a:p>
          <a:p>
            <a:pPr marL="73963" marR="4483" indent="-63317">
              <a:lnSpc>
                <a:spcPct val="130000"/>
              </a:lnSpc>
              <a:spcBef>
                <a:spcPts val="88"/>
              </a:spcBef>
            </a:pPr>
            <a:r>
              <a:rPr sz="1941" spc="-4" dirty="0">
                <a:latin typeface="Calibri"/>
                <a:cs typeface="Calibri"/>
              </a:rPr>
              <a:t>Email: </a:t>
            </a:r>
            <a:r>
              <a:rPr lang="en-US" sz="1941" spc="-4" dirty="0">
                <a:solidFill>
                  <a:srgbClr val="0000FF"/>
                </a:solidFill>
                <a:latin typeface="Calibri"/>
                <a:cs typeface="Calibri"/>
                <a:hlinkClick r:id="rId3">
                  <a:extLst>
                    <a:ext uri="{A12FA001-AC4F-418D-AE19-62706E023703}">
                      <ahyp:hlinkClr xmlns:ahyp="http://schemas.microsoft.com/office/drawing/2018/hyperlinkcolor" val="tx"/>
                    </a:ext>
                  </a:extLst>
                </a:hlinkClick>
              </a:rPr>
              <a:t>dan.hollow</a:t>
            </a:r>
            <a:r>
              <a:rPr sz="1941" spc="-9" dirty="0">
                <a:solidFill>
                  <a:srgbClr val="0000FF"/>
                </a:solidFill>
                <a:latin typeface="Calibri"/>
                <a:cs typeface="Calibri"/>
                <a:hlinkClick r:id="rId3">
                  <a:extLst>
                    <a:ext uri="{A12FA001-AC4F-418D-AE19-62706E023703}">
                      <ahyp:hlinkClr xmlns:ahyp="http://schemas.microsoft.com/office/drawing/2018/hyperlinkcolor" val="tx"/>
                    </a:ext>
                  </a:extLst>
                </a:hlinkClick>
              </a:rPr>
              <a:t>@t</a:t>
            </a:r>
            <a:r>
              <a:rPr lang="en-US" sz="1941" spc="-9" dirty="0">
                <a:solidFill>
                  <a:srgbClr val="0000FF"/>
                </a:solidFill>
                <a:latin typeface="Calibri"/>
                <a:cs typeface="Calibri"/>
                <a:hlinkClick r:id="rId3">
                  <a:extLst>
                    <a:ext uri="{A12FA001-AC4F-418D-AE19-62706E023703}">
                      <ahyp:hlinkClr xmlns:ahyp="http://schemas.microsoft.com/office/drawing/2018/hyperlinkcolor" val="tx"/>
                    </a:ext>
                  </a:extLst>
                </a:hlinkClick>
              </a:rPr>
              <a:t>escometering</a:t>
            </a:r>
            <a:r>
              <a:rPr sz="1941" spc="-9" dirty="0">
                <a:solidFill>
                  <a:srgbClr val="0000FF"/>
                </a:solidFill>
                <a:latin typeface="Calibri"/>
                <a:cs typeface="Calibri"/>
                <a:hlinkClick r:id="rId3">
                  <a:extLst>
                    <a:ext uri="{A12FA001-AC4F-418D-AE19-62706E023703}">
                      <ahyp:hlinkClr xmlns:ahyp="http://schemas.microsoft.com/office/drawing/2018/hyperlinkcolor" val="tx"/>
                    </a:ext>
                  </a:extLst>
                </a:hlinkClick>
              </a:rPr>
              <a:t>.com</a:t>
            </a:r>
            <a:endParaRPr lang="en-US" sz="1941" dirty="0">
              <a:solidFill>
                <a:srgbClr val="0000FF"/>
              </a:solidFill>
              <a:latin typeface="Calibri"/>
              <a:cs typeface="Calibri"/>
            </a:endParaRPr>
          </a:p>
          <a:p>
            <a:pPr marL="73963" marR="4483" indent="-63317">
              <a:lnSpc>
                <a:spcPct val="130000"/>
              </a:lnSpc>
              <a:spcBef>
                <a:spcPts val="88"/>
              </a:spcBef>
            </a:pPr>
            <a:r>
              <a:rPr lang="en-US" sz="1941" spc="-49" dirty="0">
                <a:latin typeface="Calibri"/>
                <a:cs typeface="Calibri"/>
              </a:rPr>
              <a:t>Main Office Phone: </a:t>
            </a:r>
            <a:r>
              <a:rPr lang="en-US" sz="1941" spc="-4" dirty="0">
                <a:latin typeface="Calibri"/>
                <a:cs typeface="Calibri"/>
              </a:rPr>
              <a:t>(215) 228-0500</a:t>
            </a:r>
          </a:p>
          <a:p>
            <a:pPr marL="73963" marR="4483" indent="-63317">
              <a:lnSpc>
                <a:spcPct val="130000"/>
              </a:lnSpc>
              <a:spcBef>
                <a:spcPts val="88"/>
              </a:spcBef>
            </a:pPr>
            <a:r>
              <a:rPr lang="en-US" sz="1941" spc="-4" dirty="0">
                <a:latin typeface="Calibri"/>
                <a:cs typeface="Calibri"/>
              </a:rPr>
              <a:t>Cell: (303) 810-6528</a:t>
            </a:r>
            <a:endParaRPr lang="en-US" sz="1941" dirty="0">
              <a:latin typeface="Calibri"/>
              <a:cs typeface="Calibri"/>
            </a:endParaRPr>
          </a:p>
        </p:txBody>
      </p:sp>
      <p:pic>
        <p:nvPicPr>
          <p:cNvPr id="9" name="Picture 8" descr="A picture containing text, indoor, device&#10;&#10;Description automatically generated">
            <a:extLst>
              <a:ext uri="{FF2B5EF4-FFF2-40B4-BE49-F238E27FC236}">
                <a16:creationId xmlns:a16="http://schemas.microsoft.com/office/drawing/2014/main" id="{3639E187-5425-4663-A326-DF764B283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1890083"/>
            <a:ext cx="1819573" cy="2633721"/>
          </a:xfrm>
          <a:prstGeom prst="rect">
            <a:avLst/>
          </a:prstGeom>
        </p:spPr>
      </p:pic>
      <p:pic>
        <p:nvPicPr>
          <p:cNvPr id="11" name="Picture 10" descr="A picture containing ground, outdoor&#10;&#10;Description automatically generated">
            <a:extLst>
              <a:ext uri="{FF2B5EF4-FFF2-40B4-BE49-F238E27FC236}">
                <a16:creationId xmlns:a16="http://schemas.microsoft.com/office/drawing/2014/main" id="{68C699F5-3D02-46AC-A332-791F0E18BF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0998" y="1890083"/>
            <a:ext cx="4335254" cy="2440783"/>
          </a:xfrm>
          <a:prstGeom prst="rect">
            <a:avLst/>
          </a:prstGeom>
        </p:spPr>
      </p:pic>
      <p:pic>
        <p:nvPicPr>
          <p:cNvPr id="4" name="Picture 3">
            <a:extLst>
              <a:ext uri="{FF2B5EF4-FFF2-40B4-BE49-F238E27FC236}">
                <a16:creationId xmlns:a16="http://schemas.microsoft.com/office/drawing/2014/main" id="{FF6C0816-9D64-B494-1C5C-B2A23A8627E2}"/>
              </a:ext>
            </a:extLst>
          </p:cNvPr>
          <p:cNvPicPr>
            <a:picLocks noChangeAspect="1"/>
          </p:cNvPicPr>
          <p:nvPr/>
        </p:nvPicPr>
        <p:blipFill>
          <a:blip r:embed="rId6"/>
          <a:stretch>
            <a:fillRect/>
          </a:stretch>
        </p:blipFill>
        <p:spPr>
          <a:xfrm>
            <a:off x="5187299" y="4419600"/>
            <a:ext cx="3354026" cy="2326238"/>
          </a:xfrm>
          <a:prstGeom prst="rect">
            <a:avLst/>
          </a:prstGeom>
        </p:spPr>
      </p:pic>
    </p:spTree>
    <p:extLst>
      <p:ext uri="{BB962C8B-B14F-4D97-AF65-F5344CB8AC3E}">
        <p14:creationId xmlns:p14="http://schemas.microsoft.com/office/powerpoint/2010/main" val="3141942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TESCO-equipment-prewired-meter-box"/>
          <p:cNvPicPr>
            <a:picLocks noChangeAspect="1" noChangeArrowheads="1"/>
          </p:cNvPicPr>
          <p:nvPr/>
        </p:nvPicPr>
        <p:blipFill rotWithShape="1">
          <a:blip r:embed="rId3"/>
          <a:srcRect l="4082" r="8141"/>
          <a:stretch/>
        </p:blipFill>
        <p:spPr bwMode="auto">
          <a:xfrm>
            <a:off x="5844435" y="2026508"/>
            <a:ext cx="3276601" cy="2804983"/>
          </a:xfrm>
          <a:prstGeom prst="rect">
            <a:avLst/>
          </a:prstGeom>
          <a:noFill/>
        </p:spPr>
      </p:pic>
      <p:sp>
        <p:nvSpPr>
          <p:cNvPr id="3" name="Title 2">
            <a:extLst>
              <a:ext uri="{FF2B5EF4-FFF2-40B4-BE49-F238E27FC236}">
                <a16:creationId xmlns:a16="http://schemas.microsoft.com/office/drawing/2014/main" id="{337B3F10-6123-2090-230B-46C93A348FCC}"/>
              </a:ext>
            </a:extLst>
          </p:cNvPr>
          <p:cNvSpPr>
            <a:spLocks noGrp="1"/>
          </p:cNvSpPr>
          <p:nvPr>
            <p:ph type="title"/>
          </p:nvPr>
        </p:nvSpPr>
        <p:spPr/>
        <p:txBody>
          <a:bodyPr/>
          <a:lstStyle/>
          <a:p>
            <a:r>
              <a:rPr lang="en-US" dirty="0"/>
              <a:t>Purpose</a:t>
            </a:r>
          </a:p>
        </p:txBody>
      </p:sp>
      <p:sp>
        <p:nvSpPr>
          <p:cNvPr id="14" name="Content Placeholder 13"/>
          <p:cNvSpPr>
            <a:spLocks noGrp="1"/>
          </p:cNvSpPr>
          <p:nvPr>
            <p:ph idx="1"/>
          </p:nvPr>
        </p:nvSpPr>
        <p:spPr>
          <a:xfrm>
            <a:off x="381000" y="1371600"/>
            <a:ext cx="7886700" cy="4780650"/>
          </a:xfrm>
        </p:spPr>
        <p:txBody>
          <a:bodyPr>
            <a:normAutofit fontScale="92500" lnSpcReduction="20000"/>
          </a:bodyPr>
          <a:lstStyle/>
          <a:p>
            <a:pPr marL="0" indent="0">
              <a:buNone/>
            </a:pPr>
            <a:r>
              <a:rPr lang="en-US" dirty="0">
                <a:latin typeface="Arial" panose="020B0604020202090204" pitchFamily="34" charset="0"/>
                <a:cs typeface="Arial" panose="020B0604020202090204" pitchFamily="34" charset="0"/>
              </a:rPr>
              <a:t>To acquaint the attendees with the use and purpose of Meter Test Switches </a:t>
            </a:r>
          </a:p>
          <a:p>
            <a:pPr marL="90488" indent="-33338">
              <a:buNone/>
            </a:pPr>
            <a:endParaRPr lang="en-US" sz="2400" b="1" dirty="0">
              <a:solidFill>
                <a:srgbClr val="C00000"/>
              </a:solidFill>
            </a:endParaRPr>
          </a:p>
          <a:p>
            <a:pPr marL="90488" indent="-33338">
              <a:buNone/>
            </a:pPr>
            <a:r>
              <a:rPr lang="en-US" sz="2400" b="1" dirty="0">
                <a:solidFill>
                  <a:srgbClr val="C00000"/>
                </a:solidFill>
              </a:rPr>
              <a:t>Course Breakdown of Topics:</a:t>
            </a:r>
          </a:p>
          <a:p>
            <a:pPr marL="90488" indent="-33338">
              <a:buNone/>
            </a:pPr>
            <a:r>
              <a:rPr lang="en-US" sz="2400" b="1" dirty="0">
                <a:solidFill>
                  <a:srgbClr val="C00000"/>
                </a:solidFill>
              </a:rPr>
              <a:t> </a:t>
            </a:r>
          </a:p>
          <a:p>
            <a:pPr marL="90488" indent="-33338">
              <a:lnSpc>
                <a:spcPct val="80000"/>
              </a:lnSpc>
              <a:spcBef>
                <a:spcPts val="600"/>
              </a:spcBef>
              <a:buClr>
                <a:schemeClr val="accent1"/>
              </a:buClr>
              <a:buFont typeface="Wingdings" panose="05000000000000000000" pitchFamily="2" charset="2"/>
              <a:buChar char="Ø"/>
            </a:pPr>
            <a:r>
              <a:rPr lang="en-US" dirty="0">
                <a:latin typeface="Arial" panose="020B0604020202020204" pitchFamily="34" charset="0"/>
                <a:cs typeface="Arial" panose="020B0604020202020204" pitchFamily="34" charset="0"/>
              </a:rPr>
              <a:t>Using Test Switches</a:t>
            </a:r>
          </a:p>
          <a:p>
            <a:pPr marL="90488" indent="-33338">
              <a:lnSpc>
                <a:spcPct val="80000"/>
              </a:lnSpc>
              <a:spcBef>
                <a:spcPts val="600"/>
              </a:spcBef>
              <a:buClr>
                <a:schemeClr val="accent1"/>
              </a:buClr>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90488" indent="-33338">
              <a:lnSpc>
                <a:spcPct val="80000"/>
              </a:lnSpc>
              <a:spcBef>
                <a:spcPts val="600"/>
              </a:spcBef>
              <a:buClr>
                <a:schemeClr val="accent1"/>
              </a:buClr>
              <a:buFont typeface="Wingdings" panose="05000000000000000000" pitchFamily="2" charset="2"/>
              <a:buChar char="Ø"/>
            </a:pPr>
            <a:r>
              <a:rPr lang="en-US" dirty="0">
                <a:latin typeface="Arial" panose="020B0604020202020204" pitchFamily="34" charset="0"/>
                <a:cs typeface="Arial" panose="020B0604020202020204" pitchFamily="34" charset="0"/>
              </a:rPr>
              <a:t>Meter Test Switch Specifications </a:t>
            </a:r>
          </a:p>
          <a:p>
            <a:pPr marL="90488" indent="-33338">
              <a:lnSpc>
                <a:spcPct val="80000"/>
              </a:lnSpc>
              <a:spcBef>
                <a:spcPts val="600"/>
              </a:spcBef>
              <a:buClr>
                <a:schemeClr val="accent1"/>
              </a:buClr>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90488" indent="-33338">
              <a:lnSpc>
                <a:spcPct val="80000"/>
              </a:lnSpc>
              <a:spcBef>
                <a:spcPts val="600"/>
              </a:spcBef>
              <a:buClr>
                <a:schemeClr val="accent1"/>
              </a:buClr>
              <a:buFont typeface="Wingdings" panose="05000000000000000000" pitchFamily="2" charset="2"/>
              <a:buChar char="Ø"/>
            </a:pPr>
            <a:r>
              <a:rPr lang="en-US" dirty="0">
                <a:latin typeface="Arial" panose="020B0604020202020204" pitchFamily="34" charset="0"/>
                <a:cs typeface="Arial" panose="020B0604020202020204" pitchFamily="34" charset="0"/>
              </a:rPr>
              <a:t>Meter Test Switch Configurations</a:t>
            </a:r>
          </a:p>
          <a:p>
            <a:pPr marL="90488" indent="-33338">
              <a:lnSpc>
                <a:spcPct val="80000"/>
              </a:lnSpc>
              <a:spcBef>
                <a:spcPts val="600"/>
              </a:spcBef>
              <a:buClr>
                <a:schemeClr val="accent1"/>
              </a:buClr>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90488" indent="-33338">
              <a:lnSpc>
                <a:spcPct val="80000"/>
              </a:lnSpc>
              <a:spcBef>
                <a:spcPts val="600"/>
              </a:spcBef>
              <a:buClr>
                <a:schemeClr val="accent1"/>
              </a:buClr>
              <a:buFont typeface="Wingdings" panose="05000000000000000000" pitchFamily="2" charset="2"/>
              <a:buChar char="Ø"/>
            </a:pPr>
            <a:r>
              <a:rPr lang="en-US" dirty="0">
                <a:latin typeface="Arial" panose="020B0604020202020204" pitchFamily="34" charset="0"/>
                <a:cs typeface="Arial" panose="020B0604020202020204" pitchFamily="34" charset="0"/>
              </a:rPr>
              <a:t>Meter Test Switch Accessories</a:t>
            </a:r>
          </a:p>
          <a:p>
            <a:pPr marL="90488" indent="-33338">
              <a:lnSpc>
                <a:spcPct val="80000"/>
              </a:lnSpc>
              <a:spcBef>
                <a:spcPts val="600"/>
              </a:spcBef>
              <a:buClr>
                <a:schemeClr val="accent1"/>
              </a:buClr>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90488" indent="-33338">
              <a:lnSpc>
                <a:spcPct val="80000"/>
              </a:lnSpc>
              <a:spcBef>
                <a:spcPts val="600"/>
              </a:spcBef>
              <a:buClr>
                <a:schemeClr val="accent1"/>
              </a:buClr>
              <a:buFont typeface="Wingdings" panose="05000000000000000000" pitchFamily="2" charset="2"/>
              <a:buChar char="Ø"/>
            </a:pPr>
            <a:r>
              <a:rPr lang="en-US" dirty="0">
                <a:latin typeface="Arial" panose="020B0604020202020204" pitchFamily="34" charset="0"/>
                <a:cs typeface="Arial" panose="020B0604020202020204" pitchFamily="34" charset="0"/>
              </a:rPr>
              <a:t>Pre-Wired Transformer Rated Enclosures</a:t>
            </a:r>
          </a:p>
          <a:p>
            <a:pPr marL="0" indent="0">
              <a:spcBef>
                <a:spcPts val="600"/>
              </a:spcBef>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00752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33400" y="1382286"/>
            <a:ext cx="3917576" cy="4093428"/>
          </a:xfrm>
          <a:prstGeom prst="rect">
            <a:avLst/>
          </a:prstGeom>
          <a:noFill/>
          <a:ln w="9525">
            <a:noFill/>
            <a:miter lim="800000"/>
            <a:headEnd/>
            <a:tailEnd/>
          </a:ln>
          <a:effectLst/>
        </p:spPr>
        <p:txBody>
          <a:bodyPr wrap="square">
            <a:spAutoFit/>
          </a:bodyPr>
          <a:lstStyle/>
          <a:p>
            <a:pPr marL="342900" indent="-342900">
              <a:spcBef>
                <a:spcPct val="50000"/>
              </a:spcBef>
              <a:buClr>
                <a:schemeClr val="accent1"/>
              </a:buClr>
              <a:buFont typeface="Wingdings" panose="05000000000000000000" pitchFamily="2" charset="2"/>
              <a:buChar char="Ø"/>
            </a:pPr>
            <a:r>
              <a:rPr lang="en-US" sz="2000" dirty="0">
                <a:solidFill>
                  <a:schemeClr val="tx1">
                    <a:lumMod val="75000"/>
                    <a:lumOff val="25000"/>
                  </a:schemeClr>
                </a:solidFill>
                <a:latin typeface="Arial" panose="020B0604020202020204" pitchFamily="34" charset="0"/>
                <a:cs typeface="Arial" panose="020B0604020202020204" pitchFamily="34" charset="0"/>
              </a:rPr>
              <a:t>Typically found in residential metering</a:t>
            </a:r>
          </a:p>
          <a:p>
            <a:pPr marL="342900" indent="-342900">
              <a:spcBef>
                <a:spcPct val="50000"/>
              </a:spcBef>
              <a:buClr>
                <a:schemeClr val="accent1"/>
              </a:buClr>
              <a:buFont typeface="Wingdings" panose="05000000000000000000" pitchFamily="2" charset="2"/>
              <a:buChar char="Ø"/>
            </a:pPr>
            <a:r>
              <a:rPr lang="en-US" sz="2000" dirty="0">
                <a:solidFill>
                  <a:schemeClr val="tx1">
                    <a:lumMod val="75000"/>
                    <a:lumOff val="25000"/>
                  </a:schemeClr>
                </a:solidFill>
                <a:latin typeface="Arial" panose="020B0604020202020204" pitchFamily="34" charset="0"/>
                <a:cs typeface="Arial" panose="020B0604020202020204" pitchFamily="34" charset="0"/>
              </a:rPr>
              <a:t>Meters are capable of handling the direct incoming amperage</a:t>
            </a:r>
          </a:p>
          <a:p>
            <a:pPr marL="342900" indent="-342900">
              <a:spcBef>
                <a:spcPct val="50000"/>
              </a:spcBef>
              <a:buClr>
                <a:schemeClr val="accent1"/>
              </a:buClr>
              <a:buFont typeface="Wingdings" panose="05000000000000000000" pitchFamily="2" charset="2"/>
              <a:buChar char="Ø"/>
            </a:pPr>
            <a:r>
              <a:rPr lang="en-US" sz="2000" dirty="0">
                <a:solidFill>
                  <a:schemeClr val="tx1">
                    <a:lumMod val="75000"/>
                    <a:lumOff val="25000"/>
                  </a:schemeClr>
                </a:solidFill>
                <a:latin typeface="Arial" panose="020B0604020202020204" pitchFamily="34" charset="0"/>
                <a:cs typeface="Arial" panose="020B0604020202020204" pitchFamily="34" charset="0"/>
              </a:rPr>
              <a:t>Meter is connected directly to the load being measured</a:t>
            </a:r>
          </a:p>
          <a:p>
            <a:pPr marL="342900" indent="-342900">
              <a:spcBef>
                <a:spcPct val="50000"/>
              </a:spcBef>
              <a:buClr>
                <a:schemeClr val="accent1"/>
              </a:buClr>
              <a:buFont typeface="Wingdings" panose="05000000000000000000" pitchFamily="2" charset="2"/>
              <a:buChar char="Ø"/>
            </a:pPr>
            <a:r>
              <a:rPr lang="en-US" sz="2000" dirty="0">
                <a:solidFill>
                  <a:schemeClr val="tx1">
                    <a:lumMod val="75000"/>
                    <a:lumOff val="25000"/>
                  </a:schemeClr>
                </a:solidFill>
                <a:latin typeface="Arial" panose="020B0604020202020204" pitchFamily="34" charset="0"/>
                <a:cs typeface="Arial" panose="020B0604020202020204" pitchFamily="34" charset="0"/>
              </a:rPr>
              <a:t>Meter is part of the circuit</a:t>
            </a:r>
          </a:p>
          <a:p>
            <a:pPr marL="342900" indent="-342900">
              <a:spcBef>
                <a:spcPct val="50000"/>
              </a:spcBef>
              <a:buClr>
                <a:schemeClr val="accent1"/>
              </a:buClr>
              <a:buFont typeface="Wingdings" panose="05000000000000000000" pitchFamily="2" charset="2"/>
              <a:buChar char="Ø"/>
            </a:pPr>
            <a:r>
              <a:rPr lang="en-US" sz="2000" dirty="0">
                <a:solidFill>
                  <a:schemeClr val="tx1">
                    <a:lumMod val="75000"/>
                    <a:lumOff val="25000"/>
                  </a:schemeClr>
                </a:solidFill>
                <a:latin typeface="Arial" panose="020B0604020202020204" pitchFamily="34" charset="0"/>
                <a:cs typeface="Arial" panose="020B0604020202020204" pitchFamily="34" charset="0"/>
              </a:rPr>
              <a:t>When the meter is removed from the socket, power to the customer is interrupted</a:t>
            </a:r>
          </a:p>
        </p:txBody>
      </p:sp>
      <p:sp>
        <p:nvSpPr>
          <p:cNvPr id="3" name="Title 2">
            <a:extLst>
              <a:ext uri="{FF2B5EF4-FFF2-40B4-BE49-F238E27FC236}">
                <a16:creationId xmlns:a16="http://schemas.microsoft.com/office/drawing/2014/main" id="{1F253C55-CD71-752F-5F79-B64860DEEE01}"/>
              </a:ext>
            </a:extLst>
          </p:cNvPr>
          <p:cNvSpPr>
            <a:spLocks noGrp="1"/>
          </p:cNvSpPr>
          <p:nvPr>
            <p:ph type="title"/>
          </p:nvPr>
        </p:nvSpPr>
        <p:spPr>
          <a:xfrm>
            <a:off x="1752600" y="477782"/>
            <a:ext cx="7122021" cy="679832"/>
          </a:xfrm>
        </p:spPr>
        <p:txBody>
          <a:bodyPr/>
          <a:lstStyle/>
          <a:p>
            <a:r>
              <a:rPr lang="en-US" dirty="0"/>
              <a:t>Typical Self-Contained Service</a:t>
            </a:r>
            <a:br>
              <a:rPr lang="en-US" dirty="0"/>
            </a:br>
            <a:endParaRPr lang="en-US" dirty="0"/>
          </a:p>
        </p:txBody>
      </p:sp>
      <p:pic>
        <p:nvPicPr>
          <p:cNvPr id="7" name="Content Placeholder 4" descr="self contained doc_001"/>
          <p:cNvPicPr>
            <a:picLocks noGrp="1" noChangeAspect="1" noChangeArrowheads="1"/>
          </p:cNvPicPr>
          <p:nvPr>
            <p:ph idx="1"/>
          </p:nvPr>
        </p:nvPicPr>
        <p:blipFill rotWithShape="1">
          <a:blip r:embed="rId3"/>
          <a:srcRect l="12060" t="18379" r="10548" b="33557"/>
          <a:stretch/>
        </p:blipFill>
        <p:spPr bwMode="auto">
          <a:xfrm>
            <a:off x="4893850" y="1035829"/>
            <a:ext cx="3917576" cy="3148564"/>
          </a:xfrm>
          <a:noFill/>
          <a:ln/>
        </p:spPr>
      </p:pic>
      <p:pic>
        <p:nvPicPr>
          <p:cNvPr id="1026" name="Picture 2" descr="The Benefits of Smart Meters - Advanced Energy">
            <a:extLst>
              <a:ext uri="{FF2B5EF4-FFF2-40B4-BE49-F238E27FC236}">
                <a16:creationId xmlns:a16="http://schemas.microsoft.com/office/drawing/2014/main" id="{E809B6F0-B17B-DB7D-F052-2CB277122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044" y="3972699"/>
            <a:ext cx="3791187" cy="252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90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563190" y="1524000"/>
            <a:ext cx="400881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Aft>
                <a:spcPts val="1200"/>
              </a:spcAft>
              <a:buClr>
                <a:schemeClr val="accent1"/>
              </a:buClr>
              <a:buFont typeface="Wingdings" panose="05000000000000000000" pitchFamily="2" charset="2"/>
              <a:buChar char="Ø"/>
            </a:pPr>
            <a:r>
              <a:rPr lang="en-US" altLang="en-US" sz="2000" dirty="0">
                <a:solidFill>
                  <a:schemeClr val="tx1">
                    <a:lumMod val="75000"/>
                    <a:lumOff val="25000"/>
                  </a:schemeClr>
                </a:solidFill>
                <a:latin typeface="Arial" panose="020B0604020202090204" pitchFamily="34" charset="0"/>
                <a:cs typeface="Arial" panose="020B0604020202090204" pitchFamily="34" charset="0"/>
              </a:rPr>
              <a:t>Meter measures scaled down representation of the load.</a:t>
            </a:r>
          </a:p>
          <a:p>
            <a:pPr marL="285750" indent="-285750">
              <a:spcAft>
                <a:spcPts val="1200"/>
              </a:spcAft>
              <a:buClr>
                <a:schemeClr val="accent1"/>
              </a:buClr>
              <a:buFont typeface="Wingdings" panose="05000000000000000000" pitchFamily="2" charset="2"/>
              <a:buChar char="Ø"/>
            </a:pPr>
            <a:r>
              <a:rPr lang="en-US" altLang="en-US" sz="2000" dirty="0">
                <a:solidFill>
                  <a:schemeClr val="tx1">
                    <a:lumMod val="75000"/>
                    <a:lumOff val="25000"/>
                  </a:schemeClr>
                </a:solidFill>
                <a:latin typeface="Arial" panose="020B0604020202090204" pitchFamily="34" charset="0"/>
                <a:cs typeface="Arial" panose="020B0604020202090204" pitchFamily="34" charset="0"/>
              </a:rPr>
              <a:t>Scaling is accomplished with the use of external current transformers (CTs) and sometimes voltage transformers or PTs).</a:t>
            </a:r>
          </a:p>
          <a:p>
            <a:pPr marL="285750" indent="-285750">
              <a:spcAft>
                <a:spcPts val="1200"/>
              </a:spcAft>
              <a:buClr>
                <a:schemeClr val="accent1"/>
              </a:buClr>
              <a:buFont typeface="Wingdings" panose="05000000000000000000" pitchFamily="2" charset="2"/>
              <a:buChar char="Ø"/>
            </a:pPr>
            <a:r>
              <a:rPr lang="en-US" altLang="en-US" sz="2000" dirty="0">
                <a:solidFill>
                  <a:schemeClr val="tx1">
                    <a:lumMod val="75000"/>
                    <a:lumOff val="25000"/>
                  </a:schemeClr>
                </a:solidFill>
                <a:latin typeface="Arial" panose="020B0604020202090204" pitchFamily="34" charset="0"/>
                <a:cs typeface="Arial" panose="020B0604020202090204" pitchFamily="34" charset="0"/>
              </a:rPr>
              <a:t>The meter is NOT part of the circuit</a:t>
            </a:r>
          </a:p>
          <a:p>
            <a:pPr marL="285750" indent="-285750">
              <a:spcAft>
                <a:spcPts val="1200"/>
              </a:spcAft>
              <a:buClr>
                <a:schemeClr val="accent1"/>
              </a:buClr>
              <a:buFont typeface="Wingdings" panose="05000000000000000000" pitchFamily="2" charset="2"/>
              <a:buChar char="Ø"/>
            </a:pPr>
            <a:r>
              <a:rPr lang="en-US" altLang="en-US" sz="2000" dirty="0">
                <a:solidFill>
                  <a:schemeClr val="tx1">
                    <a:lumMod val="75000"/>
                    <a:lumOff val="25000"/>
                  </a:schemeClr>
                </a:solidFill>
                <a:latin typeface="Arial" panose="020B0604020202090204" pitchFamily="34" charset="0"/>
                <a:cs typeface="Arial" panose="020B0604020202090204" pitchFamily="34" charset="0"/>
              </a:rPr>
              <a:t>When the meter is removed from the socket, the customer does not lose power</a:t>
            </a:r>
          </a:p>
        </p:txBody>
      </p:sp>
      <p:sp>
        <p:nvSpPr>
          <p:cNvPr id="2" name="Title 1">
            <a:extLst>
              <a:ext uri="{FF2B5EF4-FFF2-40B4-BE49-F238E27FC236}">
                <a16:creationId xmlns:a16="http://schemas.microsoft.com/office/drawing/2014/main" id="{200A618B-F541-3943-EE56-FBDD2808CFC0}"/>
              </a:ext>
            </a:extLst>
          </p:cNvPr>
          <p:cNvSpPr>
            <a:spLocks noGrp="1"/>
          </p:cNvSpPr>
          <p:nvPr>
            <p:ph type="title"/>
          </p:nvPr>
        </p:nvSpPr>
        <p:spPr>
          <a:xfrm>
            <a:off x="1524000" y="461169"/>
            <a:ext cx="7208107" cy="679832"/>
          </a:xfrm>
        </p:spPr>
        <p:txBody>
          <a:bodyPr/>
          <a:lstStyle/>
          <a:p>
            <a:r>
              <a:rPr lang="en-US" dirty="0"/>
              <a:t>Transformer Rated Service</a:t>
            </a:r>
            <a:br>
              <a:rPr lang="en-US" dirty="0"/>
            </a:br>
            <a:endParaRPr lang="en-US" dirty="0"/>
          </a:p>
        </p:txBody>
      </p:sp>
      <p:pic>
        <p:nvPicPr>
          <p:cNvPr id="6" name="Picture 7" descr="factory_001"/>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34667"/>
          <a:stretch/>
        </p:blipFill>
        <p:spPr>
          <a:xfrm>
            <a:off x="4560518" y="1328853"/>
            <a:ext cx="4416135" cy="3733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5287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descr="ct"/>
          <p:cNvPicPr>
            <a:picLocks noChangeAspect="1" noChangeArrowheads="1"/>
          </p:cNvPicPr>
          <p:nvPr/>
        </p:nvPicPr>
        <p:blipFill>
          <a:blip r:embed="rId3"/>
          <a:srcRect/>
          <a:stretch>
            <a:fillRect/>
          </a:stretch>
        </p:blipFill>
        <p:spPr bwMode="auto">
          <a:xfrm>
            <a:off x="5257800" y="3127376"/>
            <a:ext cx="914400" cy="822325"/>
          </a:xfrm>
          <a:prstGeom prst="rect">
            <a:avLst/>
          </a:prstGeom>
          <a:noFill/>
        </p:spPr>
      </p:pic>
      <p:pic>
        <p:nvPicPr>
          <p:cNvPr id="61" name="Picture 3" descr="ct"/>
          <p:cNvPicPr>
            <a:picLocks noChangeAspect="1" noChangeArrowheads="1"/>
          </p:cNvPicPr>
          <p:nvPr/>
        </p:nvPicPr>
        <p:blipFill>
          <a:blip r:embed="rId3"/>
          <a:srcRect/>
          <a:stretch>
            <a:fillRect/>
          </a:stretch>
        </p:blipFill>
        <p:spPr bwMode="auto">
          <a:xfrm>
            <a:off x="3733800" y="2349501"/>
            <a:ext cx="914400" cy="822325"/>
          </a:xfrm>
          <a:prstGeom prst="rect">
            <a:avLst/>
          </a:prstGeom>
          <a:noFill/>
        </p:spPr>
      </p:pic>
      <p:pic>
        <p:nvPicPr>
          <p:cNvPr id="62" name="Picture 5" descr="ct"/>
          <p:cNvPicPr>
            <a:picLocks noChangeAspect="1" noChangeArrowheads="1"/>
          </p:cNvPicPr>
          <p:nvPr/>
        </p:nvPicPr>
        <p:blipFill>
          <a:blip r:embed="rId3"/>
          <a:srcRect/>
          <a:stretch>
            <a:fillRect/>
          </a:stretch>
        </p:blipFill>
        <p:spPr bwMode="auto">
          <a:xfrm>
            <a:off x="2357718" y="1679576"/>
            <a:ext cx="914400" cy="822325"/>
          </a:xfrm>
          <a:prstGeom prst="rect">
            <a:avLst/>
          </a:prstGeom>
          <a:noFill/>
        </p:spPr>
      </p:pic>
      <p:pic>
        <p:nvPicPr>
          <p:cNvPr id="64" name="Picture 7" descr="9s"/>
          <p:cNvPicPr>
            <a:picLocks noChangeAspect="1" noChangeArrowheads="1"/>
          </p:cNvPicPr>
          <p:nvPr/>
        </p:nvPicPr>
        <p:blipFill>
          <a:blip r:embed="rId4"/>
          <a:srcRect/>
          <a:stretch>
            <a:fillRect/>
          </a:stretch>
        </p:blipFill>
        <p:spPr bwMode="auto">
          <a:xfrm>
            <a:off x="3784672" y="5765800"/>
            <a:ext cx="1066800" cy="939800"/>
          </a:xfrm>
          <a:prstGeom prst="rect">
            <a:avLst/>
          </a:prstGeom>
          <a:noFill/>
        </p:spPr>
      </p:pic>
      <p:sp>
        <p:nvSpPr>
          <p:cNvPr id="65" name="Line 8"/>
          <p:cNvSpPr>
            <a:spLocks noChangeShapeType="1"/>
          </p:cNvSpPr>
          <p:nvPr/>
        </p:nvSpPr>
        <p:spPr bwMode="auto">
          <a:xfrm>
            <a:off x="609600" y="2217950"/>
            <a:ext cx="8077200" cy="0"/>
          </a:xfrm>
          <a:prstGeom prst="line">
            <a:avLst/>
          </a:prstGeom>
          <a:noFill/>
          <a:ln w="38100">
            <a:solidFill>
              <a:schemeClr val="tx1"/>
            </a:solidFill>
            <a:round/>
            <a:headEnd/>
            <a:tailEnd/>
          </a:ln>
          <a:effectLst/>
        </p:spPr>
        <p:txBody>
          <a:bodyPr/>
          <a:lstStyle/>
          <a:p>
            <a:endParaRPr lang="en-US" dirty="0"/>
          </a:p>
        </p:txBody>
      </p:sp>
      <p:sp>
        <p:nvSpPr>
          <p:cNvPr id="66" name="Line 9"/>
          <p:cNvSpPr>
            <a:spLocks noChangeShapeType="1"/>
          </p:cNvSpPr>
          <p:nvPr/>
        </p:nvSpPr>
        <p:spPr bwMode="auto">
          <a:xfrm>
            <a:off x="609600" y="2913063"/>
            <a:ext cx="8077200" cy="0"/>
          </a:xfrm>
          <a:prstGeom prst="line">
            <a:avLst/>
          </a:prstGeom>
          <a:noFill/>
          <a:ln w="38100">
            <a:solidFill>
              <a:schemeClr val="tx1"/>
            </a:solidFill>
            <a:round/>
            <a:headEnd/>
            <a:tailEnd/>
          </a:ln>
          <a:effectLst/>
        </p:spPr>
        <p:txBody>
          <a:bodyPr/>
          <a:lstStyle/>
          <a:p>
            <a:endParaRPr lang="en-US" dirty="0"/>
          </a:p>
        </p:txBody>
      </p:sp>
      <p:sp>
        <p:nvSpPr>
          <p:cNvPr id="67" name="Line 10"/>
          <p:cNvSpPr>
            <a:spLocks noChangeShapeType="1"/>
          </p:cNvSpPr>
          <p:nvPr/>
        </p:nvSpPr>
        <p:spPr bwMode="auto">
          <a:xfrm>
            <a:off x="609600" y="3644901"/>
            <a:ext cx="8077200" cy="0"/>
          </a:xfrm>
          <a:prstGeom prst="line">
            <a:avLst/>
          </a:prstGeom>
          <a:noFill/>
          <a:ln w="38100">
            <a:solidFill>
              <a:schemeClr val="tx1"/>
            </a:solidFill>
            <a:round/>
            <a:headEnd/>
            <a:tailEnd/>
          </a:ln>
          <a:effectLst/>
        </p:spPr>
        <p:txBody>
          <a:bodyPr/>
          <a:lstStyle/>
          <a:p>
            <a:endParaRPr lang="en-US" dirty="0"/>
          </a:p>
        </p:txBody>
      </p:sp>
      <p:sp>
        <p:nvSpPr>
          <p:cNvPr id="68" name="Text Box 11"/>
          <p:cNvSpPr txBox="1">
            <a:spLocks noChangeArrowheads="1"/>
          </p:cNvSpPr>
          <p:nvPr/>
        </p:nvSpPr>
        <p:spPr bwMode="auto">
          <a:xfrm>
            <a:off x="430306" y="1902131"/>
            <a:ext cx="990600" cy="304800"/>
          </a:xfrm>
          <a:prstGeom prst="rect">
            <a:avLst/>
          </a:prstGeom>
          <a:noFill/>
          <a:ln w="9525">
            <a:noFill/>
            <a:miter lim="800000"/>
            <a:headEnd/>
            <a:tailEnd/>
          </a:ln>
          <a:effectLst/>
        </p:spPr>
        <p:txBody>
          <a:bodyPr>
            <a:spAutoFit/>
          </a:bodyPr>
          <a:lstStyle/>
          <a:p>
            <a:pPr algn="ctr">
              <a:spcBef>
                <a:spcPct val="30000"/>
              </a:spcBef>
            </a:pPr>
            <a:r>
              <a:rPr lang="en-US" sz="1400" dirty="0">
                <a:solidFill>
                  <a:srgbClr val="000000"/>
                </a:solidFill>
              </a:rPr>
              <a:t>PHASE A</a:t>
            </a:r>
          </a:p>
        </p:txBody>
      </p:sp>
      <p:sp>
        <p:nvSpPr>
          <p:cNvPr id="69" name="Text Box 12"/>
          <p:cNvSpPr txBox="1">
            <a:spLocks noChangeArrowheads="1"/>
          </p:cNvSpPr>
          <p:nvPr/>
        </p:nvSpPr>
        <p:spPr bwMode="auto">
          <a:xfrm>
            <a:off x="403412" y="1608350"/>
            <a:ext cx="990600" cy="304800"/>
          </a:xfrm>
          <a:prstGeom prst="rect">
            <a:avLst/>
          </a:prstGeom>
          <a:noFill/>
          <a:ln w="9525">
            <a:noFill/>
            <a:miter lim="800000"/>
            <a:headEnd/>
            <a:tailEnd/>
          </a:ln>
          <a:effectLst/>
        </p:spPr>
        <p:txBody>
          <a:bodyPr>
            <a:spAutoFit/>
          </a:bodyPr>
          <a:lstStyle/>
          <a:p>
            <a:pPr algn="ctr">
              <a:spcBef>
                <a:spcPct val="30000"/>
              </a:spcBef>
            </a:pPr>
            <a:r>
              <a:rPr lang="en-US" sz="1400" dirty="0">
                <a:solidFill>
                  <a:srgbClr val="000000"/>
                </a:solidFill>
              </a:rPr>
              <a:t>SOURCE</a:t>
            </a:r>
          </a:p>
        </p:txBody>
      </p:sp>
      <p:sp>
        <p:nvSpPr>
          <p:cNvPr id="70" name="Text Box 13"/>
          <p:cNvSpPr txBox="1">
            <a:spLocks noChangeArrowheads="1"/>
          </p:cNvSpPr>
          <p:nvPr/>
        </p:nvSpPr>
        <p:spPr bwMode="auto">
          <a:xfrm>
            <a:off x="428065" y="3340101"/>
            <a:ext cx="990600" cy="304800"/>
          </a:xfrm>
          <a:prstGeom prst="rect">
            <a:avLst/>
          </a:prstGeom>
          <a:noFill/>
          <a:ln w="9525">
            <a:noFill/>
            <a:miter lim="800000"/>
            <a:headEnd/>
            <a:tailEnd/>
          </a:ln>
          <a:effectLst/>
        </p:spPr>
        <p:txBody>
          <a:bodyPr>
            <a:spAutoFit/>
          </a:bodyPr>
          <a:lstStyle/>
          <a:p>
            <a:pPr algn="ctr">
              <a:spcBef>
                <a:spcPct val="30000"/>
              </a:spcBef>
            </a:pPr>
            <a:r>
              <a:rPr lang="en-US" sz="1400" dirty="0">
                <a:solidFill>
                  <a:srgbClr val="000000"/>
                </a:solidFill>
              </a:rPr>
              <a:t>PHASE C</a:t>
            </a:r>
          </a:p>
        </p:txBody>
      </p:sp>
      <p:sp>
        <p:nvSpPr>
          <p:cNvPr id="71" name="Text Box 14"/>
          <p:cNvSpPr txBox="1">
            <a:spLocks noChangeArrowheads="1"/>
          </p:cNvSpPr>
          <p:nvPr/>
        </p:nvSpPr>
        <p:spPr bwMode="auto">
          <a:xfrm>
            <a:off x="430306" y="2608263"/>
            <a:ext cx="990600" cy="304800"/>
          </a:xfrm>
          <a:prstGeom prst="rect">
            <a:avLst/>
          </a:prstGeom>
          <a:noFill/>
          <a:ln w="9525">
            <a:noFill/>
            <a:miter lim="800000"/>
            <a:headEnd/>
            <a:tailEnd/>
          </a:ln>
          <a:effectLst/>
        </p:spPr>
        <p:txBody>
          <a:bodyPr>
            <a:spAutoFit/>
          </a:bodyPr>
          <a:lstStyle/>
          <a:p>
            <a:pPr algn="ctr">
              <a:spcBef>
                <a:spcPct val="30000"/>
              </a:spcBef>
            </a:pPr>
            <a:r>
              <a:rPr lang="en-US" sz="1400" dirty="0">
                <a:solidFill>
                  <a:srgbClr val="000000"/>
                </a:solidFill>
              </a:rPr>
              <a:t>PHASE B</a:t>
            </a:r>
          </a:p>
        </p:txBody>
      </p:sp>
      <p:sp>
        <p:nvSpPr>
          <p:cNvPr id="72" name="Text Box 15"/>
          <p:cNvSpPr txBox="1">
            <a:spLocks noChangeArrowheads="1"/>
          </p:cNvSpPr>
          <p:nvPr/>
        </p:nvSpPr>
        <p:spPr bwMode="auto">
          <a:xfrm>
            <a:off x="7696200" y="2572404"/>
            <a:ext cx="990600" cy="304800"/>
          </a:xfrm>
          <a:prstGeom prst="rect">
            <a:avLst/>
          </a:prstGeom>
          <a:noFill/>
          <a:ln w="9525">
            <a:noFill/>
            <a:miter lim="800000"/>
            <a:headEnd/>
            <a:tailEnd/>
          </a:ln>
          <a:effectLst/>
        </p:spPr>
        <p:txBody>
          <a:bodyPr>
            <a:spAutoFit/>
          </a:bodyPr>
          <a:lstStyle/>
          <a:p>
            <a:pPr algn="ctr">
              <a:spcBef>
                <a:spcPct val="30000"/>
              </a:spcBef>
            </a:pPr>
            <a:r>
              <a:rPr lang="en-US" sz="1400" dirty="0">
                <a:solidFill>
                  <a:srgbClr val="000000"/>
                </a:solidFill>
              </a:rPr>
              <a:t>LOAD</a:t>
            </a:r>
          </a:p>
        </p:txBody>
      </p:sp>
      <p:sp>
        <p:nvSpPr>
          <p:cNvPr id="73" name="Line 16"/>
          <p:cNvSpPr>
            <a:spLocks noChangeShapeType="1"/>
          </p:cNvSpPr>
          <p:nvPr/>
        </p:nvSpPr>
        <p:spPr bwMode="auto">
          <a:xfrm flipV="1">
            <a:off x="2971800" y="2425699"/>
            <a:ext cx="0" cy="3810001"/>
          </a:xfrm>
          <a:prstGeom prst="line">
            <a:avLst/>
          </a:prstGeom>
          <a:noFill/>
          <a:ln w="38100">
            <a:solidFill>
              <a:schemeClr val="tx1"/>
            </a:solidFill>
            <a:round/>
            <a:headEnd/>
            <a:tailEnd/>
          </a:ln>
          <a:effectLst/>
        </p:spPr>
        <p:txBody>
          <a:bodyPr/>
          <a:lstStyle/>
          <a:p>
            <a:endParaRPr lang="en-US" dirty="0"/>
          </a:p>
        </p:txBody>
      </p:sp>
      <p:sp>
        <p:nvSpPr>
          <p:cNvPr id="74" name="Line 17"/>
          <p:cNvSpPr>
            <a:spLocks noChangeShapeType="1"/>
          </p:cNvSpPr>
          <p:nvPr/>
        </p:nvSpPr>
        <p:spPr bwMode="auto">
          <a:xfrm flipV="1">
            <a:off x="3119718" y="2311399"/>
            <a:ext cx="4482" cy="3695702"/>
          </a:xfrm>
          <a:prstGeom prst="line">
            <a:avLst/>
          </a:prstGeom>
          <a:noFill/>
          <a:ln w="38100">
            <a:solidFill>
              <a:schemeClr val="tx1"/>
            </a:solidFill>
            <a:round/>
            <a:headEnd/>
            <a:tailEnd/>
          </a:ln>
          <a:effectLst/>
        </p:spPr>
        <p:txBody>
          <a:bodyPr/>
          <a:lstStyle/>
          <a:p>
            <a:endParaRPr lang="en-US" dirty="0"/>
          </a:p>
        </p:txBody>
      </p:sp>
      <p:sp>
        <p:nvSpPr>
          <p:cNvPr id="75" name="Line 18"/>
          <p:cNvSpPr>
            <a:spLocks noChangeShapeType="1"/>
          </p:cNvSpPr>
          <p:nvPr/>
        </p:nvSpPr>
        <p:spPr bwMode="auto">
          <a:xfrm flipV="1">
            <a:off x="4343400" y="3035299"/>
            <a:ext cx="0" cy="2730499"/>
          </a:xfrm>
          <a:prstGeom prst="line">
            <a:avLst/>
          </a:prstGeom>
          <a:noFill/>
          <a:ln w="38100">
            <a:solidFill>
              <a:schemeClr val="tx1"/>
            </a:solidFill>
            <a:round/>
            <a:headEnd/>
            <a:tailEnd/>
          </a:ln>
          <a:effectLst/>
        </p:spPr>
        <p:txBody>
          <a:bodyPr/>
          <a:lstStyle/>
          <a:p>
            <a:endParaRPr lang="en-US" dirty="0"/>
          </a:p>
        </p:txBody>
      </p:sp>
      <p:sp>
        <p:nvSpPr>
          <p:cNvPr id="76" name="Line 19"/>
          <p:cNvSpPr>
            <a:spLocks noChangeShapeType="1"/>
          </p:cNvSpPr>
          <p:nvPr/>
        </p:nvSpPr>
        <p:spPr bwMode="auto">
          <a:xfrm flipV="1">
            <a:off x="4495800" y="2959100"/>
            <a:ext cx="0" cy="2904565"/>
          </a:xfrm>
          <a:prstGeom prst="line">
            <a:avLst/>
          </a:prstGeom>
          <a:noFill/>
          <a:ln w="38100">
            <a:solidFill>
              <a:schemeClr val="tx1"/>
            </a:solidFill>
            <a:round/>
            <a:headEnd/>
            <a:tailEnd/>
          </a:ln>
          <a:effectLst/>
        </p:spPr>
        <p:txBody>
          <a:bodyPr/>
          <a:lstStyle/>
          <a:p>
            <a:endParaRPr lang="en-US" dirty="0"/>
          </a:p>
        </p:txBody>
      </p:sp>
      <p:sp>
        <p:nvSpPr>
          <p:cNvPr id="77" name="Line 20"/>
          <p:cNvSpPr>
            <a:spLocks noChangeShapeType="1"/>
          </p:cNvSpPr>
          <p:nvPr/>
        </p:nvSpPr>
        <p:spPr bwMode="auto">
          <a:xfrm flipH="1" flipV="1">
            <a:off x="5867399" y="3568701"/>
            <a:ext cx="13447" cy="2523565"/>
          </a:xfrm>
          <a:prstGeom prst="line">
            <a:avLst/>
          </a:prstGeom>
          <a:noFill/>
          <a:ln w="38100">
            <a:solidFill>
              <a:schemeClr val="tx1"/>
            </a:solidFill>
            <a:round/>
            <a:headEnd/>
            <a:tailEnd/>
          </a:ln>
          <a:effectLst/>
        </p:spPr>
        <p:txBody>
          <a:bodyPr/>
          <a:lstStyle/>
          <a:p>
            <a:endParaRPr lang="en-US" dirty="0"/>
          </a:p>
        </p:txBody>
      </p:sp>
      <p:sp>
        <p:nvSpPr>
          <p:cNvPr id="78" name="Line 21"/>
          <p:cNvSpPr>
            <a:spLocks noChangeShapeType="1"/>
          </p:cNvSpPr>
          <p:nvPr/>
        </p:nvSpPr>
        <p:spPr bwMode="auto">
          <a:xfrm flipV="1">
            <a:off x="6043061" y="3642856"/>
            <a:ext cx="0" cy="2667000"/>
          </a:xfrm>
          <a:prstGeom prst="line">
            <a:avLst/>
          </a:prstGeom>
          <a:noFill/>
          <a:ln w="38100">
            <a:solidFill>
              <a:schemeClr val="tx1"/>
            </a:solidFill>
            <a:round/>
            <a:headEnd/>
            <a:tailEnd/>
          </a:ln>
          <a:effectLst/>
        </p:spPr>
        <p:txBody>
          <a:bodyPr/>
          <a:lstStyle/>
          <a:p>
            <a:endParaRPr lang="en-US" dirty="0"/>
          </a:p>
        </p:txBody>
      </p:sp>
      <p:sp>
        <p:nvSpPr>
          <p:cNvPr id="79" name="Line 22"/>
          <p:cNvSpPr>
            <a:spLocks noChangeShapeType="1"/>
          </p:cNvSpPr>
          <p:nvPr/>
        </p:nvSpPr>
        <p:spPr bwMode="auto">
          <a:xfrm flipH="1" flipV="1">
            <a:off x="3119718" y="6007101"/>
            <a:ext cx="762000" cy="0"/>
          </a:xfrm>
          <a:prstGeom prst="line">
            <a:avLst/>
          </a:prstGeom>
          <a:noFill/>
          <a:ln w="38100">
            <a:solidFill>
              <a:schemeClr val="tx1"/>
            </a:solidFill>
            <a:round/>
            <a:headEnd/>
            <a:tailEnd/>
          </a:ln>
          <a:effectLst/>
        </p:spPr>
        <p:txBody>
          <a:bodyPr/>
          <a:lstStyle/>
          <a:p>
            <a:endParaRPr lang="en-US" dirty="0"/>
          </a:p>
        </p:txBody>
      </p:sp>
      <p:sp>
        <p:nvSpPr>
          <p:cNvPr id="80" name="Line 23"/>
          <p:cNvSpPr>
            <a:spLocks noChangeShapeType="1"/>
          </p:cNvSpPr>
          <p:nvPr/>
        </p:nvSpPr>
        <p:spPr bwMode="auto">
          <a:xfrm flipH="1" flipV="1">
            <a:off x="2971799" y="6235700"/>
            <a:ext cx="812873" cy="1"/>
          </a:xfrm>
          <a:prstGeom prst="line">
            <a:avLst/>
          </a:prstGeom>
          <a:noFill/>
          <a:ln w="38100">
            <a:solidFill>
              <a:schemeClr val="tx1"/>
            </a:solidFill>
            <a:round/>
            <a:headEnd/>
            <a:tailEnd/>
          </a:ln>
          <a:effectLst/>
        </p:spPr>
        <p:txBody>
          <a:bodyPr/>
          <a:lstStyle/>
          <a:p>
            <a:endParaRPr lang="en-US" dirty="0"/>
          </a:p>
        </p:txBody>
      </p:sp>
      <p:sp>
        <p:nvSpPr>
          <p:cNvPr id="81" name="Line 24"/>
          <p:cNvSpPr>
            <a:spLocks noChangeShapeType="1"/>
          </p:cNvSpPr>
          <p:nvPr/>
        </p:nvSpPr>
        <p:spPr bwMode="auto">
          <a:xfrm flipH="1" flipV="1">
            <a:off x="4814047" y="6092266"/>
            <a:ext cx="1066800" cy="0"/>
          </a:xfrm>
          <a:prstGeom prst="line">
            <a:avLst/>
          </a:prstGeom>
          <a:noFill/>
          <a:ln w="38100">
            <a:solidFill>
              <a:schemeClr val="tx1"/>
            </a:solidFill>
            <a:round/>
            <a:headEnd/>
            <a:tailEnd/>
          </a:ln>
          <a:effectLst/>
        </p:spPr>
        <p:txBody>
          <a:bodyPr/>
          <a:lstStyle/>
          <a:p>
            <a:endParaRPr lang="en-US" dirty="0"/>
          </a:p>
        </p:txBody>
      </p:sp>
      <p:sp>
        <p:nvSpPr>
          <p:cNvPr id="82" name="Line 25"/>
          <p:cNvSpPr>
            <a:spLocks noChangeShapeType="1"/>
          </p:cNvSpPr>
          <p:nvPr/>
        </p:nvSpPr>
        <p:spPr bwMode="auto">
          <a:xfrm flipH="1" flipV="1">
            <a:off x="4838700" y="6311901"/>
            <a:ext cx="1181100" cy="0"/>
          </a:xfrm>
          <a:prstGeom prst="line">
            <a:avLst/>
          </a:prstGeom>
          <a:noFill/>
          <a:ln w="38100">
            <a:solidFill>
              <a:schemeClr val="tx1"/>
            </a:solidFill>
            <a:round/>
            <a:headEnd/>
            <a:tailEnd/>
          </a:ln>
          <a:effectLst/>
        </p:spPr>
        <p:txBody>
          <a:bodyPr/>
          <a:lstStyle/>
          <a:p>
            <a:endParaRPr lang="en-US" dirty="0"/>
          </a:p>
        </p:txBody>
      </p:sp>
      <p:sp>
        <p:nvSpPr>
          <p:cNvPr id="83" name="Text Box 26"/>
          <p:cNvSpPr txBox="1">
            <a:spLocks noChangeArrowheads="1"/>
          </p:cNvSpPr>
          <p:nvPr/>
        </p:nvSpPr>
        <p:spPr bwMode="auto">
          <a:xfrm>
            <a:off x="3408829" y="1830413"/>
            <a:ext cx="10668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400A</a:t>
            </a:r>
          </a:p>
        </p:txBody>
      </p:sp>
      <p:sp>
        <p:nvSpPr>
          <p:cNvPr id="84" name="Text Box 27"/>
          <p:cNvSpPr txBox="1">
            <a:spLocks noChangeArrowheads="1"/>
          </p:cNvSpPr>
          <p:nvPr/>
        </p:nvSpPr>
        <p:spPr bwMode="auto">
          <a:xfrm>
            <a:off x="4919382" y="2532063"/>
            <a:ext cx="10668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400A</a:t>
            </a:r>
          </a:p>
        </p:txBody>
      </p:sp>
      <p:sp>
        <p:nvSpPr>
          <p:cNvPr id="85" name="Text Box 28"/>
          <p:cNvSpPr txBox="1">
            <a:spLocks noChangeArrowheads="1"/>
          </p:cNvSpPr>
          <p:nvPr/>
        </p:nvSpPr>
        <p:spPr bwMode="auto">
          <a:xfrm>
            <a:off x="6454588" y="3263901"/>
            <a:ext cx="10668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400A</a:t>
            </a:r>
          </a:p>
        </p:txBody>
      </p:sp>
      <p:sp>
        <p:nvSpPr>
          <p:cNvPr id="89" name="Text Box 34"/>
          <p:cNvSpPr txBox="1">
            <a:spLocks noChangeArrowheads="1"/>
          </p:cNvSpPr>
          <p:nvPr/>
        </p:nvSpPr>
        <p:spPr bwMode="auto">
          <a:xfrm>
            <a:off x="3230837" y="5508372"/>
            <a:ext cx="6096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5A</a:t>
            </a:r>
          </a:p>
        </p:txBody>
      </p:sp>
      <p:sp>
        <p:nvSpPr>
          <p:cNvPr id="90" name="Text Box 35"/>
          <p:cNvSpPr txBox="1">
            <a:spLocks noChangeArrowheads="1"/>
          </p:cNvSpPr>
          <p:nvPr/>
        </p:nvSpPr>
        <p:spPr bwMode="auto">
          <a:xfrm>
            <a:off x="4795707" y="5525249"/>
            <a:ext cx="6096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5A</a:t>
            </a:r>
          </a:p>
        </p:txBody>
      </p:sp>
      <p:sp>
        <p:nvSpPr>
          <p:cNvPr id="92" name="Text Box 4"/>
          <p:cNvSpPr txBox="1">
            <a:spLocks noChangeArrowheads="1"/>
          </p:cNvSpPr>
          <p:nvPr/>
        </p:nvSpPr>
        <p:spPr bwMode="auto">
          <a:xfrm>
            <a:off x="3203697" y="975944"/>
            <a:ext cx="6096000" cy="461665"/>
          </a:xfrm>
          <a:prstGeom prst="rect">
            <a:avLst/>
          </a:prstGeom>
          <a:noFill/>
          <a:ln w="9525">
            <a:noFill/>
            <a:miter lim="800000"/>
            <a:headEnd/>
            <a:tailEnd/>
          </a:ln>
          <a:effectLst/>
        </p:spPr>
        <p:txBody>
          <a:bodyPr wrap="square">
            <a:spAutoFit/>
          </a:bodyPr>
          <a:lstStyle/>
          <a:p>
            <a:pPr algn="ctr">
              <a:spcBef>
                <a:spcPct val="30000"/>
              </a:spcBef>
            </a:pPr>
            <a:r>
              <a:rPr lang="en-US" sz="2400" dirty="0">
                <a:solidFill>
                  <a:schemeClr val="tx1">
                    <a:lumMod val="75000"/>
                    <a:lumOff val="25000"/>
                  </a:schemeClr>
                </a:solidFill>
                <a:latin typeface="Arial" panose="020B0604020202020204" pitchFamily="34" charset="0"/>
                <a:cs typeface="Arial" panose="020B0604020202020204" pitchFamily="34" charset="0"/>
              </a:rPr>
              <a:t>9S Meter Installation with 400:5 CT’s</a:t>
            </a:r>
          </a:p>
        </p:txBody>
      </p:sp>
      <p:pic>
        <p:nvPicPr>
          <p:cNvPr id="3" name="Picture 2">
            <a:extLst>
              <a:ext uri="{FF2B5EF4-FFF2-40B4-BE49-F238E27FC236}">
                <a16:creationId xmlns:a16="http://schemas.microsoft.com/office/drawing/2014/main" id="{D195883D-AD75-1BE3-E8BE-9183C7888BF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2000" contrast="5000"/>
                    </a14:imgEffect>
                  </a14:imgLayer>
                </a14:imgProps>
              </a:ext>
              <a:ext uri="{28A0092B-C50C-407E-A947-70E740481C1C}">
                <a14:useLocalDpi xmlns:a14="http://schemas.microsoft.com/office/drawing/2010/main" val="0"/>
              </a:ext>
            </a:extLst>
          </a:blip>
          <a:stretch>
            <a:fillRect/>
          </a:stretch>
        </p:blipFill>
        <p:spPr>
          <a:xfrm>
            <a:off x="2796709" y="4061070"/>
            <a:ext cx="3357839" cy="1508334"/>
          </a:xfrm>
          <a:prstGeom prst="rect">
            <a:avLst/>
          </a:prstGeom>
        </p:spPr>
      </p:pic>
      <p:sp>
        <p:nvSpPr>
          <p:cNvPr id="5" name="Title 1">
            <a:extLst>
              <a:ext uri="{FF2B5EF4-FFF2-40B4-BE49-F238E27FC236}">
                <a16:creationId xmlns:a16="http://schemas.microsoft.com/office/drawing/2014/main" id="{916EBEE4-818F-8D1C-A35E-82904A9BA8E7}"/>
              </a:ext>
            </a:extLst>
          </p:cNvPr>
          <p:cNvSpPr>
            <a:spLocks noGrp="1"/>
          </p:cNvSpPr>
          <p:nvPr>
            <p:ph type="title"/>
          </p:nvPr>
        </p:nvSpPr>
        <p:spPr>
          <a:xfrm>
            <a:off x="1524000" y="461169"/>
            <a:ext cx="7208107" cy="679832"/>
          </a:xfrm>
        </p:spPr>
        <p:txBody>
          <a:bodyPr/>
          <a:lstStyle/>
          <a:p>
            <a:r>
              <a:rPr lang="en-US" dirty="0"/>
              <a:t>Transformer Rated Service</a:t>
            </a:r>
            <a:br>
              <a:rPr lang="en-US" dirty="0"/>
            </a:br>
            <a:endParaRPr lang="en-US" dirty="0"/>
          </a:p>
        </p:txBody>
      </p:sp>
    </p:spTree>
    <p:extLst>
      <p:ext uri="{BB962C8B-B14F-4D97-AF65-F5344CB8AC3E}">
        <p14:creationId xmlns:p14="http://schemas.microsoft.com/office/powerpoint/2010/main" val="1115509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C26F-A015-DFD8-62E7-218ABE49C5B3}"/>
              </a:ext>
            </a:extLst>
          </p:cNvPr>
          <p:cNvSpPr>
            <a:spLocks noGrp="1"/>
          </p:cNvSpPr>
          <p:nvPr>
            <p:ph type="title"/>
          </p:nvPr>
        </p:nvSpPr>
        <p:spPr>
          <a:xfrm>
            <a:off x="1524000" y="228600"/>
            <a:ext cx="7208107" cy="679832"/>
          </a:xfrm>
        </p:spPr>
        <p:txBody>
          <a:bodyPr/>
          <a:lstStyle/>
          <a:p>
            <a:r>
              <a:rPr lang="en-US" dirty="0"/>
              <a:t>Safety</a:t>
            </a:r>
          </a:p>
        </p:txBody>
      </p:sp>
      <p:sp>
        <p:nvSpPr>
          <p:cNvPr id="4" name="Content Placeholder 3"/>
          <p:cNvSpPr>
            <a:spLocks noGrp="1"/>
          </p:cNvSpPr>
          <p:nvPr>
            <p:ph idx="1"/>
          </p:nvPr>
        </p:nvSpPr>
        <p:spPr>
          <a:xfrm>
            <a:off x="411893" y="913651"/>
            <a:ext cx="8503508" cy="3582149"/>
          </a:xfrm>
        </p:spPr>
        <p:txBody>
          <a:bodyPr>
            <a:normAutofit/>
          </a:bodyPr>
          <a:lstStyle/>
          <a:p>
            <a:endParaRPr lang="en-US" sz="1800" b="1" dirty="0">
              <a:latin typeface="Arial" panose="020B0604020202020204" pitchFamily="34" charset="0"/>
              <a:cs typeface="Arial" panose="020B0604020202020204" pitchFamily="34" charset="0"/>
            </a:endParaRPr>
          </a:p>
          <a:p>
            <a:pPr>
              <a:lnSpc>
                <a:spcPct val="120000"/>
              </a:lnSpc>
              <a:buClr>
                <a:schemeClr val="accent1"/>
              </a:buClr>
              <a:buFont typeface="Wingdings" panose="05000000000000000000" pitchFamily="2" charset="2"/>
              <a:buChar char="Ø"/>
            </a:pPr>
            <a:r>
              <a:rPr lang="en-US" sz="1800" dirty="0">
                <a:latin typeface="Arial" panose="020B0604020202020204" pitchFamily="34" charset="0"/>
                <a:cs typeface="Arial" panose="020B0604020202020204" pitchFamily="34" charset="0"/>
              </a:rPr>
              <a:t>Testing current transformers while they are in service can be a dangerous operation if certain safety procedures are not followed. The secondary loop of a current transformer must </a:t>
            </a:r>
            <a:r>
              <a:rPr lang="en-US" sz="1800" b="1" dirty="0">
                <a:solidFill>
                  <a:srgbClr val="E51937"/>
                </a:solidFill>
                <a:latin typeface="Arial" panose="020B0604020202020204" pitchFamily="34" charset="0"/>
                <a:cs typeface="Arial" panose="020B0604020202020204" pitchFamily="34" charset="0"/>
              </a:rPr>
              <a:t>NEVER BE OPENED</a:t>
            </a:r>
            <a:r>
              <a:rPr lang="en-US" sz="1800" b="1" dirty="0">
                <a:solidFill>
                  <a:schemeClr val="accent2"/>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when service current is present in the primary. When there is current in the primary, and the secondary of a current transformer is open circuited, the voltage across the secondary can rise to hundreds and even thousands of volts, creating an extremely dangerous situation. The open CT secondary voltage magnitude varies with CT design and primary current flow. The high voltage that is present on the open secondary of an energized current transformer generates two great hazards. </a:t>
            </a:r>
          </a:p>
        </p:txBody>
      </p:sp>
      <p:pic>
        <p:nvPicPr>
          <p:cNvPr id="2050" name="Picture 2" descr="Metallica: Through the Never (album) - Wikipedia">
            <a:extLst>
              <a:ext uri="{FF2B5EF4-FFF2-40B4-BE49-F238E27FC236}">
                <a16:creationId xmlns:a16="http://schemas.microsoft.com/office/drawing/2014/main" id="{380B455E-FA59-1225-A4C2-3F1F2283B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495800"/>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95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C26F-A015-DFD8-62E7-218ABE49C5B3}"/>
              </a:ext>
            </a:extLst>
          </p:cNvPr>
          <p:cNvSpPr>
            <a:spLocks noGrp="1"/>
          </p:cNvSpPr>
          <p:nvPr>
            <p:ph type="title"/>
          </p:nvPr>
        </p:nvSpPr>
        <p:spPr>
          <a:xfrm>
            <a:off x="1524000" y="228600"/>
            <a:ext cx="7208107" cy="679832"/>
          </a:xfrm>
        </p:spPr>
        <p:txBody>
          <a:bodyPr/>
          <a:lstStyle/>
          <a:p>
            <a:r>
              <a:rPr lang="en-US" dirty="0"/>
              <a:t>Safety</a:t>
            </a:r>
          </a:p>
        </p:txBody>
      </p:sp>
      <p:sp>
        <p:nvSpPr>
          <p:cNvPr id="4" name="Content Placeholder 3"/>
          <p:cNvSpPr>
            <a:spLocks noGrp="1"/>
          </p:cNvSpPr>
          <p:nvPr>
            <p:ph idx="1"/>
          </p:nvPr>
        </p:nvSpPr>
        <p:spPr>
          <a:xfrm>
            <a:off x="411893" y="685800"/>
            <a:ext cx="8503508" cy="5715749"/>
          </a:xfrm>
        </p:spPr>
        <p:txBody>
          <a:bodyPr>
            <a:normAutofit/>
          </a:bodyPr>
          <a:lstStyle/>
          <a:p>
            <a:endParaRPr lang="en-US" sz="2000" b="1" dirty="0">
              <a:latin typeface="Arial" panose="020B0604020202020204" pitchFamily="34" charset="0"/>
              <a:cs typeface="Arial" panose="020B0604020202020204" pitchFamily="34" charset="0"/>
            </a:endParaRPr>
          </a:p>
          <a:p>
            <a:pPr>
              <a:lnSpc>
                <a:spcPct val="120000"/>
              </a:lnSpc>
              <a:buClr>
                <a:schemeClr val="accent1"/>
              </a:buClr>
              <a:buFont typeface="Wingdings" panose="05000000000000000000" pitchFamily="2" charset="2"/>
              <a:buChar char="Ø"/>
            </a:pPr>
            <a:r>
              <a:rPr lang="en-US" sz="1800" dirty="0">
                <a:latin typeface="Arial" panose="020B0604020202020204" pitchFamily="34" charset="0"/>
                <a:cs typeface="Arial" panose="020B0604020202020204" pitchFamily="34" charset="0"/>
              </a:rPr>
              <a:t>The first hazard is</a:t>
            </a:r>
            <a:r>
              <a:rPr lang="en-US" sz="1800" dirty="0">
                <a:solidFill>
                  <a:schemeClr val="accent2"/>
                </a:solidFill>
                <a:latin typeface="Arial" panose="020B0604020202020204" pitchFamily="34" charset="0"/>
                <a:cs typeface="Arial" panose="020B0604020202020204" pitchFamily="34" charset="0"/>
              </a:rPr>
              <a:t> </a:t>
            </a:r>
            <a:r>
              <a:rPr lang="en-US" sz="1800" b="1" dirty="0">
                <a:solidFill>
                  <a:srgbClr val="E51937"/>
                </a:solidFill>
                <a:latin typeface="Arial" panose="020B0604020202020204" pitchFamily="34" charset="0"/>
                <a:cs typeface="Arial" panose="020B0604020202020204" pitchFamily="34" charset="0"/>
              </a:rPr>
              <a:t>ELECTRICAL SHOCK TO TESTING PERSONNEL</a:t>
            </a:r>
            <a:r>
              <a:rPr lang="en-US" sz="1800" dirty="0">
                <a:solidFill>
                  <a:schemeClr val="accent2"/>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The second hazard is </a:t>
            </a:r>
            <a:r>
              <a:rPr lang="en-US" sz="1800" b="1" dirty="0">
                <a:solidFill>
                  <a:srgbClr val="E51937"/>
                </a:solidFill>
                <a:latin typeface="Arial" panose="020B0604020202020204" pitchFamily="34" charset="0"/>
                <a:cs typeface="Arial" panose="020B0604020202020204" pitchFamily="34" charset="0"/>
              </a:rPr>
              <a:t>THE BREAKDOWN OF THE CURRENT TRANSFORMER INSULATION</a:t>
            </a:r>
            <a:r>
              <a:rPr lang="en-US" sz="1800" dirty="0">
                <a:solidFill>
                  <a:schemeClr val="accent2"/>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Both hazards can be avoided provided that the secondary of the current transformer is never opened. The safest current transformer installations for testing are those that have a Test Switch as part of the secondary loop. A Test Switch is a device that will facilitate inserting instrumentation in the current transformer secondary loop without the danger of opening the circuit.</a:t>
            </a:r>
            <a:endParaRPr lang="en-US" sz="1800" dirty="0"/>
          </a:p>
        </p:txBody>
      </p:sp>
      <p:pic>
        <p:nvPicPr>
          <p:cNvPr id="3074" name="Picture 2" descr="Electric Shock, Electrocution, and You: A Complete Guide">
            <a:extLst>
              <a:ext uri="{FF2B5EF4-FFF2-40B4-BE49-F238E27FC236}">
                <a16:creationId xmlns:a16="http://schemas.microsoft.com/office/drawing/2014/main" id="{3DBDBB8E-CE78-D0C0-ADA9-B8BAE083EA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657600"/>
            <a:ext cx="4267200" cy="284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620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60D8-9F7F-5359-8100-C72A0AB0863A}"/>
              </a:ext>
            </a:extLst>
          </p:cNvPr>
          <p:cNvSpPr>
            <a:spLocks noGrp="1"/>
          </p:cNvSpPr>
          <p:nvPr>
            <p:ph type="title"/>
          </p:nvPr>
        </p:nvSpPr>
        <p:spPr>
          <a:xfrm>
            <a:off x="259574" y="380809"/>
            <a:ext cx="8534400" cy="679832"/>
          </a:xfrm>
        </p:spPr>
        <p:txBody>
          <a:bodyPr/>
          <a:lstStyle/>
          <a:p>
            <a:r>
              <a:rPr lang="en-US" sz="2800" dirty="0"/>
              <a:t>Typical Connections for Common Meter Forms</a:t>
            </a:r>
            <a:br>
              <a:rPr lang="en-US" sz="2800" dirty="0"/>
            </a:br>
            <a:endParaRPr lang="en-US" sz="2800" dirty="0"/>
          </a:p>
        </p:txBody>
      </p:sp>
      <p:pic>
        <p:nvPicPr>
          <p:cNvPr id="7" name="Picture 5" descr="TESCO Meter Forms"/>
          <p:cNvPicPr>
            <a:picLocks noGrp="1" noChangeAspect="1" noChangeArrowheads="1"/>
          </p:cNvPicPr>
          <p:nvPr>
            <p:ph idx="1"/>
          </p:nvPr>
        </p:nvPicPr>
        <p:blipFill>
          <a:blip r:embed="rId3"/>
          <a:stretch>
            <a:fillRect/>
          </a:stretch>
        </p:blipFill>
        <p:spPr bwMode="auto">
          <a:xfrm>
            <a:off x="2514600" y="1124712"/>
            <a:ext cx="4430268" cy="5733288"/>
          </a:xfrm>
          <a:prstGeom prst="rect">
            <a:avLst/>
          </a:prstGeom>
          <a:noFill/>
        </p:spPr>
      </p:pic>
    </p:spTree>
    <p:extLst>
      <p:ext uri="{BB962C8B-B14F-4D97-AF65-F5344CB8AC3E}">
        <p14:creationId xmlns:p14="http://schemas.microsoft.com/office/powerpoint/2010/main" val="3598757226"/>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6abf6ce-74f4-4480-bd0d-215836779674">
      <Terms xmlns="http://schemas.microsoft.com/office/infopath/2007/PartnerControls"/>
    </lcf76f155ced4ddcb4097134ff3c332f>
    <TaxCatchAll xmlns="83a11dad-4d1d-480b-8732-e0ce6854c1e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CF75019CCFE144BD09DF2A30D4E310" ma:contentTypeVersion="16" ma:contentTypeDescription="Create a new document." ma:contentTypeScope="" ma:versionID="6bb005b0e811d41e88ee45d5403e2257">
  <xsd:schema xmlns:xsd="http://www.w3.org/2001/XMLSchema" xmlns:xs="http://www.w3.org/2001/XMLSchema" xmlns:p="http://schemas.microsoft.com/office/2006/metadata/properties" xmlns:ns2="c6abf6ce-74f4-4480-bd0d-215836779674" xmlns:ns3="83a11dad-4d1d-480b-8732-e0ce6854c1ee" targetNamespace="http://schemas.microsoft.com/office/2006/metadata/properties" ma:root="true" ma:fieldsID="f977e0510d9c0b6af8a0d79a60e6a024" ns2:_="" ns3:_="">
    <xsd:import namespace="c6abf6ce-74f4-4480-bd0d-215836779674"/>
    <xsd:import namespace="83a11dad-4d1d-480b-8732-e0ce6854c1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bf6ce-74f4-4480-bd0d-2158367796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9dbef5-5372-4c52-ab74-c8e568dbc0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3a11dad-4d1d-480b-8732-e0ce6854c1e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c6de669-f7cd-40ec-9a24-12b394e00de6}" ma:internalName="TaxCatchAll" ma:showField="CatchAllData" ma:web="83a11dad-4d1d-480b-8732-e0ce6854c1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BF6A1E-3309-4C00-A9F0-EFC5C673E310}">
  <ds:schemaRefs>
    <ds:schemaRef ds:uri="http://schemas.microsoft.com/office/2006/metadata/properties"/>
    <ds:schemaRef ds:uri="http://schemas.microsoft.com/office/infopath/2007/PartnerControls"/>
    <ds:schemaRef ds:uri="c6abf6ce-74f4-4480-bd0d-215836779674"/>
    <ds:schemaRef ds:uri="83a11dad-4d1d-480b-8732-e0ce6854c1ee"/>
  </ds:schemaRefs>
</ds:datastoreItem>
</file>

<file path=customXml/itemProps2.xml><?xml version="1.0" encoding="utf-8"?>
<ds:datastoreItem xmlns:ds="http://schemas.openxmlformats.org/officeDocument/2006/customXml" ds:itemID="{BBE6C88B-32FE-4125-B8C2-19D67E048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abf6ce-74f4-4480-bd0d-215836779674"/>
    <ds:schemaRef ds:uri="83a11dad-4d1d-480b-8732-e0ce6854c1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A02D90-DE9A-4B95-9F2E-B3A0EA3A9F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468</TotalTime>
  <Words>878</Words>
  <Application>Microsoft Office PowerPoint</Application>
  <PresentationFormat>On-screen Show (4:3)</PresentationFormat>
  <Paragraphs>123</Paragraphs>
  <Slides>26</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1" baseType="lpstr">
      <vt:lpstr>Arial</vt:lpstr>
      <vt:lpstr>Calibri</vt:lpstr>
      <vt:lpstr>Wingdings</vt:lpstr>
      <vt:lpstr>TESCO Template</vt:lpstr>
      <vt:lpstr>Document</vt:lpstr>
      <vt:lpstr>Test Switch Operation &amp; Transformers </vt:lpstr>
      <vt:lpstr>Bio: Dan Hollow Rocky Mountain Regional  Sales Manager for TESCO</vt:lpstr>
      <vt:lpstr>Purpose</vt:lpstr>
      <vt:lpstr>Typical Self-Contained Service </vt:lpstr>
      <vt:lpstr>Transformer Rated Service </vt:lpstr>
      <vt:lpstr>Transformer Rated Service </vt:lpstr>
      <vt:lpstr>Safety</vt:lpstr>
      <vt:lpstr>Safety</vt:lpstr>
      <vt:lpstr>Typical Connections for Common Meter Forms </vt:lpstr>
      <vt:lpstr>Test Switch Specifications </vt:lpstr>
      <vt:lpstr>ANSI C12.9 Test Switch Definitions</vt:lpstr>
      <vt:lpstr>ANSI C12.9 Test Switches </vt:lpstr>
      <vt:lpstr>ANSI C12.9 General Test Switch Specifications </vt:lpstr>
      <vt:lpstr>PowerPoint Presentation</vt:lpstr>
      <vt:lpstr>Test Switch Accessories </vt:lpstr>
      <vt:lpstr>ANSI C12.9 Test Jack Specifications </vt:lpstr>
      <vt:lpstr>ANSI C12.9 Test Plug Specifications </vt:lpstr>
      <vt:lpstr>For Utilities not Currently Using Test Switches</vt:lpstr>
      <vt:lpstr>Test Switch Mounted Below Adaptor</vt:lpstr>
      <vt:lpstr>Test Switch Wired up and Ready for Test</vt:lpstr>
      <vt:lpstr>Pre-Wired Transformer Rated Enclosures </vt:lpstr>
      <vt:lpstr>CT Types</vt:lpstr>
      <vt:lpstr>CT Nameplate Information </vt:lpstr>
      <vt:lpstr>Questions?</vt:lpstr>
      <vt:lpstr>3 Quiz Questions Multiple Choice </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Name</dc:title>
  <dc:creator>Michele Gravel</dc:creator>
  <cp:lastModifiedBy>Dan Hollow</cp:lastModifiedBy>
  <cp:revision>56</cp:revision>
  <dcterms:created xsi:type="dcterms:W3CDTF">2018-02-13T20:13:38Z</dcterms:created>
  <dcterms:modified xsi:type="dcterms:W3CDTF">2023-07-07T21:18:42Z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0x0101009ACF75019CCFE144BD09DF2A30D4E310</vt:lpwstr>
  </property>
</Properties>
</file>