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4"/>
  </p:sldMasterIdLst>
  <p:notesMasterIdLst>
    <p:notesMasterId r:id="rId50"/>
  </p:notesMasterIdLst>
  <p:sldIdLst>
    <p:sldId id="256" r:id="rId5"/>
    <p:sldId id="257" r:id="rId6"/>
    <p:sldId id="324" r:id="rId7"/>
    <p:sldId id="304" r:id="rId8"/>
    <p:sldId id="305" r:id="rId9"/>
    <p:sldId id="325" r:id="rId10"/>
    <p:sldId id="306" r:id="rId11"/>
    <p:sldId id="307" r:id="rId12"/>
    <p:sldId id="308" r:id="rId13"/>
    <p:sldId id="309" r:id="rId14"/>
    <p:sldId id="310" r:id="rId15"/>
    <p:sldId id="298" r:id="rId16"/>
    <p:sldId id="288" r:id="rId17"/>
    <p:sldId id="299" r:id="rId18"/>
    <p:sldId id="300" r:id="rId19"/>
    <p:sldId id="301" r:id="rId20"/>
    <p:sldId id="322" r:id="rId21"/>
    <p:sldId id="302" r:id="rId22"/>
    <p:sldId id="303" r:id="rId23"/>
    <p:sldId id="289" r:id="rId24"/>
    <p:sldId id="290" r:id="rId25"/>
    <p:sldId id="287" r:id="rId26"/>
    <p:sldId id="279" r:id="rId27"/>
    <p:sldId id="280" r:id="rId28"/>
    <p:sldId id="283" r:id="rId29"/>
    <p:sldId id="281" r:id="rId30"/>
    <p:sldId id="282" r:id="rId31"/>
    <p:sldId id="284" r:id="rId32"/>
    <p:sldId id="311" r:id="rId33"/>
    <p:sldId id="291" r:id="rId34"/>
    <p:sldId id="293" r:id="rId35"/>
    <p:sldId id="286" r:id="rId36"/>
    <p:sldId id="312" r:id="rId37"/>
    <p:sldId id="313" r:id="rId38"/>
    <p:sldId id="314" r:id="rId39"/>
    <p:sldId id="315" r:id="rId40"/>
    <p:sldId id="316" r:id="rId41"/>
    <p:sldId id="317" r:id="rId42"/>
    <p:sldId id="318" r:id="rId43"/>
    <p:sldId id="323" r:id="rId44"/>
    <p:sldId id="319" r:id="rId45"/>
    <p:sldId id="320" r:id="rId46"/>
    <p:sldId id="297" r:id="rId47"/>
    <p:sldId id="321" r:id="rId48"/>
    <p:sldId id="278" r:id="rId4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F549D"/>
    <a:srgbClr val="CC0000"/>
    <a:srgbClr val="333333"/>
    <a:srgbClr val="292929"/>
    <a:srgbClr val="CC3300"/>
    <a:srgbClr val="003399"/>
    <a:srgbClr val="000099"/>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7B5F6A-F58C-46C2-A243-FEBAFDEA6E5B}" v="10" dt="2023-06-20T20:35:47.9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p:cViewPr varScale="1">
        <p:scale>
          <a:sx n="89" d="100"/>
          <a:sy n="89" d="100"/>
        </p:scale>
        <p:origin x="124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78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3C5C42D1-84D5-4206-99C9-E437615605E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1507" name="Rectangle 3">
            <a:extLst>
              <a:ext uri="{FF2B5EF4-FFF2-40B4-BE49-F238E27FC236}">
                <a16:creationId xmlns:a16="http://schemas.microsoft.com/office/drawing/2014/main" id="{0F93CC27-5D0D-414E-8E23-1D0D946FF29F}"/>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C55D0512-B474-4582-9EA8-4556EB3F2B1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a:extLst>
              <a:ext uri="{FF2B5EF4-FFF2-40B4-BE49-F238E27FC236}">
                <a16:creationId xmlns:a16="http://schemas.microsoft.com/office/drawing/2014/main" id="{D542ECE6-EA3B-46F7-B5EF-8B66AD896FF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a:extLst>
              <a:ext uri="{FF2B5EF4-FFF2-40B4-BE49-F238E27FC236}">
                <a16:creationId xmlns:a16="http://schemas.microsoft.com/office/drawing/2014/main" id="{AB3C6571-15B1-4F89-AB4F-2CECDDDF7551}"/>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1511" name="Rectangle 7">
            <a:extLst>
              <a:ext uri="{FF2B5EF4-FFF2-40B4-BE49-F238E27FC236}">
                <a16:creationId xmlns:a16="http://schemas.microsoft.com/office/drawing/2014/main" id="{BDBBC4BA-A044-4E36-BBBC-8B4C87D1CC5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54CB668-691A-46EC-8FE5-C7DC55BED9F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487D25D2-621B-4F6D-941C-4B3473DF15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676958-F341-4832-BAE2-8C495E27B384}" type="slidenum">
              <a:rPr lang="en-US" altLang="en-US" smtClean="0"/>
              <a:pPr>
                <a:spcBef>
                  <a:spcPct val="0"/>
                </a:spcBef>
              </a:pPr>
              <a:t>1</a:t>
            </a:fld>
            <a:endParaRPr lang="en-US" altLang="en-US"/>
          </a:p>
        </p:txBody>
      </p:sp>
      <p:sp>
        <p:nvSpPr>
          <p:cNvPr id="4099" name="Rectangle 2">
            <a:extLst>
              <a:ext uri="{FF2B5EF4-FFF2-40B4-BE49-F238E27FC236}">
                <a16:creationId xmlns:a16="http://schemas.microsoft.com/office/drawing/2014/main" id="{B5654FDC-1E1E-45FA-9503-9808AEEB2DCB}"/>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F9CB099B-F88D-4293-AA25-008F1E1220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25</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87622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26</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6407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27</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74618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28</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82481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29</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7182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30</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30019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31</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36989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32</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75854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43</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91182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44</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50845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32C9A0C6-AFBE-44A5-946B-1FD2DEE683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3DB5F5-8319-4ABB-BF5B-EFE2A77AFF9F}" type="slidenum">
              <a:rPr lang="en-US" altLang="en-US" smtClean="0"/>
              <a:pPr>
                <a:spcBef>
                  <a:spcPct val="0"/>
                </a:spcBef>
              </a:pPr>
              <a:t>45</a:t>
            </a:fld>
            <a:endParaRPr lang="en-US" altLang="en-US"/>
          </a:p>
        </p:txBody>
      </p:sp>
      <p:sp>
        <p:nvSpPr>
          <p:cNvPr id="8195" name="Rectangle 2">
            <a:extLst>
              <a:ext uri="{FF2B5EF4-FFF2-40B4-BE49-F238E27FC236}">
                <a16:creationId xmlns:a16="http://schemas.microsoft.com/office/drawing/2014/main" id="{1D3E6F5E-4C28-4D0B-8753-EBBF64B3CE23}"/>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E4DFDEF-8339-486C-9A87-4513045A0D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3</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1916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13</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56236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20</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39876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21</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80771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22</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72763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23</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15669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D19D592-AD7E-4186-BBD3-BEDF7C2CE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187F88-9439-4104-BCA2-4E1723DB4E8F}" type="slidenum">
              <a:rPr lang="en-US" altLang="en-US" smtClean="0"/>
              <a:pPr>
                <a:spcBef>
                  <a:spcPct val="0"/>
                </a:spcBef>
              </a:pPr>
              <a:t>24</a:t>
            </a:fld>
            <a:endParaRPr lang="en-US" altLang="en-US"/>
          </a:p>
        </p:txBody>
      </p:sp>
      <p:sp>
        <p:nvSpPr>
          <p:cNvPr id="6147" name="Rectangle 2">
            <a:extLst>
              <a:ext uri="{FF2B5EF4-FFF2-40B4-BE49-F238E27FC236}">
                <a16:creationId xmlns:a16="http://schemas.microsoft.com/office/drawing/2014/main" id="{06F09BFA-CB40-4FBB-B594-FEFB7AA99302}"/>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BB94765-87E9-49F0-B18C-09D8712618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04670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195658"/>
            <a:ext cx="6858001" cy="1557595"/>
          </a:xfrm>
        </p:spPr>
        <p:txBody>
          <a:bodyPr anchor="b">
            <a:noAutofit/>
          </a:bodyPr>
          <a:lstStyle>
            <a:lvl1pPr algn="ctr">
              <a:defRPr lang="en-US" sz="66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17C97429-3D5F-7620-BF95-8EF6798B6618}"/>
              </a:ext>
            </a:extLst>
          </p:cNvPr>
          <p:cNvSpPr/>
          <p:nvPr userDrawn="1"/>
        </p:nvSpPr>
        <p:spPr>
          <a:xfrm>
            <a:off x="1504950" y="762000"/>
            <a:ext cx="7258050"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ed and black logo&#10;&#10;Description automatically generated with low confidence">
            <a:extLst>
              <a:ext uri="{FF2B5EF4-FFF2-40B4-BE49-F238E27FC236}">
                <a16:creationId xmlns:a16="http://schemas.microsoft.com/office/drawing/2014/main" id="{0F076C20-A373-8722-2E08-EC151C768F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9000" y="259191"/>
            <a:ext cx="2327325" cy="1422015"/>
          </a:xfrm>
          <a:prstGeom prst="rect">
            <a:avLst/>
          </a:prstGeom>
        </p:spPr>
      </p:pic>
    </p:spTree>
    <p:extLst>
      <p:ext uri="{BB962C8B-B14F-4D97-AF65-F5344CB8AC3E}">
        <p14:creationId xmlns:p14="http://schemas.microsoft.com/office/powerpoint/2010/main" val="2434044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0"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675742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27596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5"/>
            <a:ext cx="7208107" cy="679832"/>
          </a:xfrm>
        </p:spPr>
        <p:txBody>
          <a:bodyPr>
            <a:noAutofit/>
          </a:bodyPr>
          <a:lstStyle>
            <a:lvl1pPr>
              <a:defRPr sz="4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960246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1120347"/>
            <a:ext cx="6838308" cy="3442130"/>
          </a:xfrm>
        </p:spPr>
        <p:txBody>
          <a:bodyPr anchor="b">
            <a:noAutofit/>
          </a:bodyPr>
          <a:lstStyle>
            <a:lvl1pPr>
              <a:defRPr sz="8800" b="1">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1672280" y="4566674"/>
            <a:ext cx="683830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1672280" y="6356350"/>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pic>
        <p:nvPicPr>
          <p:cNvPr id="11" name="Picture 4">
            <a:extLst>
              <a:ext uri="{FF2B5EF4-FFF2-40B4-BE49-F238E27FC236}">
                <a16:creationId xmlns:a16="http://schemas.microsoft.com/office/drawing/2014/main" id="{25FDB225-F00F-47C8-93CF-7F2B75E3F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8669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149996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00990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0" y="136524"/>
            <a:ext cx="6958399" cy="810827"/>
          </a:xfrm>
        </p:spPr>
        <p:txBody>
          <a:bodyPr/>
          <a:lstStyle>
            <a:lvl1pPr>
              <a:defRPr>
                <a:solidFill>
                  <a:schemeClr val="accent1"/>
                </a:solidFill>
              </a:defRPr>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1737949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517426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20152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4"/>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4222786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524"/>
            <a:ext cx="7886700" cy="9348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tescometering.com</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and black logo&#10;&#10;Description automatically generated with low confidence">
            <a:extLst>
              <a:ext uri="{FF2B5EF4-FFF2-40B4-BE49-F238E27FC236}">
                <a16:creationId xmlns:a16="http://schemas.microsoft.com/office/drawing/2014/main" id="{519B44E1-FE8A-1F18-7BA9-5AFB1E1E8B2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77170" y="178913"/>
            <a:ext cx="1027088" cy="627559"/>
          </a:xfrm>
          <a:prstGeom prst="rect">
            <a:avLst/>
          </a:prstGeom>
        </p:spPr>
      </p:pic>
    </p:spTree>
    <p:extLst>
      <p:ext uri="{BB962C8B-B14F-4D97-AF65-F5344CB8AC3E}">
        <p14:creationId xmlns:p14="http://schemas.microsoft.com/office/powerpoint/2010/main" val="189263081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dt="0"/>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wmf"/></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2B4D7-0C5A-4478-A4D3-2E72145C63FE}"/>
              </a:ext>
            </a:extLst>
          </p:cNvPr>
          <p:cNvSpPr>
            <a:spLocks noGrp="1"/>
          </p:cNvSpPr>
          <p:nvPr>
            <p:ph type="ctrTitle"/>
          </p:nvPr>
        </p:nvSpPr>
        <p:spPr/>
        <p:txBody>
          <a:bodyPr>
            <a:normAutofit fontScale="90000"/>
          </a:bodyPr>
          <a:lstStyle/>
          <a:p>
            <a:r>
              <a:rPr lang="en-US" dirty="0">
                <a:solidFill>
                  <a:schemeClr val="accent1"/>
                </a:solidFill>
              </a:rPr>
              <a:t>DC Metering </a:t>
            </a:r>
            <a:br>
              <a:rPr lang="en-US" dirty="0">
                <a:solidFill>
                  <a:schemeClr val="accent1"/>
                </a:solidFill>
              </a:rPr>
            </a:br>
            <a:r>
              <a:rPr lang="en-US" sz="4400" dirty="0">
                <a:solidFill>
                  <a:schemeClr val="accent1"/>
                </a:solidFill>
              </a:rPr>
              <a:t>Moving toward Center Stage</a:t>
            </a:r>
          </a:p>
        </p:txBody>
      </p:sp>
      <p:pic>
        <p:nvPicPr>
          <p:cNvPr id="10" name="Picture 9" descr="A close-up of a logo&#10;&#10;Description automatically generated with medium confidence">
            <a:extLst>
              <a:ext uri="{FF2B5EF4-FFF2-40B4-BE49-F238E27FC236}">
                <a16:creationId xmlns:a16="http://schemas.microsoft.com/office/drawing/2014/main" id="{19BFB15D-D8DD-D6CC-DC2A-E85359D95C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5434052"/>
            <a:ext cx="2795649" cy="814348"/>
          </a:xfrm>
          <a:prstGeom prst="rect">
            <a:avLst/>
          </a:prstGeom>
        </p:spPr>
      </p:pic>
      <p:sp>
        <p:nvSpPr>
          <p:cNvPr id="3" name="Text Placeholder 15">
            <a:extLst>
              <a:ext uri="{FF2B5EF4-FFF2-40B4-BE49-F238E27FC236}">
                <a16:creationId xmlns:a16="http://schemas.microsoft.com/office/drawing/2014/main" id="{A7507FE7-B2EF-D1CB-C74D-3C917530BC4E}"/>
              </a:ext>
            </a:extLst>
          </p:cNvPr>
          <p:cNvSpPr txBox="1">
            <a:spLocks/>
          </p:cNvSpPr>
          <p:nvPr/>
        </p:nvSpPr>
        <p:spPr>
          <a:xfrm>
            <a:off x="5091113" y="5401933"/>
            <a:ext cx="3244850" cy="271161"/>
          </a:xfrm>
          <a:prstGeom prst="rect">
            <a:avLst/>
          </a:prstGeom>
          <a:noFill/>
        </p:spPr>
        <p:txBody>
          <a:bodyPr/>
          <a:lstStyle>
            <a:lvl1pPr marL="0" indent="0" algn="r" defTabSz="914400" rtl="0" eaLnBrk="1" fontAlgn="base" latinLnBrk="0" hangingPunct="1">
              <a:lnSpc>
                <a:spcPct val="90000"/>
              </a:lnSpc>
              <a:spcBef>
                <a:spcPct val="0"/>
              </a:spcBef>
              <a:spcAft>
                <a:spcPct val="0"/>
              </a:spcAft>
              <a:buFont typeface="Arial" panose="020B0604020202020204" pitchFamily="34" charset="0"/>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marL="685800" indent="-228600" algn="r" defTabSz="914400" rtl="0" eaLnBrk="1" fontAlgn="base" latinLnBrk="0" hangingPunct="1">
              <a:lnSpc>
                <a:spcPct val="90000"/>
              </a:lnSpc>
              <a:spcBef>
                <a:spcPct val="0"/>
              </a:spcBef>
              <a:spcAft>
                <a:spcPct val="0"/>
              </a:spcAft>
              <a:buFont typeface="Arial" panose="020B0604020202020204" pitchFamily="34" charset="0"/>
              <a:buChar char="•"/>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June 10, 2023</a:t>
            </a:r>
          </a:p>
        </p:txBody>
      </p:sp>
      <p:sp>
        <p:nvSpPr>
          <p:cNvPr id="4" name="Text Placeholder 15">
            <a:extLst>
              <a:ext uri="{FF2B5EF4-FFF2-40B4-BE49-F238E27FC236}">
                <a16:creationId xmlns:a16="http://schemas.microsoft.com/office/drawing/2014/main" id="{2CC964F6-9926-E5DD-0111-F9D574DA34E1}"/>
              </a:ext>
            </a:extLst>
          </p:cNvPr>
          <p:cNvSpPr txBox="1">
            <a:spLocks/>
          </p:cNvSpPr>
          <p:nvPr/>
        </p:nvSpPr>
        <p:spPr>
          <a:xfrm>
            <a:off x="5091113" y="5673094"/>
            <a:ext cx="3244850" cy="271161"/>
          </a:xfrm>
          <a:prstGeom prst="rect">
            <a:avLst/>
          </a:prstGeom>
          <a:noFill/>
        </p:spPr>
        <p:txBody>
          <a:bodyPr/>
          <a:lstStyle>
            <a:lvl1pPr marL="0" indent="0" algn="r" defTabSz="914400" rtl="0" eaLnBrk="1" fontAlgn="base" latinLnBrk="0" hangingPunct="1">
              <a:lnSpc>
                <a:spcPct val="90000"/>
              </a:lnSpc>
              <a:spcBef>
                <a:spcPct val="0"/>
              </a:spcBef>
              <a:spcAft>
                <a:spcPct val="0"/>
              </a:spcAft>
              <a:buFont typeface="Arial" panose="020B0604020202020204" pitchFamily="34" charset="0"/>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marL="685800" indent="-228600" algn="r" defTabSz="914400" rtl="0" eaLnBrk="1" fontAlgn="base" latinLnBrk="0" hangingPunct="1">
              <a:lnSpc>
                <a:spcPct val="90000"/>
              </a:lnSpc>
              <a:spcBef>
                <a:spcPct val="0"/>
              </a:spcBef>
              <a:spcAft>
                <a:spcPct val="0"/>
              </a:spcAft>
              <a:buFont typeface="Arial" panose="020B0604020202020204" pitchFamily="34" charset="0"/>
              <a:buChar char="•"/>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1:00 PM – 2:00 PM</a:t>
            </a:r>
          </a:p>
        </p:txBody>
      </p:sp>
      <p:sp>
        <p:nvSpPr>
          <p:cNvPr id="5" name="Text Placeholder 15">
            <a:extLst>
              <a:ext uri="{FF2B5EF4-FFF2-40B4-BE49-F238E27FC236}">
                <a16:creationId xmlns:a16="http://schemas.microsoft.com/office/drawing/2014/main" id="{9D5EBABC-008A-4BB3-B762-E0C539A98B97}"/>
              </a:ext>
            </a:extLst>
          </p:cNvPr>
          <p:cNvSpPr txBox="1">
            <a:spLocks/>
          </p:cNvSpPr>
          <p:nvPr/>
        </p:nvSpPr>
        <p:spPr>
          <a:xfrm>
            <a:off x="5091113" y="5944255"/>
            <a:ext cx="3244850" cy="271161"/>
          </a:xfrm>
          <a:prstGeom prst="rect">
            <a:avLst/>
          </a:prstGeom>
          <a:noFill/>
        </p:spPr>
        <p:txBody>
          <a:bodyPr/>
          <a:lstStyle>
            <a:lvl1pPr marL="0" indent="0" algn="r" defTabSz="914400" rtl="0" eaLnBrk="1" fontAlgn="base" latinLnBrk="0" hangingPunct="1">
              <a:lnSpc>
                <a:spcPct val="90000"/>
              </a:lnSpc>
              <a:spcBef>
                <a:spcPct val="0"/>
              </a:spcBef>
              <a:spcAft>
                <a:spcPct val="0"/>
              </a:spcAft>
              <a:buFont typeface="Arial" panose="020B0604020202020204" pitchFamily="34" charset="0"/>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marL="685800" indent="-228600" algn="r" defTabSz="914400" rtl="0" eaLnBrk="1" fontAlgn="base" latinLnBrk="0" hangingPunct="1">
              <a:lnSpc>
                <a:spcPct val="90000"/>
              </a:lnSpc>
              <a:spcBef>
                <a:spcPct val="0"/>
              </a:spcBef>
              <a:spcAft>
                <a:spcPct val="0"/>
              </a:spcAft>
              <a:buFont typeface="Arial" panose="020B0604020202020204" pitchFamily="34" charset="0"/>
              <a:buChar char="•"/>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Tom Lawton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ew York City - HISTORY">
            <a:extLst>
              <a:ext uri="{FF2B5EF4-FFF2-40B4-BE49-F238E27FC236}">
                <a16:creationId xmlns:a16="http://schemas.microsoft.com/office/drawing/2014/main" id="{EACF1375-62E0-C002-0821-4C7D35DCFF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267" r="41691"/>
          <a:stretch/>
        </p:blipFill>
        <p:spPr bwMode="auto">
          <a:xfrm>
            <a:off x="6825938" y="1309816"/>
            <a:ext cx="1653645" cy="36431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57BD46C-3679-4991-BC62-E298615653E1}"/>
              </a:ext>
            </a:extLst>
          </p:cNvPr>
          <p:cNvSpPr>
            <a:spLocks noGrp="1"/>
          </p:cNvSpPr>
          <p:nvPr>
            <p:ph type="title"/>
          </p:nvPr>
        </p:nvSpPr>
        <p:spPr>
          <a:xfrm>
            <a:off x="1524000" y="136524"/>
            <a:ext cx="7208107" cy="679832"/>
          </a:xfrm>
        </p:spPr>
        <p:txBody>
          <a:bodyPr/>
          <a:lstStyle/>
          <a:p>
            <a:r>
              <a:rPr lang="en-US" sz="4000" dirty="0"/>
              <a:t>Relics from the Origins of the Grid</a:t>
            </a:r>
          </a:p>
        </p:txBody>
      </p:sp>
      <p:sp>
        <p:nvSpPr>
          <p:cNvPr id="3" name="Content Placeholder 2">
            <a:extLst>
              <a:ext uri="{FF2B5EF4-FFF2-40B4-BE49-F238E27FC236}">
                <a16:creationId xmlns:a16="http://schemas.microsoft.com/office/drawing/2014/main" id="{4FA2BEAA-884D-4F95-8AFB-0AE7C86DFFF1}"/>
              </a:ext>
            </a:extLst>
          </p:cNvPr>
          <p:cNvSpPr>
            <a:spLocks noGrp="1"/>
          </p:cNvSpPr>
          <p:nvPr>
            <p:ph idx="1"/>
          </p:nvPr>
        </p:nvSpPr>
        <p:spPr>
          <a:xfrm>
            <a:off x="628650" y="1309817"/>
            <a:ext cx="6229350" cy="4842433"/>
          </a:xfrm>
        </p:spPr>
        <p:txBody>
          <a:bodyPr>
            <a:normAutofit/>
          </a:bodyPr>
          <a:lstStyle/>
          <a:p>
            <a:r>
              <a:rPr lang="en-US" sz="2400" dirty="0"/>
              <a:t>DC Metering remained for some isolated services in certain urban areas such as New York City and San Francisco</a:t>
            </a:r>
          </a:p>
          <a:p>
            <a:r>
              <a:rPr lang="en-US" sz="2400" dirty="0"/>
              <a:t>There are still DC meters in both cities (as well as in others) for elevators and other services.</a:t>
            </a:r>
          </a:p>
          <a:p>
            <a:r>
              <a:rPr lang="en-US" sz="2400" dirty="0"/>
              <a:t>These meters are not ANSI meters and utilities had no traceable means to calibrate these meters over the years.</a:t>
            </a:r>
          </a:p>
          <a:p>
            <a:r>
              <a:rPr lang="en-US" sz="2400" dirty="0"/>
              <a:t>They remained another obscure relic of the early days of our electrical grid that we kept, worked with, worked around and mainly forgot about as we do things like two phase power or DC generators.</a:t>
            </a:r>
          </a:p>
        </p:txBody>
      </p:sp>
      <p:sp>
        <p:nvSpPr>
          <p:cNvPr id="4" name="Footer Placeholder 3">
            <a:extLst>
              <a:ext uri="{FF2B5EF4-FFF2-40B4-BE49-F238E27FC236}">
                <a16:creationId xmlns:a16="http://schemas.microsoft.com/office/drawing/2014/main" id="{AB1FA53C-1B5B-45F3-B21F-385625264B9C}"/>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DDF06EF2-54DD-440D-A3C3-093B68C9BD0E}"/>
              </a:ext>
            </a:extLst>
          </p:cNvPr>
          <p:cNvSpPr>
            <a:spLocks noGrp="1"/>
          </p:cNvSpPr>
          <p:nvPr>
            <p:ph type="sldNum" sz="quarter" idx="4"/>
          </p:nvPr>
        </p:nvSpPr>
        <p:spPr/>
        <p:txBody>
          <a:bodyPr/>
          <a:lstStyle/>
          <a:p>
            <a:fld id="{4BEAC4C4-F0A7-4B61-A827-E4198D078267}" type="slidenum">
              <a:rPr lang="en-US" smtClean="0"/>
              <a:t>10</a:t>
            </a:fld>
            <a:endParaRPr lang="en-US" dirty="0"/>
          </a:p>
        </p:txBody>
      </p:sp>
    </p:spTree>
    <p:extLst>
      <p:ext uri="{BB962C8B-B14F-4D97-AF65-F5344CB8AC3E}">
        <p14:creationId xmlns:p14="http://schemas.microsoft.com/office/powerpoint/2010/main" val="2156212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32E9-62ED-4F8E-893C-C877313BE827}"/>
              </a:ext>
            </a:extLst>
          </p:cNvPr>
          <p:cNvSpPr>
            <a:spLocks noGrp="1"/>
          </p:cNvSpPr>
          <p:nvPr>
            <p:ph type="title"/>
          </p:nvPr>
        </p:nvSpPr>
        <p:spPr/>
        <p:txBody>
          <a:bodyPr/>
          <a:lstStyle/>
          <a:p>
            <a:r>
              <a:rPr lang="en-US" dirty="0"/>
              <a:t>Not Quite Dead Yet</a:t>
            </a:r>
          </a:p>
        </p:txBody>
      </p:sp>
      <p:sp>
        <p:nvSpPr>
          <p:cNvPr id="3" name="Content Placeholder 2">
            <a:extLst>
              <a:ext uri="{FF2B5EF4-FFF2-40B4-BE49-F238E27FC236}">
                <a16:creationId xmlns:a16="http://schemas.microsoft.com/office/drawing/2014/main" id="{7DD7266B-4445-48B0-9C4D-B0079C44143E}"/>
              </a:ext>
            </a:extLst>
          </p:cNvPr>
          <p:cNvSpPr>
            <a:spLocks noGrp="1"/>
          </p:cNvSpPr>
          <p:nvPr>
            <p:ph idx="1"/>
          </p:nvPr>
        </p:nvSpPr>
        <p:spPr/>
        <p:txBody>
          <a:bodyPr>
            <a:normAutofit/>
          </a:bodyPr>
          <a:lstStyle/>
          <a:p>
            <a:r>
              <a:rPr lang="en-US" sz="2600" dirty="0"/>
              <a:t>However, these “relics” are making a come back.  There is suddenly a demand for DC power.  Renewables are generating DC power and we are needing to both store and invert the power to AC so we can use the power on our system.</a:t>
            </a:r>
          </a:p>
          <a:p>
            <a:r>
              <a:rPr lang="en-US" sz="2600" dirty="0"/>
              <a:t>Suddenly people are needing to meter large scale DC energy usage and wondering why we need to constantly convert back and forth between DC and AC.</a:t>
            </a:r>
          </a:p>
        </p:txBody>
      </p:sp>
      <p:sp>
        <p:nvSpPr>
          <p:cNvPr id="4" name="Footer Placeholder 3">
            <a:extLst>
              <a:ext uri="{FF2B5EF4-FFF2-40B4-BE49-F238E27FC236}">
                <a16:creationId xmlns:a16="http://schemas.microsoft.com/office/drawing/2014/main" id="{88190EB0-65DF-44BB-B10A-953FF1338CD1}"/>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82D35EA4-906B-46A8-BE4D-09F17A0B417A}"/>
              </a:ext>
            </a:extLst>
          </p:cNvPr>
          <p:cNvSpPr>
            <a:spLocks noGrp="1"/>
          </p:cNvSpPr>
          <p:nvPr>
            <p:ph type="sldNum" sz="quarter" idx="4"/>
          </p:nvPr>
        </p:nvSpPr>
        <p:spPr/>
        <p:txBody>
          <a:bodyPr/>
          <a:lstStyle/>
          <a:p>
            <a:fld id="{4BEAC4C4-F0A7-4B61-A827-E4198D078267}" type="slidenum">
              <a:rPr lang="en-US" smtClean="0"/>
              <a:t>11</a:t>
            </a:fld>
            <a:endParaRPr lang="en-US" dirty="0"/>
          </a:p>
        </p:txBody>
      </p:sp>
      <p:pic>
        <p:nvPicPr>
          <p:cNvPr id="7170" name="Picture 2" descr="Vector Illustration Of Person Moving Back And Forth Visualized With Red And  Green Arrows For Possible Directions Concept Royalty Free SVG, Cliparts,  Vectors, And Stock Illustration. Image 102568574.">
            <a:extLst>
              <a:ext uri="{FF2B5EF4-FFF2-40B4-BE49-F238E27FC236}">
                <a16:creationId xmlns:a16="http://schemas.microsoft.com/office/drawing/2014/main" id="{078B01F1-07C2-A7FB-F70F-40A02EA99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4291013"/>
            <a:ext cx="44958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197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0EDE-A612-4B14-A063-4B8FE594D0AD}"/>
              </a:ext>
            </a:extLst>
          </p:cNvPr>
          <p:cNvSpPr>
            <a:spLocks noGrp="1"/>
          </p:cNvSpPr>
          <p:nvPr>
            <p:ph type="title"/>
          </p:nvPr>
        </p:nvSpPr>
        <p:spPr/>
        <p:txBody>
          <a:bodyPr/>
          <a:lstStyle/>
          <a:p>
            <a:r>
              <a:rPr lang="en-US" dirty="0"/>
              <a:t>Emerging Markets</a:t>
            </a:r>
          </a:p>
        </p:txBody>
      </p:sp>
      <p:sp>
        <p:nvSpPr>
          <p:cNvPr id="3" name="Content Placeholder 2">
            <a:extLst>
              <a:ext uri="{FF2B5EF4-FFF2-40B4-BE49-F238E27FC236}">
                <a16:creationId xmlns:a16="http://schemas.microsoft.com/office/drawing/2014/main" id="{7C9A7493-EB94-4D2D-8B25-21449520917E}"/>
              </a:ext>
            </a:extLst>
          </p:cNvPr>
          <p:cNvSpPr>
            <a:spLocks noGrp="1"/>
          </p:cNvSpPr>
          <p:nvPr>
            <p:ph idx="1"/>
          </p:nvPr>
        </p:nvSpPr>
        <p:spPr/>
        <p:txBody>
          <a:bodyPr>
            <a:normAutofit/>
          </a:bodyPr>
          <a:lstStyle/>
          <a:p>
            <a:pPr marL="0" indent="0">
              <a:buNone/>
            </a:pPr>
            <a:r>
              <a:rPr lang="en-US" altLang="en-US" sz="2600" kern="0" dirty="0"/>
              <a:t>Today almost everything we use could, with little or no modification, be run from DC.  There are markets that are purely DC markets and would benefit from direct revenue grade DC metering</a:t>
            </a:r>
          </a:p>
          <a:p>
            <a:r>
              <a:rPr lang="en-US" altLang="en-US" sz="2600" kern="0" dirty="0"/>
              <a:t>Electric Vehicle fast chargers</a:t>
            </a:r>
          </a:p>
          <a:p>
            <a:r>
              <a:rPr lang="en-US" altLang="en-US" sz="2600" kern="0" dirty="0"/>
              <a:t>Renewable energy </a:t>
            </a:r>
            <a:br>
              <a:rPr lang="en-US" altLang="en-US" sz="2600" kern="0" dirty="0"/>
            </a:br>
            <a:r>
              <a:rPr lang="en-US" altLang="en-US" sz="2600" kern="0" dirty="0"/>
              <a:t>generation and settlement</a:t>
            </a:r>
          </a:p>
          <a:p>
            <a:r>
              <a:rPr lang="en-US" altLang="en-US" sz="2600" kern="0" dirty="0"/>
              <a:t>Server farms</a:t>
            </a:r>
          </a:p>
          <a:p>
            <a:r>
              <a:rPr lang="en-US" altLang="en-US" sz="2600" kern="0" dirty="0"/>
              <a:t>Micro grids</a:t>
            </a:r>
          </a:p>
          <a:p>
            <a:r>
              <a:rPr lang="en-US" altLang="en-US" sz="2600" kern="0" dirty="0"/>
              <a:t>And most likely – </a:t>
            </a:r>
            <a:br>
              <a:rPr lang="en-US" altLang="en-US" sz="2600" kern="0" dirty="0"/>
            </a:br>
            <a:r>
              <a:rPr lang="en-US" altLang="en-US" sz="2600" kern="0" dirty="0"/>
              <a:t>the home of the near future</a:t>
            </a:r>
          </a:p>
          <a:p>
            <a:endParaRPr lang="en-US" dirty="0"/>
          </a:p>
        </p:txBody>
      </p:sp>
      <p:sp>
        <p:nvSpPr>
          <p:cNvPr id="4" name="Footer Placeholder 3">
            <a:extLst>
              <a:ext uri="{FF2B5EF4-FFF2-40B4-BE49-F238E27FC236}">
                <a16:creationId xmlns:a16="http://schemas.microsoft.com/office/drawing/2014/main" id="{40F4D3A6-09BA-4A79-8055-0C453D674E71}"/>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0637774E-619A-4102-B001-445DB24F5668}"/>
              </a:ext>
            </a:extLst>
          </p:cNvPr>
          <p:cNvSpPr>
            <a:spLocks noGrp="1"/>
          </p:cNvSpPr>
          <p:nvPr>
            <p:ph type="sldNum" sz="quarter" idx="4"/>
          </p:nvPr>
        </p:nvSpPr>
        <p:spPr/>
        <p:txBody>
          <a:bodyPr/>
          <a:lstStyle/>
          <a:p>
            <a:fld id="{4BEAC4C4-F0A7-4B61-A827-E4198D078267}" type="slidenum">
              <a:rPr lang="en-US" smtClean="0"/>
              <a:t>12</a:t>
            </a:fld>
            <a:endParaRPr lang="en-US" dirty="0"/>
          </a:p>
        </p:txBody>
      </p:sp>
      <p:pic>
        <p:nvPicPr>
          <p:cNvPr id="8194" name="Picture 2" descr="6 crazy futuristic homes that actually exist - UDesign">
            <a:extLst>
              <a:ext uri="{FF2B5EF4-FFF2-40B4-BE49-F238E27FC236}">
                <a16:creationId xmlns:a16="http://schemas.microsoft.com/office/drawing/2014/main" id="{C1199FD5-6C02-35D4-C4E3-15E40F81D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7192" y="3352800"/>
            <a:ext cx="4002008" cy="263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821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234568"/>
            <a:ext cx="7208107" cy="679832"/>
          </a:xfrm>
          <a:noFill/>
        </p:spPr>
        <p:txBody>
          <a:bodyPr/>
          <a:lstStyle/>
          <a:p>
            <a:pPr eaLnBrk="1" hangingPunct="1"/>
            <a:r>
              <a:rPr lang="en-US" altLang="en-US" dirty="0"/>
              <a:t>DC Fast Chargers</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r>
              <a:rPr lang="en-US" altLang="en-US" dirty="0"/>
              <a:t>350 </a:t>
            </a:r>
            <a:r>
              <a:rPr lang="en-US" altLang="en-US" dirty="0" err="1"/>
              <a:t>KwH</a:t>
            </a:r>
            <a:r>
              <a:rPr lang="en-US" altLang="en-US" dirty="0"/>
              <a:t> chargers are becoming common place.  The marketplace is clamoring for larger, faster, more powerful ones that are being tested now for implementation in the near future.  Conversion efficiencies are already above 97%.  </a:t>
            </a:r>
            <a:endParaRPr lang="en-US" altLang="en-US" kern="0" dirty="0"/>
          </a:p>
          <a:p>
            <a:endParaRPr lang="en-US" altLang="en-US" dirty="0"/>
          </a:p>
        </p:txBody>
      </p:sp>
      <p:sp>
        <p:nvSpPr>
          <p:cNvPr id="2" name="Footer Placeholder 1">
            <a:extLst>
              <a:ext uri="{FF2B5EF4-FFF2-40B4-BE49-F238E27FC236}">
                <a16:creationId xmlns:a16="http://schemas.microsoft.com/office/drawing/2014/main" id="{4166B9CC-EE7E-4A64-A7F5-89388B308FA5}"/>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80F4C353-1129-4443-9117-ADE33D494C6C}"/>
              </a:ext>
            </a:extLst>
          </p:cNvPr>
          <p:cNvSpPr>
            <a:spLocks noGrp="1"/>
          </p:cNvSpPr>
          <p:nvPr>
            <p:ph type="sldNum" sz="quarter" idx="4"/>
          </p:nvPr>
        </p:nvSpPr>
        <p:spPr/>
        <p:txBody>
          <a:bodyPr/>
          <a:lstStyle/>
          <a:p>
            <a:fld id="{4BEAC4C4-F0A7-4B61-A827-E4198D078267}" type="slidenum">
              <a:rPr lang="en-US" smtClean="0"/>
              <a:t>13</a:t>
            </a:fld>
            <a:endParaRPr lang="en-US" dirty="0"/>
          </a:p>
        </p:txBody>
      </p:sp>
      <p:pic>
        <p:nvPicPr>
          <p:cNvPr id="4" name="Picture 3" descr="A car parked in front of water&#10;&#10;Description automatically generated">
            <a:extLst>
              <a:ext uri="{FF2B5EF4-FFF2-40B4-BE49-F238E27FC236}">
                <a16:creationId xmlns:a16="http://schemas.microsoft.com/office/drawing/2014/main" id="{644E24FE-6C74-4A25-B8B1-25407DA96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6416" y="3429000"/>
            <a:ext cx="4203222" cy="2302755"/>
          </a:xfrm>
          <a:prstGeom prst="rect">
            <a:avLst/>
          </a:prstGeom>
        </p:spPr>
      </p:pic>
      <p:graphicFrame>
        <p:nvGraphicFramePr>
          <p:cNvPr id="8" name="Object 7">
            <a:extLst>
              <a:ext uri="{FF2B5EF4-FFF2-40B4-BE49-F238E27FC236}">
                <a16:creationId xmlns:a16="http://schemas.microsoft.com/office/drawing/2014/main" id="{0D9CEB54-345A-4D22-B6A4-B7BCAAA7DE5D}"/>
              </a:ext>
            </a:extLst>
          </p:cNvPr>
          <p:cNvGraphicFramePr>
            <a:graphicFrameLocks noChangeAspect="1"/>
          </p:cNvGraphicFramePr>
          <p:nvPr>
            <p:extLst>
              <p:ext uri="{D42A27DB-BD31-4B8C-83A1-F6EECF244321}">
                <p14:modId xmlns:p14="http://schemas.microsoft.com/office/powerpoint/2010/main" val="983098707"/>
              </p:ext>
            </p:extLst>
          </p:nvPr>
        </p:nvGraphicFramePr>
        <p:xfrm>
          <a:off x="838200" y="3442699"/>
          <a:ext cx="3331054" cy="2263167"/>
        </p:xfrm>
        <a:graphic>
          <a:graphicData uri="http://schemas.openxmlformats.org/presentationml/2006/ole">
            <mc:AlternateContent xmlns:mc="http://schemas.openxmlformats.org/markup-compatibility/2006">
              <mc:Choice xmlns:v="urn:schemas-microsoft-com:vml" Requires="v">
                <p:oleObj name="PHOTO-PAINT" r:id="rId4" imgW="1950480" imgH="1325520" progId="CorelPHOTOPAINT.Image.17">
                  <p:embed/>
                </p:oleObj>
              </mc:Choice>
              <mc:Fallback>
                <p:oleObj name="PHOTO-PAINT" r:id="rId4" imgW="1950480" imgH="1325520" progId="CorelPHOTOPAINT.Image.17">
                  <p:embed/>
                  <p:pic>
                    <p:nvPicPr>
                      <p:cNvPr id="0" name=""/>
                      <p:cNvPicPr/>
                      <p:nvPr/>
                    </p:nvPicPr>
                    <p:blipFill>
                      <a:blip r:embed="rId5"/>
                      <a:stretch>
                        <a:fillRect/>
                      </a:stretch>
                    </p:blipFill>
                    <p:spPr>
                      <a:xfrm>
                        <a:off x="838200" y="3442699"/>
                        <a:ext cx="3331054" cy="2263167"/>
                      </a:xfrm>
                      <a:prstGeom prst="rect">
                        <a:avLst/>
                      </a:prstGeom>
                    </p:spPr>
                  </p:pic>
                </p:oleObj>
              </mc:Fallback>
            </mc:AlternateContent>
          </a:graphicData>
        </a:graphic>
      </p:graphicFrame>
    </p:spTree>
    <p:extLst>
      <p:ext uri="{BB962C8B-B14F-4D97-AF65-F5344CB8AC3E}">
        <p14:creationId xmlns:p14="http://schemas.microsoft.com/office/powerpoint/2010/main" val="3850819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D51C1-3223-4969-98E2-5EC0A8503A59}"/>
              </a:ext>
            </a:extLst>
          </p:cNvPr>
          <p:cNvSpPr>
            <a:spLocks noGrp="1"/>
          </p:cNvSpPr>
          <p:nvPr>
            <p:ph type="title"/>
          </p:nvPr>
        </p:nvSpPr>
        <p:spPr/>
        <p:txBody>
          <a:bodyPr/>
          <a:lstStyle/>
          <a:p>
            <a:r>
              <a:rPr lang="en-US" dirty="0">
                <a:solidFill>
                  <a:schemeClr val="accent5">
                    <a:lumMod val="60000"/>
                    <a:lumOff val="40000"/>
                  </a:schemeClr>
                </a:solidFill>
              </a:rPr>
              <a:t>DC Meters for Super chargers</a:t>
            </a:r>
          </a:p>
        </p:txBody>
      </p:sp>
      <p:sp>
        <p:nvSpPr>
          <p:cNvPr id="3" name="Content Placeholder 2">
            <a:extLst>
              <a:ext uri="{FF2B5EF4-FFF2-40B4-BE49-F238E27FC236}">
                <a16:creationId xmlns:a16="http://schemas.microsoft.com/office/drawing/2014/main" id="{E0DDB4CB-E5B1-4CCC-84D8-085A13F9D9CD}"/>
              </a:ext>
            </a:extLst>
          </p:cNvPr>
          <p:cNvSpPr>
            <a:spLocks noGrp="1"/>
          </p:cNvSpPr>
          <p:nvPr>
            <p:ph idx="1"/>
          </p:nvPr>
        </p:nvSpPr>
        <p:spPr/>
        <p:txBody>
          <a:bodyPr/>
          <a:lstStyle/>
          <a:p>
            <a:r>
              <a:rPr lang="en-US" dirty="0"/>
              <a:t>These ultra fast charging stations already have localized charging peaks into the mega watts.  </a:t>
            </a:r>
          </a:p>
          <a:p>
            <a:r>
              <a:rPr lang="en-US" dirty="0"/>
              <a:t>The EV charging market is already a massive energy exchange market with energy charging peaks into the megawatts of energy.</a:t>
            </a:r>
          </a:p>
          <a:p>
            <a:r>
              <a:rPr lang="en-US" dirty="0"/>
              <a:t>With this amount of </a:t>
            </a:r>
            <a:br>
              <a:rPr lang="en-US" dirty="0"/>
            </a:br>
            <a:r>
              <a:rPr lang="en-US" dirty="0"/>
              <a:t>energy comes a significant </a:t>
            </a:r>
            <a:br>
              <a:rPr lang="en-US" dirty="0"/>
            </a:br>
            <a:r>
              <a:rPr lang="en-US" dirty="0"/>
              <a:t>amount of revenue which </a:t>
            </a:r>
            <a:br>
              <a:rPr lang="en-US" dirty="0"/>
            </a:br>
            <a:r>
              <a:rPr lang="en-US" dirty="0"/>
              <a:t>requires the most accurate </a:t>
            </a:r>
            <a:br>
              <a:rPr lang="en-US" dirty="0"/>
            </a:br>
            <a:r>
              <a:rPr lang="en-US" dirty="0"/>
              <a:t>billing possible.</a:t>
            </a:r>
          </a:p>
        </p:txBody>
      </p:sp>
      <p:sp>
        <p:nvSpPr>
          <p:cNvPr id="4" name="Footer Placeholder 3">
            <a:extLst>
              <a:ext uri="{FF2B5EF4-FFF2-40B4-BE49-F238E27FC236}">
                <a16:creationId xmlns:a16="http://schemas.microsoft.com/office/drawing/2014/main" id="{66CEE81F-D825-48DD-9AD2-79E140C9574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7483EA42-5A71-4F0E-8889-963CBAA6FE8B}"/>
              </a:ext>
            </a:extLst>
          </p:cNvPr>
          <p:cNvSpPr>
            <a:spLocks noGrp="1"/>
          </p:cNvSpPr>
          <p:nvPr>
            <p:ph type="sldNum" sz="quarter" idx="4"/>
          </p:nvPr>
        </p:nvSpPr>
        <p:spPr/>
        <p:txBody>
          <a:bodyPr/>
          <a:lstStyle/>
          <a:p>
            <a:fld id="{4BEAC4C4-F0A7-4B61-A827-E4198D078267}" type="slidenum">
              <a:rPr lang="en-US" smtClean="0"/>
              <a:t>14</a:t>
            </a:fld>
            <a:endParaRPr lang="en-US" dirty="0"/>
          </a:p>
        </p:txBody>
      </p:sp>
      <p:pic>
        <p:nvPicPr>
          <p:cNvPr id="9218" name="Picture 2" descr="Nidec Industrial Solutions presents the new Ultra Fast Charger - Nidec  Industrial Solutions">
            <a:extLst>
              <a:ext uri="{FF2B5EF4-FFF2-40B4-BE49-F238E27FC236}">
                <a16:creationId xmlns:a16="http://schemas.microsoft.com/office/drawing/2014/main" id="{E582D011-87E3-9078-DD96-E09AB8E27A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93" t="2552" b="-2552"/>
          <a:stretch/>
        </p:blipFill>
        <p:spPr bwMode="auto">
          <a:xfrm>
            <a:off x="4931296" y="3142236"/>
            <a:ext cx="3856036" cy="3257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706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D51C1-3223-4969-98E2-5EC0A8503A59}"/>
              </a:ext>
            </a:extLst>
          </p:cNvPr>
          <p:cNvSpPr>
            <a:spLocks noGrp="1"/>
          </p:cNvSpPr>
          <p:nvPr>
            <p:ph type="title"/>
          </p:nvPr>
        </p:nvSpPr>
        <p:spPr/>
        <p:txBody>
          <a:bodyPr/>
          <a:lstStyle/>
          <a:p>
            <a:r>
              <a:rPr lang="en-US" sz="3600" dirty="0"/>
              <a:t>…….So We can Present Accurate Bills</a:t>
            </a:r>
          </a:p>
        </p:txBody>
      </p:sp>
      <p:sp>
        <p:nvSpPr>
          <p:cNvPr id="3" name="Content Placeholder 2">
            <a:extLst>
              <a:ext uri="{FF2B5EF4-FFF2-40B4-BE49-F238E27FC236}">
                <a16:creationId xmlns:a16="http://schemas.microsoft.com/office/drawing/2014/main" id="{E0DDB4CB-E5B1-4CCC-84D8-085A13F9D9CD}"/>
              </a:ext>
            </a:extLst>
          </p:cNvPr>
          <p:cNvSpPr>
            <a:spLocks noGrp="1"/>
          </p:cNvSpPr>
          <p:nvPr>
            <p:ph idx="1"/>
          </p:nvPr>
        </p:nvSpPr>
        <p:spPr>
          <a:xfrm>
            <a:off x="457200" y="1371600"/>
            <a:ext cx="8058150" cy="3419007"/>
          </a:xfrm>
        </p:spPr>
        <p:txBody>
          <a:bodyPr>
            <a:normAutofit/>
          </a:bodyPr>
          <a:lstStyle/>
          <a:p>
            <a:r>
              <a:rPr lang="en-US" dirty="0"/>
              <a:t>With conversion efficiencies so high the best way to accurately meter this usage will be on the DC side.  </a:t>
            </a:r>
          </a:p>
          <a:p>
            <a:r>
              <a:rPr lang="en-US" dirty="0"/>
              <a:t>Regulators can determine if a rating factor for the conversion efficiency will be used as a multiplier for the metered accuracy or if this will only come into play if conversion efficiencies fall below a certain threshold as we do with power factor on the AC side.  </a:t>
            </a:r>
          </a:p>
        </p:txBody>
      </p:sp>
      <p:sp>
        <p:nvSpPr>
          <p:cNvPr id="4" name="Footer Placeholder 3">
            <a:extLst>
              <a:ext uri="{FF2B5EF4-FFF2-40B4-BE49-F238E27FC236}">
                <a16:creationId xmlns:a16="http://schemas.microsoft.com/office/drawing/2014/main" id="{66CEE81F-D825-48DD-9AD2-79E140C95745}"/>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7483EA42-5A71-4F0E-8889-963CBAA6FE8B}"/>
              </a:ext>
            </a:extLst>
          </p:cNvPr>
          <p:cNvSpPr>
            <a:spLocks noGrp="1"/>
          </p:cNvSpPr>
          <p:nvPr>
            <p:ph type="sldNum" sz="quarter" idx="4"/>
          </p:nvPr>
        </p:nvSpPr>
        <p:spPr/>
        <p:txBody>
          <a:bodyPr/>
          <a:lstStyle/>
          <a:p>
            <a:fld id="{4BEAC4C4-F0A7-4B61-A827-E4198D078267}" type="slidenum">
              <a:rPr lang="en-US" smtClean="0"/>
              <a:t>15</a:t>
            </a:fld>
            <a:endParaRPr lang="en-US" dirty="0"/>
          </a:p>
        </p:txBody>
      </p:sp>
      <p:pic>
        <p:nvPicPr>
          <p:cNvPr id="10242" name="Picture 2" descr="5 Proven Ways to Keep Earning Money With Your Old Blog Posts | by Victoria  Kurichenko | The Startup | Medium">
            <a:extLst>
              <a:ext uri="{FF2B5EF4-FFF2-40B4-BE49-F238E27FC236}">
                <a16:creationId xmlns:a16="http://schemas.microsoft.com/office/drawing/2014/main" id="{D6055B40-AD31-A1B5-EA51-5FA8282AA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319196"/>
            <a:ext cx="33528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102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2386-10E5-42D4-BE22-79176146DE7B}"/>
              </a:ext>
            </a:extLst>
          </p:cNvPr>
          <p:cNvSpPr>
            <a:spLocks noGrp="1"/>
          </p:cNvSpPr>
          <p:nvPr>
            <p:ph type="title"/>
          </p:nvPr>
        </p:nvSpPr>
        <p:spPr/>
        <p:txBody>
          <a:bodyPr/>
          <a:lstStyle/>
          <a:p>
            <a:r>
              <a:rPr lang="en-US" dirty="0"/>
              <a:t>DC Data Centers</a:t>
            </a:r>
          </a:p>
        </p:txBody>
      </p:sp>
      <p:sp>
        <p:nvSpPr>
          <p:cNvPr id="3" name="Content Placeholder 2">
            <a:extLst>
              <a:ext uri="{FF2B5EF4-FFF2-40B4-BE49-F238E27FC236}">
                <a16:creationId xmlns:a16="http://schemas.microsoft.com/office/drawing/2014/main" id="{2F51F873-39B3-4955-9D68-9FCD5F30FAD0}"/>
              </a:ext>
            </a:extLst>
          </p:cNvPr>
          <p:cNvSpPr>
            <a:spLocks noGrp="1"/>
          </p:cNvSpPr>
          <p:nvPr>
            <p:ph idx="1"/>
          </p:nvPr>
        </p:nvSpPr>
        <p:spPr>
          <a:xfrm>
            <a:off x="628650" y="1253567"/>
            <a:ext cx="7886700" cy="4842433"/>
          </a:xfrm>
        </p:spPr>
        <p:txBody>
          <a:bodyPr>
            <a:normAutofit lnSpcReduction="10000"/>
          </a:bodyPr>
          <a:lstStyle/>
          <a:p>
            <a:r>
              <a:rPr lang="en-US" dirty="0"/>
              <a:t>The two most </a:t>
            </a:r>
            <a:br>
              <a:rPr lang="en-US" dirty="0"/>
            </a:br>
            <a:r>
              <a:rPr lang="en-US" dirty="0"/>
              <a:t>expensive costs </a:t>
            </a:r>
            <a:br>
              <a:rPr lang="en-US" dirty="0"/>
            </a:br>
            <a:r>
              <a:rPr lang="en-US" dirty="0"/>
              <a:t>in a data center </a:t>
            </a:r>
            <a:br>
              <a:rPr lang="en-US" dirty="0"/>
            </a:br>
            <a:r>
              <a:rPr lang="en-US" dirty="0"/>
              <a:t>are energy and </a:t>
            </a:r>
            <a:br>
              <a:rPr lang="en-US" dirty="0"/>
            </a:br>
            <a:r>
              <a:rPr lang="en-US" dirty="0"/>
              <a:t>space.</a:t>
            </a:r>
          </a:p>
          <a:p>
            <a:r>
              <a:rPr lang="en-US" dirty="0"/>
              <a:t>Data center </a:t>
            </a:r>
            <a:br>
              <a:rPr lang="en-US" dirty="0"/>
            </a:br>
            <a:r>
              <a:rPr lang="en-US" dirty="0"/>
              <a:t>operators have been steadily moving to DC distribution to minimize the conversions between AC and DC.  </a:t>
            </a:r>
          </a:p>
          <a:p>
            <a:r>
              <a:rPr lang="en-US" dirty="0"/>
              <a:t>Moving to all DC distribution has the potential for a 5 to 25% energy reduction by improving the conversion efficiencies and reducing the amount of heat generated.</a:t>
            </a:r>
          </a:p>
        </p:txBody>
      </p:sp>
      <p:sp>
        <p:nvSpPr>
          <p:cNvPr id="4" name="Footer Placeholder 3">
            <a:extLst>
              <a:ext uri="{FF2B5EF4-FFF2-40B4-BE49-F238E27FC236}">
                <a16:creationId xmlns:a16="http://schemas.microsoft.com/office/drawing/2014/main" id="{45021270-EA6C-48B0-AAE0-FF951AC1052A}"/>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FA6E8E01-0DD9-4691-B736-14A1A782D54D}"/>
              </a:ext>
            </a:extLst>
          </p:cNvPr>
          <p:cNvSpPr>
            <a:spLocks noGrp="1"/>
          </p:cNvSpPr>
          <p:nvPr>
            <p:ph type="sldNum" sz="quarter" idx="4"/>
          </p:nvPr>
        </p:nvSpPr>
        <p:spPr/>
        <p:txBody>
          <a:bodyPr/>
          <a:lstStyle/>
          <a:p>
            <a:fld id="{4BEAC4C4-F0A7-4B61-A827-E4198D078267}" type="slidenum">
              <a:rPr lang="en-US" smtClean="0"/>
              <a:t>16</a:t>
            </a:fld>
            <a:endParaRPr lang="en-US" dirty="0"/>
          </a:p>
        </p:txBody>
      </p:sp>
      <p:pic>
        <p:nvPicPr>
          <p:cNvPr id="11266" name="Picture 2" descr="Good / Bad of Energy Efficiency: How Global Energy Efficiency is Measured">
            <a:extLst>
              <a:ext uri="{FF2B5EF4-FFF2-40B4-BE49-F238E27FC236}">
                <a16:creationId xmlns:a16="http://schemas.microsoft.com/office/drawing/2014/main" id="{FBE5F4F9-F2F2-380F-3BF1-70A70A11D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421" y="1088610"/>
            <a:ext cx="5029200" cy="229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631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2386-10E5-42D4-BE22-79176146DE7B}"/>
              </a:ext>
            </a:extLst>
          </p:cNvPr>
          <p:cNvSpPr>
            <a:spLocks noGrp="1"/>
          </p:cNvSpPr>
          <p:nvPr>
            <p:ph type="title"/>
          </p:nvPr>
        </p:nvSpPr>
        <p:spPr/>
        <p:txBody>
          <a:bodyPr/>
          <a:lstStyle/>
          <a:p>
            <a:r>
              <a:rPr lang="en-US" dirty="0"/>
              <a:t>DC Data Centers</a:t>
            </a:r>
          </a:p>
        </p:txBody>
      </p:sp>
      <p:sp>
        <p:nvSpPr>
          <p:cNvPr id="3" name="Content Placeholder 2">
            <a:extLst>
              <a:ext uri="{FF2B5EF4-FFF2-40B4-BE49-F238E27FC236}">
                <a16:creationId xmlns:a16="http://schemas.microsoft.com/office/drawing/2014/main" id="{2F51F873-39B3-4955-9D68-9FCD5F30FAD0}"/>
              </a:ext>
            </a:extLst>
          </p:cNvPr>
          <p:cNvSpPr>
            <a:spLocks noGrp="1"/>
          </p:cNvSpPr>
          <p:nvPr>
            <p:ph idx="1"/>
          </p:nvPr>
        </p:nvSpPr>
        <p:spPr/>
        <p:txBody>
          <a:bodyPr>
            <a:normAutofit/>
          </a:bodyPr>
          <a:lstStyle/>
          <a:p>
            <a:r>
              <a:rPr lang="en-US" dirty="0"/>
              <a:t>DC also has the potential to save anywhere from a quarter to a third of the space</a:t>
            </a:r>
          </a:p>
          <a:p>
            <a:r>
              <a:rPr lang="en-US" dirty="0"/>
              <a:t>And once again – requiring/demanding accurate DC metering. </a:t>
            </a:r>
          </a:p>
        </p:txBody>
      </p:sp>
      <p:sp>
        <p:nvSpPr>
          <p:cNvPr id="4" name="Footer Placeholder 3">
            <a:extLst>
              <a:ext uri="{FF2B5EF4-FFF2-40B4-BE49-F238E27FC236}">
                <a16:creationId xmlns:a16="http://schemas.microsoft.com/office/drawing/2014/main" id="{45021270-EA6C-48B0-AAE0-FF951AC1052A}"/>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FA6E8E01-0DD9-4691-B736-14A1A782D54D}"/>
              </a:ext>
            </a:extLst>
          </p:cNvPr>
          <p:cNvSpPr>
            <a:spLocks noGrp="1"/>
          </p:cNvSpPr>
          <p:nvPr>
            <p:ph type="sldNum" sz="quarter" idx="4"/>
          </p:nvPr>
        </p:nvSpPr>
        <p:spPr/>
        <p:txBody>
          <a:bodyPr/>
          <a:lstStyle/>
          <a:p>
            <a:fld id="{4BEAC4C4-F0A7-4B61-A827-E4198D078267}" type="slidenum">
              <a:rPr lang="en-US" smtClean="0"/>
              <a:t>17</a:t>
            </a:fld>
            <a:endParaRPr lang="en-US" dirty="0"/>
          </a:p>
        </p:txBody>
      </p:sp>
      <p:pic>
        <p:nvPicPr>
          <p:cNvPr id="6" name="Picture 5">
            <a:extLst>
              <a:ext uri="{FF2B5EF4-FFF2-40B4-BE49-F238E27FC236}">
                <a16:creationId xmlns:a16="http://schemas.microsoft.com/office/drawing/2014/main" id="{037FBBFF-2592-49BF-A3A2-0DF70C3783A0}"/>
              </a:ext>
            </a:extLst>
          </p:cNvPr>
          <p:cNvPicPr>
            <a:picLocks noChangeAspect="1"/>
          </p:cNvPicPr>
          <p:nvPr/>
        </p:nvPicPr>
        <p:blipFill>
          <a:blip r:embed="rId2"/>
          <a:stretch>
            <a:fillRect/>
          </a:stretch>
        </p:blipFill>
        <p:spPr>
          <a:xfrm>
            <a:off x="914400" y="3124200"/>
            <a:ext cx="7391400" cy="2581778"/>
          </a:xfrm>
          <a:prstGeom prst="rect">
            <a:avLst/>
          </a:prstGeom>
        </p:spPr>
      </p:pic>
    </p:spTree>
    <p:extLst>
      <p:ext uri="{BB962C8B-B14F-4D97-AF65-F5344CB8AC3E}">
        <p14:creationId xmlns:p14="http://schemas.microsoft.com/office/powerpoint/2010/main" val="223200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53B0-4D00-428C-BCD8-305F44F683F0}"/>
              </a:ext>
            </a:extLst>
          </p:cNvPr>
          <p:cNvSpPr>
            <a:spLocks noGrp="1"/>
          </p:cNvSpPr>
          <p:nvPr>
            <p:ph type="title"/>
          </p:nvPr>
        </p:nvSpPr>
        <p:spPr/>
        <p:txBody>
          <a:bodyPr/>
          <a:lstStyle/>
          <a:p>
            <a:r>
              <a:rPr lang="en-US" sz="2800" dirty="0"/>
              <a:t>...and then we have the option to add renewables</a:t>
            </a:r>
          </a:p>
        </p:txBody>
      </p:sp>
      <p:sp>
        <p:nvSpPr>
          <p:cNvPr id="3" name="Content Placeholder 2">
            <a:extLst>
              <a:ext uri="{FF2B5EF4-FFF2-40B4-BE49-F238E27FC236}">
                <a16:creationId xmlns:a16="http://schemas.microsoft.com/office/drawing/2014/main" id="{6548023E-E414-453E-AE6E-884A9B3A475D}"/>
              </a:ext>
            </a:extLst>
          </p:cNvPr>
          <p:cNvSpPr>
            <a:spLocks noGrp="1"/>
          </p:cNvSpPr>
          <p:nvPr>
            <p:ph idx="1"/>
          </p:nvPr>
        </p:nvSpPr>
        <p:spPr/>
        <p:txBody>
          <a:bodyPr/>
          <a:lstStyle/>
          <a:p>
            <a:r>
              <a:rPr lang="en-US" dirty="0"/>
              <a:t>And once a data center moves to DC distribution, the integration of renewable energies to further reduce ongoing operating costs becomes a feasible alternative.  </a:t>
            </a:r>
          </a:p>
        </p:txBody>
      </p:sp>
      <p:sp>
        <p:nvSpPr>
          <p:cNvPr id="4" name="Footer Placeholder 3">
            <a:extLst>
              <a:ext uri="{FF2B5EF4-FFF2-40B4-BE49-F238E27FC236}">
                <a16:creationId xmlns:a16="http://schemas.microsoft.com/office/drawing/2014/main" id="{EFA61462-4E29-470E-859E-F5932320C644}"/>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A238E4C5-3164-4D1B-A75C-1F038A95C42C}"/>
              </a:ext>
            </a:extLst>
          </p:cNvPr>
          <p:cNvSpPr>
            <a:spLocks noGrp="1"/>
          </p:cNvSpPr>
          <p:nvPr>
            <p:ph type="sldNum" sz="quarter" idx="4"/>
          </p:nvPr>
        </p:nvSpPr>
        <p:spPr/>
        <p:txBody>
          <a:bodyPr/>
          <a:lstStyle/>
          <a:p>
            <a:fld id="{4BEAC4C4-F0A7-4B61-A827-E4198D078267}" type="slidenum">
              <a:rPr lang="en-US" smtClean="0"/>
              <a:t>18</a:t>
            </a:fld>
            <a:endParaRPr lang="en-US" dirty="0"/>
          </a:p>
        </p:txBody>
      </p:sp>
      <p:sp>
        <p:nvSpPr>
          <p:cNvPr id="6" name="AutoShape 2" descr="Figure 3. Fewer components are required in a dc supply for data centers, and there are lower losses than with traditional ac distribution.">
            <a:extLst>
              <a:ext uri="{FF2B5EF4-FFF2-40B4-BE49-F238E27FC236}">
                <a16:creationId xmlns:a16="http://schemas.microsoft.com/office/drawing/2014/main" id="{408F1169-8D69-42ED-B64D-923D5514F99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Figure 3. Fewer components are required in a dc supply for data centers, and there are lower losses than with traditional ac distribution.">
            <a:extLst>
              <a:ext uri="{FF2B5EF4-FFF2-40B4-BE49-F238E27FC236}">
                <a16:creationId xmlns:a16="http://schemas.microsoft.com/office/drawing/2014/main" id="{47FB59D7-BE97-4E89-A181-6081170A4B4F}"/>
              </a:ext>
            </a:extLst>
          </p:cNvPr>
          <p:cNvSpPr>
            <a:spLocks noChangeAspect="1" noChangeArrowheads="1"/>
          </p:cNvSpPr>
          <p:nvPr/>
        </p:nvSpPr>
        <p:spPr bwMode="auto">
          <a:xfrm>
            <a:off x="990600" y="3429000"/>
            <a:ext cx="388620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47C9B267-58DE-430E-8D42-5141DD273AB8}"/>
              </a:ext>
            </a:extLst>
          </p:cNvPr>
          <p:cNvPicPr>
            <a:picLocks noChangeAspect="1"/>
          </p:cNvPicPr>
          <p:nvPr/>
        </p:nvPicPr>
        <p:blipFill>
          <a:blip r:embed="rId2"/>
          <a:stretch>
            <a:fillRect/>
          </a:stretch>
        </p:blipFill>
        <p:spPr>
          <a:xfrm>
            <a:off x="838200" y="2666999"/>
            <a:ext cx="7543800" cy="3200401"/>
          </a:xfrm>
          <a:prstGeom prst="rect">
            <a:avLst/>
          </a:prstGeom>
        </p:spPr>
      </p:pic>
    </p:spTree>
    <p:extLst>
      <p:ext uri="{BB962C8B-B14F-4D97-AF65-F5344CB8AC3E}">
        <p14:creationId xmlns:p14="http://schemas.microsoft.com/office/powerpoint/2010/main" val="1455371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5D453-F002-413A-8FC4-FE6ECDC6A8DA}"/>
              </a:ext>
            </a:extLst>
          </p:cNvPr>
          <p:cNvSpPr>
            <a:spLocks noGrp="1"/>
          </p:cNvSpPr>
          <p:nvPr>
            <p:ph type="title"/>
          </p:nvPr>
        </p:nvSpPr>
        <p:spPr/>
        <p:txBody>
          <a:bodyPr/>
          <a:lstStyle/>
          <a:p>
            <a:r>
              <a:rPr lang="en-US" sz="5400" dirty="0"/>
              <a:t>Microgrids</a:t>
            </a:r>
          </a:p>
        </p:txBody>
      </p:sp>
      <p:sp>
        <p:nvSpPr>
          <p:cNvPr id="3" name="Content Placeholder 2">
            <a:extLst>
              <a:ext uri="{FF2B5EF4-FFF2-40B4-BE49-F238E27FC236}">
                <a16:creationId xmlns:a16="http://schemas.microsoft.com/office/drawing/2014/main" id="{43599294-353E-4685-ABC5-D42EF0ABF86B}"/>
              </a:ext>
            </a:extLst>
          </p:cNvPr>
          <p:cNvSpPr>
            <a:spLocks noGrp="1"/>
          </p:cNvSpPr>
          <p:nvPr>
            <p:ph idx="1"/>
          </p:nvPr>
        </p:nvSpPr>
        <p:spPr>
          <a:xfrm>
            <a:off x="381000" y="1309817"/>
            <a:ext cx="8382000" cy="4842433"/>
          </a:xfrm>
        </p:spPr>
        <p:txBody>
          <a:bodyPr/>
          <a:lstStyle/>
          <a:p>
            <a:r>
              <a:rPr lang="en-US" dirty="0"/>
              <a:t>Any small business or even a home can become a Microgrid at this time given that virtually every appliance and tool can be powered by DC.  </a:t>
            </a:r>
          </a:p>
          <a:p>
            <a:r>
              <a:rPr lang="en-US" dirty="0"/>
              <a:t>Inverting the AC to DC one time and in an efficient manner at the demarcation point between the home/microgrid and the utility.  </a:t>
            </a:r>
          </a:p>
          <a:p>
            <a:pPr lvl="1"/>
            <a:r>
              <a:rPr lang="en-US" dirty="0"/>
              <a:t>Inverting one time instead of for each piece of equipment can represent a 20% energy savings alone.</a:t>
            </a:r>
          </a:p>
        </p:txBody>
      </p:sp>
      <p:sp>
        <p:nvSpPr>
          <p:cNvPr id="4" name="Footer Placeholder 3">
            <a:extLst>
              <a:ext uri="{FF2B5EF4-FFF2-40B4-BE49-F238E27FC236}">
                <a16:creationId xmlns:a16="http://schemas.microsoft.com/office/drawing/2014/main" id="{56A9C036-0FFE-4434-8A4E-73D54877A711}"/>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97FDFF6E-1B31-4A1C-9A1D-F64160FE0509}"/>
              </a:ext>
            </a:extLst>
          </p:cNvPr>
          <p:cNvSpPr>
            <a:spLocks noGrp="1"/>
          </p:cNvSpPr>
          <p:nvPr>
            <p:ph type="sldNum" sz="quarter" idx="4"/>
          </p:nvPr>
        </p:nvSpPr>
        <p:spPr/>
        <p:txBody>
          <a:bodyPr/>
          <a:lstStyle/>
          <a:p>
            <a:fld id="{4BEAC4C4-F0A7-4B61-A827-E4198D078267}" type="slidenum">
              <a:rPr lang="en-US" smtClean="0"/>
              <a:t>19</a:t>
            </a:fld>
            <a:endParaRPr lang="en-US" dirty="0"/>
          </a:p>
        </p:txBody>
      </p:sp>
      <p:pic>
        <p:nvPicPr>
          <p:cNvPr id="5122" name="Picture 2" descr="What is a microgrid? Watch this video | Microgrid Knowledge">
            <a:extLst>
              <a:ext uri="{FF2B5EF4-FFF2-40B4-BE49-F238E27FC236}">
                <a16:creationId xmlns:a16="http://schemas.microsoft.com/office/drawing/2014/main" id="{A24EFB23-AB54-794B-9D4B-F56F4B750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561205"/>
            <a:ext cx="4114800" cy="216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842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24000" y="234568"/>
            <a:ext cx="7208107" cy="679832"/>
          </a:xfrm>
          <a:noFill/>
        </p:spPr>
        <p:txBody>
          <a:bodyPr/>
          <a:lstStyle/>
          <a:p>
            <a:pPr eaLnBrk="1" hangingPunct="1"/>
            <a:r>
              <a:rPr lang="en-US" altLang="en-US" dirty="0"/>
              <a:t>DC Power – a Second Chance?</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r>
              <a:rPr lang="en-US" altLang="en-US" dirty="0"/>
              <a:t>We all know that Tesla won the current wars.</a:t>
            </a:r>
          </a:p>
          <a:p>
            <a:r>
              <a:rPr lang="en-US" altLang="en-US" dirty="0"/>
              <a:t>But that was 125 years ago.  </a:t>
            </a:r>
          </a:p>
          <a:p>
            <a:r>
              <a:rPr lang="en-US" altLang="en-US" dirty="0"/>
              <a:t>Will Tesla and Edison move to a split decision as we progress further into the 21</a:t>
            </a:r>
            <a:r>
              <a:rPr lang="en-US" altLang="en-US" baseline="30000" dirty="0"/>
              <a:t>st</a:t>
            </a:r>
            <a:r>
              <a:rPr lang="en-US" altLang="en-US" dirty="0"/>
              <a:t> century?</a:t>
            </a:r>
            <a:endParaRPr lang="en-US" altLang="en-US" kern="0" dirty="0"/>
          </a:p>
          <a:p>
            <a:endParaRPr lang="en-US" altLang="en-US" dirty="0"/>
          </a:p>
        </p:txBody>
      </p:sp>
      <p:sp>
        <p:nvSpPr>
          <p:cNvPr id="2" name="Footer Placeholder 1">
            <a:extLst>
              <a:ext uri="{FF2B5EF4-FFF2-40B4-BE49-F238E27FC236}">
                <a16:creationId xmlns:a16="http://schemas.microsoft.com/office/drawing/2014/main" id="{05498792-5D50-4787-939F-525D6AA29429}"/>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AF445194-C5E3-4D4F-9647-73695F027BDF}"/>
              </a:ext>
            </a:extLst>
          </p:cNvPr>
          <p:cNvSpPr>
            <a:spLocks noGrp="1"/>
          </p:cNvSpPr>
          <p:nvPr>
            <p:ph type="sldNum" sz="quarter" idx="4"/>
          </p:nvPr>
        </p:nvSpPr>
        <p:spPr/>
        <p:txBody>
          <a:bodyPr/>
          <a:lstStyle/>
          <a:p>
            <a:fld id="{4BEAC4C4-F0A7-4B61-A827-E4198D078267}" type="slidenum">
              <a:rPr lang="en-US" smtClean="0"/>
              <a:t>2</a:t>
            </a:fld>
            <a:endParaRPr lang="en-US" dirty="0"/>
          </a:p>
        </p:txBody>
      </p:sp>
      <p:pic>
        <p:nvPicPr>
          <p:cNvPr id="3" name="Picture 2" descr="A person wearing a bow tie&#10;&#10;Description automatically generated">
            <a:extLst>
              <a:ext uri="{FF2B5EF4-FFF2-40B4-BE49-F238E27FC236}">
                <a16:creationId xmlns:a16="http://schemas.microsoft.com/office/drawing/2014/main" id="{1A6DF353-77F6-430F-8CF3-E6A6F252A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349733"/>
            <a:ext cx="2371618" cy="2904567"/>
          </a:xfrm>
          <a:prstGeom prst="rect">
            <a:avLst/>
          </a:prstGeom>
        </p:spPr>
      </p:pic>
      <p:sp>
        <p:nvSpPr>
          <p:cNvPr id="6" name="Content Placeholder 2">
            <a:extLst>
              <a:ext uri="{FF2B5EF4-FFF2-40B4-BE49-F238E27FC236}">
                <a16:creationId xmlns:a16="http://schemas.microsoft.com/office/drawing/2014/main" id="{CB3A27EB-C83F-4737-B2B1-24AA3C0AFEB5}"/>
              </a:ext>
            </a:extLst>
          </p:cNvPr>
          <p:cNvSpPr txBox="1">
            <a:spLocks noChangeArrowheads="1"/>
          </p:cNvSpPr>
          <p:nvPr/>
        </p:nvSpPr>
        <p:spPr bwMode="auto">
          <a:xfrm>
            <a:off x="653385" y="4114800"/>
            <a:ext cx="8220182" cy="164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en-US" altLang="en-US" kern="0" dirty="0"/>
          </a:p>
        </p:txBody>
      </p:sp>
      <p:pic>
        <p:nvPicPr>
          <p:cNvPr id="8" name="Picture 2">
            <a:extLst>
              <a:ext uri="{FF2B5EF4-FFF2-40B4-BE49-F238E27FC236}">
                <a16:creationId xmlns:a16="http://schemas.microsoft.com/office/drawing/2014/main" id="{F046BB43-7988-4D63-A6D2-D94664D5CF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349733"/>
            <a:ext cx="2189457" cy="290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234568"/>
            <a:ext cx="7208107" cy="679832"/>
          </a:xfrm>
          <a:noFill/>
        </p:spPr>
        <p:txBody>
          <a:bodyPr/>
          <a:lstStyle/>
          <a:p>
            <a:pPr eaLnBrk="1" hangingPunct="1"/>
            <a:r>
              <a:rPr lang="en-US" altLang="en-US" sz="4000" dirty="0"/>
              <a:t>DC – Edison May Win in the End</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r>
              <a:rPr lang="en-US" altLang="en-US" dirty="0"/>
              <a:t>DC micro-grids prove effective for shared cogeneration and storage</a:t>
            </a:r>
            <a:endParaRPr lang="en-US" altLang="en-US" kern="0" dirty="0"/>
          </a:p>
          <a:p>
            <a:endParaRPr lang="en-US" altLang="en-US" dirty="0"/>
          </a:p>
        </p:txBody>
      </p:sp>
      <p:sp>
        <p:nvSpPr>
          <p:cNvPr id="2" name="Footer Placeholder 1">
            <a:extLst>
              <a:ext uri="{FF2B5EF4-FFF2-40B4-BE49-F238E27FC236}">
                <a16:creationId xmlns:a16="http://schemas.microsoft.com/office/drawing/2014/main" id="{DA63A99A-4BB3-40D0-A820-786F200E9DF4}"/>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D7C31307-9FD0-4C9E-B9A4-F6E2B68BEBF8}"/>
              </a:ext>
            </a:extLst>
          </p:cNvPr>
          <p:cNvSpPr>
            <a:spLocks noGrp="1"/>
          </p:cNvSpPr>
          <p:nvPr>
            <p:ph type="sldNum" sz="quarter" idx="4"/>
          </p:nvPr>
        </p:nvSpPr>
        <p:spPr/>
        <p:txBody>
          <a:bodyPr/>
          <a:lstStyle/>
          <a:p>
            <a:fld id="{4BEAC4C4-F0A7-4B61-A827-E4198D078267}" type="slidenum">
              <a:rPr lang="en-US" smtClean="0"/>
              <a:t>20</a:t>
            </a:fld>
            <a:endParaRPr lang="en-US" dirty="0"/>
          </a:p>
        </p:txBody>
      </p:sp>
      <p:pic>
        <p:nvPicPr>
          <p:cNvPr id="3" name="Picture 2" descr="Timeline&#10;&#10;Description automatically generated">
            <a:extLst>
              <a:ext uri="{FF2B5EF4-FFF2-40B4-BE49-F238E27FC236}">
                <a16:creationId xmlns:a16="http://schemas.microsoft.com/office/drawing/2014/main" id="{90E98CD7-52AB-40D0-8E1F-F8273EEA0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209800"/>
            <a:ext cx="5303310" cy="4267200"/>
          </a:xfrm>
          <a:prstGeom prst="rect">
            <a:avLst/>
          </a:prstGeom>
        </p:spPr>
      </p:pic>
    </p:spTree>
    <p:extLst>
      <p:ext uri="{BB962C8B-B14F-4D97-AF65-F5344CB8AC3E}">
        <p14:creationId xmlns:p14="http://schemas.microsoft.com/office/powerpoint/2010/main" val="3573338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234568"/>
            <a:ext cx="7208107" cy="679832"/>
          </a:xfrm>
          <a:noFill/>
        </p:spPr>
        <p:txBody>
          <a:bodyPr/>
          <a:lstStyle/>
          <a:p>
            <a:pPr eaLnBrk="1" hangingPunct="1"/>
            <a:r>
              <a:rPr lang="en-US" altLang="en-US" sz="3200" dirty="0"/>
              <a:t>DC Meters – Tomorrow’s Cash Registers</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normAutofit/>
          </a:bodyPr>
          <a:lstStyle/>
          <a:p>
            <a:r>
              <a:rPr lang="en-US" altLang="en-US" dirty="0"/>
              <a:t>If you are going to sell it, you have to measure it.</a:t>
            </a:r>
          </a:p>
          <a:p>
            <a:r>
              <a:rPr lang="en-US" altLang="en-US" kern="0" dirty="0"/>
              <a:t>Real needs are driving the urgency for accurate and traceable DC metering</a:t>
            </a:r>
          </a:p>
          <a:p>
            <a:endParaRPr lang="en-US" altLang="en-US" dirty="0"/>
          </a:p>
        </p:txBody>
      </p:sp>
      <p:sp>
        <p:nvSpPr>
          <p:cNvPr id="2" name="Footer Placeholder 1">
            <a:extLst>
              <a:ext uri="{FF2B5EF4-FFF2-40B4-BE49-F238E27FC236}">
                <a16:creationId xmlns:a16="http://schemas.microsoft.com/office/drawing/2014/main" id="{A9256A8F-DF58-43CF-A52E-5781FE95F7CD}"/>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CF21C9A5-C904-4B26-90DC-2B59D9560920}"/>
              </a:ext>
            </a:extLst>
          </p:cNvPr>
          <p:cNvSpPr>
            <a:spLocks noGrp="1"/>
          </p:cNvSpPr>
          <p:nvPr>
            <p:ph type="sldNum" sz="quarter" idx="4"/>
          </p:nvPr>
        </p:nvSpPr>
        <p:spPr/>
        <p:txBody>
          <a:bodyPr/>
          <a:lstStyle/>
          <a:p>
            <a:fld id="{4BEAC4C4-F0A7-4B61-A827-E4198D078267}" type="slidenum">
              <a:rPr lang="en-US" smtClean="0"/>
              <a:t>21</a:t>
            </a:fld>
            <a:endParaRPr lang="en-US" dirty="0"/>
          </a:p>
        </p:txBody>
      </p:sp>
      <p:pic>
        <p:nvPicPr>
          <p:cNvPr id="12290" name="Picture 2" descr="Accuracy vs Precision: Differences &amp; Examples - Statistics By Jim">
            <a:extLst>
              <a:ext uri="{FF2B5EF4-FFF2-40B4-BE49-F238E27FC236}">
                <a16:creationId xmlns:a16="http://schemas.microsoft.com/office/drawing/2014/main" id="{83DE8DD8-42E2-55B3-3E03-8ACBB128F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686" y="2955050"/>
            <a:ext cx="3486150" cy="338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775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2400"/>
            <a:ext cx="7208107" cy="679832"/>
          </a:xfrm>
          <a:noFill/>
        </p:spPr>
        <p:txBody>
          <a:bodyPr/>
          <a:lstStyle/>
          <a:p>
            <a:pPr eaLnBrk="1" hangingPunct="1"/>
            <a:r>
              <a:rPr lang="en-US" altLang="en-US" sz="5400" dirty="0"/>
              <a:t>Background</a:t>
            </a:r>
          </a:p>
        </p:txBody>
      </p:sp>
      <mc:AlternateContent xmlns:mc="http://schemas.openxmlformats.org/markup-compatibility/2006" xmlns:a14="http://schemas.microsoft.com/office/drawing/2010/main">
        <mc:Choice Requires="a14">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r>
                  <a:rPr lang="en-US" altLang="en-US" dirty="0"/>
                  <a:t>DC Energy – the definition</a:t>
                </a:r>
              </a:p>
              <a:p>
                <a:pPr lvl="1"/>
                <a:r>
                  <a:rPr lang="en-US" b="0" dirty="0">
                    <a:effectLst/>
                    <a:ea typeface="Times New Roman" panose="02020603050405020304" pitchFamily="18" charset="0"/>
                    <a:cs typeface="Arial" panose="020B0604020202020204" pitchFamily="34" charset="0"/>
                  </a:rPr>
                  <a:t>Power		</a:t>
                </a:r>
                <a14:m>
                  <m:oMath xmlns:m="http://schemas.openxmlformats.org/officeDocument/2006/math">
                    <m:r>
                      <a:rPr lang="en-US" b="0" i="1" smtClean="0">
                        <a:effectLst/>
                        <a:latin typeface="Cambria Math" panose="02040503050406030204" pitchFamily="18" charset="0"/>
                        <a:ea typeface="Times New Roman" panose="02020603050405020304" pitchFamily="18" charset="0"/>
                        <a:cs typeface="Arial" panose="020B0604020202020204" pitchFamily="34" charset="0"/>
                      </a:rPr>
                      <m:t>  </m:t>
                    </m:r>
                    <m:r>
                      <a:rPr lang="en-US" i="1" smtClean="0">
                        <a:effectLst/>
                        <a:latin typeface="Cambria Math" panose="02040503050406030204" pitchFamily="18" charset="0"/>
                        <a:ea typeface="Times New Roman" panose="02020603050405020304" pitchFamily="18" charset="0"/>
                        <a:cs typeface="Arial" panose="020B0604020202020204" pitchFamily="34" charset="0"/>
                      </a:rPr>
                      <m:t>𝑊</m:t>
                    </m:r>
                    <m:d>
                      <m:dPr>
                        <m:ctrlPr>
                          <a:rPr lang="en-US" i="1">
                            <a:effectLst/>
                            <a:latin typeface="Cambria Math" panose="02040503050406030204" pitchFamily="18" charset="0"/>
                            <a:ea typeface="Times New Roman" panose="02020603050405020304" pitchFamily="18" charset="0"/>
                            <a:cs typeface="Arial" panose="020B0604020202020204" pitchFamily="34" charset="0"/>
                          </a:rPr>
                        </m:ctrlPr>
                      </m:dPr>
                      <m:e>
                        <m:r>
                          <a:rPr lang="en-US" i="1">
                            <a:effectLst/>
                            <a:latin typeface="Cambria Math" panose="02040503050406030204" pitchFamily="18" charset="0"/>
                            <a:ea typeface="Times New Roman" panose="02020603050405020304" pitchFamily="18" charset="0"/>
                            <a:cs typeface="Arial" panose="020B0604020202020204" pitchFamily="34" charset="0"/>
                          </a:rPr>
                          <m:t>𝑡</m:t>
                        </m:r>
                      </m:e>
                    </m:d>
                    <m:r>
                      <a:rPr lang="en-US">
                        <a:effectLst/>
                        <a:latin typeface="Cambria Math" panose="02040503050406030204" pitchFamily="18" charset="0"/>
                        <a:ea typeface="Times New Roman" panose="02020603050405020304" pitchFamily="18" charset="0"/>
                        <a:cs typeface="Arial" panose="020B0604020202020204" pitchFamily="34" charset="0"/>
                      </a:rPr>
                      <m:t>=</m:t>
                    </m:r>
                    <m:r>
                      <a:rPr lang="en-US" i="1">
                        <a:effectLst/>
                        <a:latin typeface="Cambria Math" panose="02040503050406030204" pitchFamily="18" charset="0"/>
                        <a:ea typeface="Times New Roman" panose="02020603050405020304" pitchFamily="18" charset="0"/>
                        <a:cs typeface="Arial" panose="020B0604020202020204" pitchFamily="34" charset="0"/>
                      </a:rPr>
                      <m:t>𝑉</m:t>
                    </m:r>
                    <m:d>
                      <m:dPr>
                        <m:ctrlPr>
                          <a:rPr lang="en-US" i="1">
                            <a:effectLst/>
                            <a:latin typeface="Cambria Math" panose="02040503050406030204" pitchFamily="18" charset="0"/>
                            <a:ea typeface="Times New Roman" panose="02020603050405020304" pitchFamily="18" charset="0"/>
                            <a:cs typeface="Arial" panose="020B0604020202020204" pitchFamily="34" charset="0"/>
                          </a:rPr>
                        </m:ctrlPr>
                      </m:dPr>
                      <m:e>
                        <m:r>
                          <a:rPr lang="en-US" i="1">
                            <a:effectLst/>
                            <a:latin typeface="Cambria Math" panose="02040503050406030204" pitchFamily="18" charset="0"/>
                            <a:ea typeface="Times New Roman" panose="02020603050405020304" pitchFamily="18" charset="0"/>
                            <a:cs typeface="Arial" panose="020B0604020202020204" pitchFamily="34" charset="0"/>
                          </a:rPr>
                          <m:t>𝑡</m:t>
                        </m:r>
                      </m:e>
                    </m:d>
                    <m:r>
                      <a:rPr lang="en-US">
                        <a:effectLst/>
                        <a:latin typeface="Cambria Math" panose="02040503050406030204" pitchFamily="18" charset="0"/>
                        <a:ea typeface="Times New Roman" panose="02020603050405020304" pitchFamily="18" charset="0"/>
                        <a:cs typeface="Arial" panose="020B0604020202020204" pitchFamily="34" charset="0"/>
                      </a:rPr>
                      <m:t>∙</m:t>
                    </m:r>
                    <m:r>
                      <a:rPr lang="en-US" i="1">
                        <a:effectLst/>
                        <a:latin typeface="Cambria Math" panose="02040503050406030204" pitchFamily="18" charset="0"/>
                        <a:ea typeface="Times New Roman" panose="02020603050405020304" pitchFamily="18" charset="0"/>
                        <a:cs typeface="Arial" panose="020B0604020202020204" pitchFamily="34" charset="0"/>
                      </a:rPr>
                      <m:t>𝐼</m:t>
                    </m:r>
                    <m:d>
                      <m:dPr>
                        <m:ctrlPr>
                          <a:rPr lang="en-US" i="1">
                            <a:effectLst/>
                            <a:latin typeface="Cambria Math" panose="02040503050406030204" pitchFamily="18" charset="0"/>
                            <a:ea typeface="Times New Roman" panose="02020603050405020304" pitchFamily="18" charset="0"/>
                            <a:cs typeface="Arial" panose="020B0604020202020204" pitchFamily="34" charset="0"/>
                          </a:rPr>
                        </m:ctrlPr>
                      </m:dPr>
                      <m:e>
                        <m:r>
                          <a:rPr lang="en-US" i="1">
                            <a:effectLst/>
                            <a:latin typeface="Cambria Math" panose="02040503050406030204" pitchFamily="18" charset="0"/>
                            <a:ea typeface="Times New Roman" panose="02020603050405020304" pitchFamily="18" charset="0"/>
                            <a:cs typeface="Arial" panose="020B0604020202020204" pitchFamily="34" charset="0"/>
                          </a:rPr>
                          <m:t>𝑡</m:t>
                        </m:r>
                      </m:e>
                    </m:d>
                  </m:oMath>
                </a14:m>
                <a:endParaRPr lang="en-US" dirty="0">
                  <a:effectLst/>
                  <a:ea typeface="Times New Roman" panose="02020603050405020304" pitchFamily="18" charset="0"/>
                  <a:cs typeface="Arial" panose="020B0604020202020204" pitchFamily="34" charset="0"/>
                </a:endParaRPr>
              </a:p>
              <a:p>
                <a:pPr lvl="1"/>
                <a:r>
                  <a:rPr lang="en-US" altLang="en-US" dirty="0"/>
                  <a:t>Energy	</a:t>
                </a:r>
                <a:endParaRPr lang="en-US" sz="1800" i="1" dirty="0">
                  <a:effectLst/>
                  <a:latin typeface="Cambria Math" panose="02040503050406030204" pitchFamily="18" charset="0"/>
                  <a:ea typeface="Times New Roman" panose="02020603050405020304" pitchFamily="18" charset="0"/>
                  <a:cs typeface="Arial" panose="020B0604020202020204" pitchFamily="34" charset="0"/>
                </a:endParaRPr>
              </a:p>
              <a:p>
                <a:pPr lvl="1"/>
                <a:endParaRPr lang="en-US" sz="1000" i="1" dirty="0">
                  <a:latin typeface="Cambria Math" panose="02040503050406030204" pitchFamily="18" charset="0"/>
                  <a:ea typeface="Times New Roman" panose="02020603050405020304" pitchFamily="18" charset="0"/>
                  <a:cs typeface="Arial" panose="020B0604020202020204" pitchFamily="34" charset="0"/>
                </a:endParaRPr>
              </a:p>
              <a:p>
                <a:pPr marL="457200" lvl="1"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Times New Roman" panose="02020603050405020304" pitchFamily="18" charset="0"/>
                          <a:cs typeface="Arial" panose="020B0604020202020204" pitchFamily="34" charset="0"/>
                        </a:rPr>
                        <m:t>𝐸</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Arial" panose="020B0604020202020204" pitchFamily="34" charset="0"/>
                                </a:rPr>
                                <m:t>𝑡</m:t>
                              </m:r>
                            </m:e>
                            <m:sub>
                              <m:r>
                                <a:rPr lang="en-US">
                                  <a:latin typeface="Cambria Math" panose="02040503050406030204" pitchFamily="18" charset="0"/>
                                  <a:ea typeface="Times New Roman" panose="02020603050405020304" pitchFamily="18" charset="0"/>
                                  <a:cs typeface="Arial" panose="020B0604020202020204" pitchFamily="34" charset="0"/>
                                </a:rPr>
                                <m:t>0</m:t>
                              </m:r>
                            </m:sub>
                          </m:sSub>
                          <m:r>
                            <a:rPr lang="en-US">
                              <a:latin typeface="Cambria Math" panose="02040503050406030204" pitchFamily="18" charset="0"/>
                              <a:ea typeface="Times New Roman" panose="02020603050405020304" pitchFamily="18" charset="0"/>
                              <a:cs typeface="Arial" panose="020B0604020202020204" pitchFamily="34" charset="0"/>
                            </a:rPr>
                            <m:t>+</m:t>
                          </m:r>
                          <m:r>
                            <a:rPr lang="en-US" i="1">
                              <a:latin typeface="Cambria Math" panose="02040503050406030204" pitchFamily="18" charset="0"/>
                              <a:ea typeface="Times New Roman" panose="02020603050405020304" pitchFamily="18" charset="0"/>
                              <a:cs typeface="Arial" panose="020B0604020202020204" pitchFamily="34" charset="0"/>
                            </a:rPr>
                            <m:t>𝑇</m:t>
                          </m:r>
                        </m:e>
                      </m:d>
                      <m:r>
                        <a:rPr lang="en-US">
                          <a:latin typeface="Cambria Math" panose="02040503050406030204" pitchFamily="18" charset="0"/>
                          <a:ea typeface="Times New Roman" panose="02020603050405020304" pitchFamily="18" charset="0"/>
                          <a:cs typeface="Arial" panose="020B0604020202020204" pitchFamily="34" charset="0"/>
                        </a:rPr>
                        <m:t>=</m:t>
                      </m:r>
                      <m:nary>
                        <m:naryPr>
                          <m:limLoc m:val="undOvr"/>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Arial" panose="020B0604020202020204" pitchFamily="34" charset="0"/>
                                </a:rPr>
                                <m:t>𝑡</m:t>
                              </m:r>
                            </m:e>
                            <m:sub>
                              <m:r>
                                <a:rPr lang="en-US">
                                  <a:latin typeface="Cambria Math" panose="02040503050406030204" pitchFamily="18" charset="0"/>
                                  <a:ea typeface="Times New Roman" panose="02020603050405020304" pitchFamily="18" charset="0"/>
                                  <a:cs typeface="Arial" panose="020B0604020202020204" pitchFamily="34" charset="0"/>
                                </a:rPr>
                                <m:t>0</m:t>
                              </m:r>
                            </m:sub>
                          </m:sSub>
                        </m:sub>
                        <m:sup>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Arial" panose="020B0604020202020204" pitchFamily="34" charset="0"/>
                                </a:rPr>
                                <m:t>𝑡</m:t>
                              </m:r>
                            </m:e>
                            <m:sub>
                              <m:r>
                                <a:rPr lang="en-US">
                                  <a:latin typeface="Cambria Math" panose="02040503050406030204" pitchFamily="18" charset="0"/>
                                  <a:ea typeface="Times New Roman" panose="02020603050405020304" pitchFamily="18" charset="0"/>
                                  <a:cs typeface="Arial" panose="020B0604020202020204" pitchFamily="34" charset="0"/>
                                </a:rPr>
                                <m:t>0</m:t>
                              </m:r>
                            </m:sub>
                          </m:sSub>
                          <m:r>
                            <a:rPr lang="en-US">
                              <a:latin typeface="Cambria Math" panose="02040503050406030204" pitchFamily="18" charset="0"/>
                              <a:ea typeface="Times New Roman" panose="02020603050405020304" pitchFamily="18" charset="0"/>
                              <a:cs typeface="Arial" panose="020B0604020202020204" pitchFamily="34" charset="0"/>
                            </a:rPr>
                            <m:t>+</m:t>
                          </m:r>
                          <m:r>
                            <a:rPr lang="en-US" i="1">
                              <a:latin typeface="Cambria Math" panose="02040503050406030204" pitchFamily="18" charset="0"/>
                              <a:ea typeface="Times New Roman" panose="02020603050405020304" pitchFamily="18" charset="0"/>
                              <a:cs typeface="Arial" panose="020B0604020202020204" pitchFamily="34" charset="0"/>
                            </a:rPr>
                            <m:t>𝑇</m:t>
                          </m:r>
                        </m:sup>
                        <m:e>
                          <m:box>
                            <m:boxPr>
                              <m:diff m:val="on"/>
                              <m:ctrlPr>
                                <a:rPr lang="en-US" i="1">
                                  <a:latin typeface="Cambria Math" panose="02040503050406030204" pitchFamily="18" charset="0"/>
                                </a:rPr>
                              </m:ctrlPr>
                            </m:boxPr>
                            <m:e>
                              <m:r>
                                <a:rPr lang="en-US" i="1">
                                  <a:latin typeface="Cambria Math" panose="02040503050406030204" pitchFamily="18" charset="0"/>
                                  <a:ea typeface="Times New Roman" panose="02020603050405020304" pitchFamily="18" charset="0"/>
                                  <a:cs typeface="Arial" panose="020B0604020202020204" pitchFamily="34" charset="0"/>
                                </a:rPr>
                                <m:t>𝑊</m:t>
                              </m:r>
                              <m:d>
                                <m:dPr>
                                  <m:ctrlPr>
                                    <a:rPr lang="en-US"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Arial" panose="020B0604020202020204" pitchFamily="34" charset="0"/>
                                    </a:rPr>
                                    <m:t>𝑡</m:t>
                                  </m:r>
                                </m:e>
                              </m:d>
                              <m:r>
                                <a:rPr lang="en-US">
                                  <a:latin typeface="Cambria Math" panose="02040503050406030204" pitchFamily="18" charset="0"/>
                                  <a:ea typeface="Times New Roman" panose="02020603050405020304" pitchFamily="18" charset="0"/>
                                  <a:cs typeface="Arial" panose="020B0604020202020204" pitchFamily="34" charset="0"/>
                                </a:rPr>
                                <m:t> </m:t>
                              </m:r>
                              <m:r>
                                <a:rPr lang="en-US" i="1">
                                  <a:latin typeface="Cambria Math" panose="02040503050406030204" pitchFamily="18" charset="0"/>
                                  <a:ea typeface="Times New Roman" panose="02020603050405020304" pitchFamily="18" charset="0"/>
                                  <a:cs typeface="Arial" panose="020B0604020202020204" pitchFamily="34" charset="0"/>
                                </a:rPr>
                                <m:t>𝑑𝑡</m:t>
                              </m:r>
                            </m:e>
                          </m:box>
                        </m:e>
                      </m:nary>
                      <m:r>
                        <a:rPr lang="en-US">
                          <a:latin typeface="Cambria Math" panose="02040503050406030204" pitchFamily="18" charset="0"/>
                          <a:ea typeface="Times New Roman" panose="02020603050405020304" pitchFamily="18" charset="0"/>
                          <a:cs typeface="Arial" panose="020B0604020202020204" pitchFamily="34" charset="0"/>
                        </a:rPr>
                        <m:t>=</m:t>
                      </m:r>
                      <m:nary>
                        <m:naryPr>
                          <m:limLoc m:val="undOvr"/>
                          <m:ctrlPr>
                            <a:rPr lang="en-US" i="1">
                              <a:latin typeface="Cambria Math" panose="02040503050406030204" pitchFamily="18" charset="0"/>
                            </a:rPr>
                          </m:ctrlPr>
                        </m:naryPr>
                        <m:sub>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Arial" panose="020B0604020202020204" pitchFamily="34" charset="0"/>
                                </a:rPr>
                                <m:t>𝑡</m:t>
                              </m:r>
                            </m:e>
                            <m:sub>
                              <m:r>
                                <a:rPr lang="en-US">
                                  <a:latin typeface="Cambria Math" panose="02040503050406030204" pitchFamily="18" charset="0"/>
                                  <a:ea typeface="Times New Roman" panose="02020603050405020304" pitchFamily="18" charset="0"/>
                                  <a:cs typeface="Arial" panose="020B0604020202020204" pitchFamily="34" charset="0"/>
                                </a:rPr>
                                <m:t>0</m:t>
                              </m:r>
                            </m:sub>
                          </m:sSub>
                        </m:sub>
                        <m:sup>
                          <m:sSub>
                            <m:sSubPr>
                              <m:ctrlPr>
                                <a:rPr lang="en-US" i="1">
                                  <a:latin typeface="Cambria Math" panose="02040503050406030204" pitchFamily="18" charset="0"/>
                                </a:rPr>
                              </m:ctrlPr>
                            </m:sSubPr>
                            <m:e>
                              <m:r>
                                <a:rPr lang="en-US" i="1">
                                  <a:latin typeface="Cambria Math" panose="02040503050406030204" pitchFamily="18" charset="0"/>
                                  <a:ea typeface="Times New Roman" panose="02020603050405020304" pitchFamily="18" charset="0"/>
                                  <a:cs typeface="Arial" panose="020B0604020202020204" pitchFamily="34" charset="0"/>
                                </a:rPr>
                                <m:t>𝑡</m:t>
                              </m:r>
                            </m:e>
                            <m:sub>
                              <m:r>
                                <a:rPr lang="en-US">
                                  <a:latin typeface="Cambria Math" panose="02040503050406030204" pitchFamily="18" charset="0"/>
                                  <a:ea typeface="Times New Roman" panose="02020603050405020304" pitchFamily="18" charset="0"/>
                                  <a:cs typeface="Arial" panose="020B0604020202020204" pitchFamily="34" charset="0"/>
                                </a:rPr>
                                <m:t>0</m:t>
                              </m:r>
                            </m:sub>
                          </m:sSub>
                          <m:r>
                            <a:rPr lang="en-US">
                              <a:latin typeface="Cambria Math" panose="02040503050406030204" pitchFamily="18" charset="0"/>
                              <a:ea typeface="Times New Roman" panose="02020603050405020304" pitchFamily="18" charset="0"/>
                              <a:cs typeface="Arial" panose="020B0604020202020204" pitchFamily="34" charset="0"/>
                            </a:rPr>
                            <m:t>+</m:t>
                          </m:r>
                          <m:r>
                            <a:rPr lang="en-US" i="1">
                              <a:latin typeface="Cambria Math" panose="02040503050406030204" pitchFamily="18" charset="0"/>
                              <a:ea typeface="Times New Roman" panose="02020603050405020304" pitchFamily="18" charset="0"/>
                              <a:cs typeface="Arial" panose="020B0604020202020204" pitchFamily="34" charset="0"/>
                            </a:rPr>
                            <m:t>𝑇</m:t>
                          </m:r>
                        </m:sup>
                        <m:e>
                          <m:r>
                            <a:rPr lang="en-US" i="1">
                              <a:latin typeface="Cambria Math" panose="02040503050406030204" pitchFamily="18" charset="0"/>
                              <a:ea typeface="Times New Roman" panose="02020603050405020304" pitchFamily="18" charset="0"/>
                              <a:cs typeface="Arial" panose="020B0604020202020204" pitchFamily="34" charset="0"/>
                            </a:rPr>
                            <m:t>𝑉</m:t>
                          </m:r>
                          <m:d>
                            <m:dPr>
                              <m:ctrlPr>
                                <a:rPr lang="en-US"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Arial" panose="020B0604020202020204" pitchFamily="34" charset="0"/>
                                </a:rPr>
                                <m:t>𝑡</m:t>
                              </m:r>
                            </m:e>
                          </m:d>
                          <m:r>
                            <a:rPr lang="en-US">
                              <a:latin typeface="Cambria Math" panose="02040503050406030204" pitchFamily="18" charset="0"/>
                              <a:ea typeface="Times New Roman" panose="02020603050405020304" pitchFamily="18" charset="0"/>
                              <a:cs typeface="Arial" panose="020B0604020202020204" pitchFamily="34" charset="0"/>
                            </a:rPr>
                            <m:t>∙</m:t>
                          </m:r>
                          <m:r>
                            <a:rPr lang="en-US" i="1">
                              <a:latin typeface="Cambria Math" panose="02040503050406030204" pitchFamily="18" charset="0"/>
                              <a:ea typeface="Times New Roman" panose="02020603050405020304" pitchFamily="18" charset="0"/>
                              <a:cs typeface="Arial" panose="020B0604020202020204" pitchFamily="34" charset="0"/>
                            </a:rPr>
                            <m:t>𝐼</m:t>
                          </m:r>
                          <m:d>
                            <m:dPr>
                              <m:ctrlPr>
                                <a:rPr lang="en-US"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Arial" panose="020B0604020202020204" pitchFamily="34" charset="0"/>
                                </a:rPr>
                                <m:t>𝑡</m:t>
                              </m:r>
                            </m:e>
                          </m:d>
                          <m:box>
                            <m:boxPr>
                              <m:diff m:val="on"/>
                              <m:ctrlPr>
                                <a:rPr lang="en-US" i="1">
                                  <a:latin typeface="Cambria Math" panose="02040503050406030204" pitchFamily="18" charset="0"/>
                                </a:rPr>
                              </m:ctrlPr>
                            </m:boxPr>
                            <m:e>
                              <m:r>
                                <a:rPr lang="en-US" i="1">
                                  <a:latin typeface="Cambria Math" panose="02040503050406030204" pitchFamily="18" charset="0"/>
                                  <a:ea typeface="Times New Roman" panose="02020603050405020304" pitchFamily="18" charset="0"/>
                                  <a:cs typeface="Arial" panose="020B0604020202020204" pitchFamily="34" charset="0"/>
                                </a:rPr>
                                <m:t>𝑑𝑡</m:t>
                              </m:r>
                            </m:e>
                          </m:box>
                        </m:e>
                      </m:nary>
                    </m:oMath>
                  </m:oMathPara>
                </a14:m>
                <a:endParaRPr lang="en-US" altLang="en-US" dirty="0"/>
              </a:p>
              <a:p>
                <a:pPr marL="457200" lvl="1" indent="0">
                  <a:buNone/>
                </a:pPr>
                <a:r>
                  <a:rPr lang="en-US" altLang="en-US" dirty="0"/>
                  <a:t>Four quantities to measure:</a:t>
                </a:r>
              </a:p>
              <a:p>
                <a:pPr marL="457200" lvl="1" indent="0">
                  <a:buNone/>
                </a:pPr>
                <a:r>
                  <a:rPr lang="en-US" altLang="en-US" dirty="0"/>
                  <a:t>	Voltage, current, time, simultaneity</a:t>
                </a:r>
              </a:p>
            </p:txBody>
          </p:sp>
        </mc:Choice>
        <mc:Fallback xmlns="">
          <p:sp>
            <p:nvSpPr>
              <p:cNvPr id="5123" name="Content Placeholder 2">
                <a:extLst>
                  <a:ext uri="{FF2B5EF4-FFF2-40B4-BE49-F238E27FC236}">
                    <a16:creationId xmlns:a16="http://schemas.microsoft.com/office/drawing/2014/main" id="{90015280-59B0-4D25-82CC-CDE8EF9F5C31}"/>
                  </a:ext>
                </a:extLst>
              </p:cNvPr>
              <p:cNvSpPr>
                <a:spLocks noGrp="1" noRot="1" noChangeAspect="1" noMove="1" noResize="1" noEditPoints="1" noAdjustHandles="1" noChangeArrowheads="1" noChangeShapeType="1" noTextEdit="1"/>
              </p:cNvSpPr>
              <p:nvPr>
                <p:ph idx="1"/>
              </p:nvPr>
            </p:nvSpPr>
            <p:spPr>
              <a:blipFill>
                <a:blip r:embed="rId3"/>
                <a:stretch>
                  <a:fillRect l="-1391" t="-2141"/>
                </a:stretch>
              </a:blipFill>
            </p:spPr>
            <p:txBody>
              <a:bodyPr/>
              <a:lstStyle/>
              <a:p>
                <a:r>
                  <a:rPr lang="en-US">
                    <a:noFill/>
                  </a:rPr>
                  <a:t> </a:t>
                </a:r>
              </a:p>
            </p:txBody>
          </p:sp>
        </mc:Fallback>
      </mc:AlternateContent>
      <p:sp>
        <p:nvSpPr>
          <p:cNvPr id="2" name="Footer Placeholder 1">
            <a:extLst>
              <a:ext uri="{FF2B5EF4-FFF2-40B4-BE49-F238E27FC236}">
                <a16:creationId xmlns:a16="http://schemas.microsoft.com/office/drawing/2014/main" id="{FF4F001C-5B15-41D4-9DE4-0791CA1904C9}"/>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CE77793F-88A3-4CF8-9957-5041D723C6A3}"/>
              </a:ext>
            </a:extLst>
          </p:cNvPr>
          <p:cNvSpPr>
            <a:spLocks noGrp="1"/>
          </p:cNvSpPr>
          <p:nvPr>
            <p:ph type="sldNum" sz="quarter" idx="4"/>
          </p:nvPr>
        </p:nvSpPr>
        <p:spPr/>
        <p:txBody>
          <a:bodyPr/>
          <a:lstStyle/>
          <a:p>
            <a:fld id="{4BEAC4C4-F0A7-4B61-A827-E4198D078267}" type="slidenum">
              <a:rPr lang="en-US" smtClean="0"/>
              <a:t>22</a:t>
            </a:fld>
            <a:endParaRPr lang="en-US" dirty="0"/>
          </a:p>
        </p:txBody>
      </p:sp>
    </p:spTree>
    <p:extLst>
      <p:ext uri="{BB962C8B-B14F-4D97-AF65-F5344CB8AC3E}">
        <p14:creationId xmlns:p14="http://schemas.microsoft.com/office/powerpoint/2010/main" val="23403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2400"/>
            <a:ext cx="7208107" cy="679832"/>
          </a:xfrm>
          <a:noFill/>
        </p:spPr>
        <p:txBody>
          <a:bodyPr/>
          <a:lstStyle/>
          <a:p>
            <a:pPr eaLnBrk="1" hangingPunct="1"/>
            <a:r>
              <a:rPr lang="en-US" altLang="en-US" sz="5400" dirty="0"/>
              <a:t>Challenges</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a:xfrm>
            <a:off x="-59817" y="1309817"/>
            <a:ext cx="5238750" cy="4842433"/>
          </a:xfrm>
        </p:spPr>
        <p:txBody>
          <a:bodyPr/>
          <a:lstStyle/>
          <a:p>
            <a:pPr lvl="1"/>
            <a:r>
              <a:rPr lang="en-US" b="0" dirty="0">
                <a:effectLst/>
                <a:ea typeface="Times New Roman" panose="02020603050405020304" pitchFamily="18" charset="0"/>
                <a:cs typeface="Arial" panose="020B0604020202020204" pitchFamily="34" charset="0"/>
              </a:rPr>
              <a:t>Same definition as AC energy</a:t>
            </a:r>
          </a:p>
          <a:p>
            <a:pPr lvl="1"/>
            <a:r>
              <a:rPr lang="en-US" b="0" dirty="0">
                <a:effectLst/>
                <a:ea typeface="Times New Roman" panose="02020603050405020304" pitchFamily="18" charset="0"/>
                <a:cs typeface="Arial" panose="020B0604020202020204" pitchFamily="34" charset="0"/>
              </a:rPr>
              <a:t>Voltage</a:t>
            </a:r>
          </a:p>
          <a:p>
            <a:pPr lvl="2"/>
            <a:r>
              <a:rPr lang="en-US" dirty="0">
                <a:ea typeface="Times New Roman" panose="02020603050405020304" pitchFamily="18" charset="0"/>
                <a:cs typeface="Arial" panose="020B0604020202020204" pitchFamily="34" charset="0"/>
              </a:rPr>
              <a:t>For DC voltages we are limited to resistive dividers to get from system voltages to ADC levels</a:t>
            </a:r>
          </a:p>
          <a:p>
            <a:pPr lvl="3"/>
            <a:r>
              <a:rPr lang="en-US" dirty="0">
                <a:effectLst/>
                <a:ea typeface="Times New Roman" panose="02020603050405020304" pitchFamily="18" charset="0"/>
                <a:cs typeface="Arial" panose="020B0604020202020204" pitchFamily="34" charset="0"/>
              </a:rPr>
              <a:t>Generally this is not an issue.</a:t>
            </a:r>
          </a:p>
          <a:p>
            <a:pPr lvl="1"/>
            <a:r>
              <a:rPr lang="en-US" dirty="0">
                <a:ea typeface="Times New Roman" panose="02020603050405020304" pitchFamily="18" charset="0"/>
                <a:cs typeface="Arial" panose="020B0604020202020204" pitchFamily="34" charset="0"/>
              </a:rPr>
              <a:t>Current</a:t>
            </a:r>
          </a:p>
          <a:p>
            <a:pPr lvl="2"/>
            <a:r>
              <a:rPr lang="en-US" dirty="0">
                <a:effectLst/>
                <a:ea typeface="Times New Roman" panose="02020603050405020304" pitchFamily="18" charset="0"/>
                <a:cs typeface="Arial" panose="020B0604020202020204" pitchFamily="34" charset="0"/>
              </a:rPr>
              <a:t>DC meters may use shunts, Hall effect sensors, or more sophisticated devices such as zero flux transducers</a:t>
            </a:r>
          </a:p>
          <a:p>
            <a:pPr lvl="2"/>
            <a:r>
              <a:rPr lang="en-US" dirty="0">
                <a:effectLst/>
                <a:ea typeface="Times New Roman" panose="02020603050405020304" pitchFamily="18" charset="0"/>
                <a:cs typeface="Arial" panose="020B0604020202020204" pitchFamily="34" charset="0"/>
              </a:rPr>
              <a:t>Both high current and low current applications present issues at high accuracy</a:t>
            </a:r>
          </a:p>
          <a:p>
            <a:pPr lvl="1"/>
            <a:endParaRPr lang="en-US" sz="1800" i="1" dirty="0">
              <a:effectLst/>
              <a:latin typeface="Cambria Math" panose="02040503050406030204" pitchFamily="18" charset="0"/>
              <a:ea typeface="Times New Roman" panose="02020603050405020304" pitchFamily="18" charset="0"/>
              <a:cs typeface="Arial" panose="020B0604020202020204" pitchFamily="34" charset="0"/>
            </a:endParaRPr>
          </a:p>
        </p:txBody>
      </p:sp>
      <p:sp>
        <p:nvSpPr>
          <p:cNvPr id="2" name="Footer Placeholder 1">
            <a:extLst>
              <a:ext uri="{FF2B5EF4-FFF2-40B4-BE49-F238E27FC236}">
                <a16:creationId xmlns:a16="http://schemas.microsoft.com/office/drawing/2014/main" id="{4419CF9F-22E7-4C3F-882E-DA7CE613CA38}"/>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2FB6F14D-6F50-458E-A75B-DD8233A6B53F}"/>
              </a:ext>
            </a:extLst>
          </p:cNvPr>
          <p:cNvSpPr>
            <a:spLocks noGrp="1"/>
          </p:cNvSpPr>
          <p:nvPr>
            <p:ph type="sldNum" sz="quarter" idx="4"/>
          </p:nvPr>
        </p:nvSpPr>
        <p:spPr/>
        <p:txBody>
          <a:bodyPr/>
          <a:lstStyle/>
          <a:p>
            <a:fld id="{4BEAC4C4-F0A7-4B61-A827-E4198D078267}" type="slidenum">
              <a:rPr lang="en-US" smtClean="0"/>
              <a:t>23</a:t>
            </a:fld>
            <a:endParaRPr lang="en-US" dirty="0"/>
          </a:p>
        </p:txBody>
      </p:sp>
      <p:pic>
        <p:nvPicPr>
          <p:cNvPr id="5" name="Picture 4">
            <a:extLst>
              <a:ext uri="{FF2B5EF4-FFF2-40B4-BE49-F238E27FC236}">
                <a16:creationId xmlns:a16="http://schemas.microsoft.com/office/drawing/2014/main" id="{815105BC-A3DF-71F9-18E7-81BB320E0DCB}"/>
              </a:ext>
            </a:extLst>
          </p:cNvPr>
          <p:cNvPicPr>
            <a:picLocks noChangeAspect="1"/>
          </p:cNvPicPr>
          <p:nvPr/>
        </p:nvPicPr>
        <p:blipFill>
          <a:blip r:embed="rId3"/>
          <a:stretch>
            <a:fillRect/>
          </a:stretch>
        </p:blipFill>
        <p:spPr>
          <a:xfrm>
            <a:off x="5359870" y="1270191"/>
            <a:ext cx="3405188" cy="2324100"/>
          </a:xfrm>
          <a:prstGeom prst="rect">
            <a:avLst/>
          </a:prstGeom>
        </p:spPr>
      </p:pic>
    </p:spTree>
    <p:extLst>
      <p:ext uri="{BB962C8B-B14F-4D97-AF65-F5344CB8AC3E}">
        <p14:creationId xmlns:p14="http://schemas.microsoft.com/office/powerpoint/2010/main" val="893688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noFill/>
        </p:spPr>
        <p:txBody>
          <a:bodyPr/>
          <a:lstStyle/>
          <a:p>
            <a:pPr eaLnBrk="1" hangingPunct="1"/>
            <a:r>
              <a:rPr lang="en-US" altLang="en-US" sz="5400" dirty="0"/>
              <a:t>Challenges</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pPr lvl="1"/>
            <a:r>
              <a:rPr lang="en-US" b="0" dirty="0">
                <a:effectLst/>
                <a:ea typeface="Times New Roman" panose="02020603050405020304" pitchFamily="18" charset="0"/>
                <a:cs typeface="Arial" panose="020B0604020202020204" pitchFamily="34" charset="0"/>
              </a:rPr>
              <a:t>Time Interval</a:t>
            </a:r>
          </a:p>
          <a:p>
            <a:pPr lvl="2"/>
            <a:r>
              <a:rPr lang="en-US" dirty="0">
                <a:ea typeface="Times New Roman" panose="02020603050405020304" pitchFamily="18" charset="0"/>
                <a:cs typeface="Arial" panose="020B0604020202020204" pitchFamily="34" charset="0"/>
              </a:rPr>
              <a:t>Neither measurement nor accuracy is an issue</a:t>
            </a:r>
            <a:endParaRPr lang="en-US" dirty="0">
              <a:effectLst/>
              <a:ea typeface="Times New Roman" panose="02020603050405020304" pitchFamily="18" charset="0"/>
              <a:cs typeface="Arial" panose="020B0604020202020204" pitchFamily="34" charset="0"/>
            </a:endParaRPr>
          </a:p>
          <a:p>
            <a:pPr lvl="1"/>
            <a:r>
              <a:rPr lang="en-US" altLang="en-US" dirty="0"/>
              <a:t>Simultaneity </a:t>
            </a:r>
            <a:endParaRPr lang="en-US" altLang="en-US" sz="1800" i="1" dirty="0">
              <a:latin typeface="Cambria Math" panose="02040503050406030204" pitchFamily="18" charset="0"/>
              <a:cs typeface="Arial" panose="020B0604020202020204" pitchFamily="34" charset="0"/>
            </a:endParaRPr>
          </a:p>
          <a:p>
            <a:pPr lvl="2"/>
            <a:r>
              <a:rPr lang="en-US" altLang="en-US" dirty="0">
                <a:cs typeface="Arial" panose="020B0604020202020204" pitchFamily="34" charset="0"/>
              </a:rPr>
              <a:t>Modern sampling ADC’s (Analog to Digital Converter) make true </a:t>
            </a:r>
            <a:r>
              <a:rPr lang="en-US" altLang="en-US" dirty="0"/>
              <a:t>simultaneity easy</a:t>
            </a:r>
            <a:endParaRPr lang="en-US" altLang="en-US" dirty="0">
              <a:cs typeface="Arial" panose="020B0604020202020204" pitchFamily="34" charset="0"/>
            </a:endParaRPr>
          </a:p>
          <a:p>
            <a:pPr lvl="1"/>
            <a:r>
              <a:rPr lang="en-US" altLang="en-US" dirty="0">
                <a:cs typeface="Arial" panose="020B0604020202020204" pitchFamily="34" charset="0"/>
              </a:rPr>
              <a:t>So why is DC metering considered so difficult?</a:t>
            </a:r>
          </a:p>
        </p:txBody>
      </p:sp>
      <p:sp>
        <p:nvSpPr>
          <p:cNvPr id="2" name="Footer Placeholder 1">
            <a:extLst>
              <a:ext uri="{FF2B5EF4-FFF2-40B4-BE49-F238E27FC236}">
                <a16:creationId xmlns:a16="http://schemas.microsoft.com/office/drawing/2014/main" id="{8B24284D-9943-4D46-A6CA-D9627D70F281}"/>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1471AD76-CB44-46D5-8B21-E4D643AB7003}"/>
              </a:ext>
            </a:extLst>
          </p:cNvPr>
          <p:cNvSpPr>
            <a:spLocks noGrp="1"/>
          </p:cNvSpPr>
          <p:nvPr>
            <p:ph type="sldNum" sz="quarter" idx="4"/>
          </p:nvPr>
        </p:nvSpPr>
        <p:spPr/>
        <p:txBody>
          <a:bodyPr/>
          <a:lstStyle/>
          <a:p>
            <a:fld id="{4BEAC4C4-F0A7-4B61-A827-E4198D078267}" type="slidenum">
              <a:rPr lang="en-US" smtClean="0"/>
              <a:t>24</a:t>
            </a:fld>
            <a:endParaRPr lang="en-US" dirty="0"/>
          </a:p>
        </p:txBody>
      </p:sp>
      <p:pic>
        <p:nvPicPr>
          <p:cNvPr id="13314" name="Picture 2" descr="What I Find Most Difficult About Writing | by Brian Brewington | Ascent  Publication">
            <a:extLst>
              <a:ext uri="{FF2B5EF4-FFF2-40B4-BE49-F238E27FC236}">
                <a16:creationId xmlns:a16="http://schemas.microsoft.com/office/drawing/2014/main" id="{3A2A09D2-7149-E148-4707-7CF86B8D2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118" y="3585889"/>
            <a:ext cx="4195763" cy="2792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494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2400"/>
            <a:ext cx="7208107" cy="679832"/>
          </a:xfrm>
          <a:noFill/>
        </p:spPr>
        <p:txBody>
          <a:bodyPr/>
          <a:lstStyle/>
          <a:p>
            <a:pPr eaLnBrk="1" hangingPunct="1"/>
            <a:r>
              <a:rPr lang="en-US" altLang="en-US" sz="5400" dirty="0"/>
              <a:t>Challenges</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pPr lvl="1"/>
            <a:r>
              <a:rPr lang="en-US" b="0" dirty="0">
                <a:effectLst/>
                <a:ea typeface="Times New Roman" panose="02020603050405020304" pitchFamily="18" charset="0"/>
                <a:cs typeface="Arial" panose="020B0604020202020204" pitchFamily="34" charset="0"/>
              </a:rPr>
              <a:t>DC may not really be DC</a:t>
            </a:r>
          </a:p>
          <a:p>
            <a:pPr lvl="1"/>
            <a:r>
              <a:rPr lang="en-US" dirty="0">
                <a:ea typeface="Times New Roman" panose="02020603050405020304" pitchFamily="18" charset="0"/>
                <a:cs typeface="Arial" panose="020B0604020202020204" pitchFamily="34" charset="0"/>
              </a:rPr>
              <a:t>There may be 10% of AC ripple on top of the voltage at frequencies in the 60Hz to 360Hz range</a:t>
            </a:r>
          </a:p>
          <a:p>
            <a:pPr lvl="1"/>
            <a:r>
              <a:rPr lang="en-US" dirty="0">
                <a:ea typeface="Times New Roman" panose="02020603050405020304" pitchFamily="18" charset="0"/>
                <a:cs typeface="Arial" panose="020B0604020202020204" pitchFamily="34" charset="0"/>
              </a:rPr>
              <a:t>There may be high frequency saw-tooth waves in the 20kHz to 250kHz range</a:t>
            </a:r>
          </a:p>
          <a:p>
            <a:pPr lvl="1"/>
            <a:r>
              <a:rPr lang="en-US" dirty="0">
                <a:ea typeface="Times New Roman" panose="02020603050405020304" pitchFamily="18" charset="0"/>
                <a:cs typeface="Arial" panose="020B0604020202020204" pitchFamily="34" charset="0"/>
              </a:rPr>
              <a:t>Loads may vary rapidly including large instantaneous steps</a:t>
            </a:r>
          </a:p>
          <a:p>
            <a:pPr lvl="1"/>
            <a:endParaRPr lang="en-US" dirty="0">
              <a:ea typeface="Times New Roman" panose="02020603050405020304" pitchFamily="18" charset="0"/>
              <a:cs typeface="Arial" panose="020B0604020202020204" pitchFamily="34" charset="0"/>
            </a:endParaRPr>
          </a:p>
          <a:p>
            <a:pPr lvl="1"/>
            <a:endParaRPr lang="en-US" dirty="0">
              <a:effectLst/>
              <a:ea typeface="Times New Roman" panose="02020603050405020304" pitchFamily="18" charset="0"/>
              <a:cs typeface="Arial" panose="020B0604020202020204" pitchFamily="34" charset="0"/>
            </a:endParaRPr>
          </a:p>
        </p:txBody>
      </p:sp>
      <p:sp>
        <p:nvSpPr>
          <p:cNvPr id="2" name="Footer Placeholder 1">
            <a:extLst>
              <a:ext uri="{FF2B5EF4-FFF2-40B4-BE49-F238E27FC236}">
                <a16:creationId xmlns:a16="http://schemas.microsoft.com/office/drawing/2014/main" id="{31A44566-BDE5-4403-A9F8-4078CDAC6252}"/>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9D670A5B-7A89-4694-B065-BA73F35902AE}"/>
              </a:ext>
            </a:extLst>
          </p:cNvPr>
          <p:cNvSpPr>
            <a:spLocks noGrp="1"/>
          </p:cNvSpPr>
          <p:nvPr>
            <p:ph type="sldNum" sz="quarter" idx="4"/>
          </p:nvPr>
        </p:nvSpPr>
        <p:spPr/>
        <p:txBody>
          <a:bodyPr/>
          <a:lstStyle/>
          <a:p>
            <a:fld id="{4BEAC4C4-F0A7-4B61-A827-E4198D078267}" type="slidenum">
              <a:rPr lang="en-US" smtClean="0"/>
              <a:t>25</a:t>
            </a:fld>
            <a:endParaRPr lang="en-US" dirty="0"/>
          </a:p>
        </p:txBody>
      </p:sp>
      <p:pic>
        <p:nvPicPr>
          <p:cNvPr id="14338" name="Picture 2">
            <a:extLst>
              <a:ext uri="{FF2B5EF4-FFF2-40B4-BE49-F238E27FC236}">
                <a16:creationId xmlns:a16="http://schemas.microsoft.com/office/drawing/2014/main" id="{651F2C7A-8801-34B3-B809-EAE6C7806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4008" y="3739701"/>
            <a:ext cx="2995983"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325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2400"/>
            <a:ext cx="7208107" cy="679832"/>
          </a:xfrm>
          <a:noFill/>
        </p:spPr>
        <p:txBody>
          <a:bodyPr/>
          <a:lstStyle/>
          <a:p>
            <a:pPr eaLnBrk="1" hangingPunct="1"/>
            <a:r>
              <a:rPr lang="en-US" altLang="en-US" dirty="0"/>
              <a:t>Devil is in the Details</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a:xfrm>
            <a:off x="628650" y="1309817"/>
            <a:ext cx="5829300" cy="4842433"/>
          </a:xfrm>
        </p:spPr>
        <p:txBody>
          <a:bodyPr/>
          <a:lstStyle/>
          <a:p>
            <a:pPr marL="461963" lvl="1" indent="-457200"/>
            <a:r>
              <a:rPr lang="en-US" altLang="en-US" sz="2800" dirty="0"/>
              <a:t>Modern AC meters use a variety of signal processing techniques to enhance accuracy.</a:t>
            </a:r>
          </a:p>
          <a:p>
            <a:pPr marL="914400" lvl="2" indent="-401638"/>
            <a:r>
              <a:rPr lang="en-US" altLang="en-US" dirty="0">
                <a:cs typeface="Arial" panose="020B0604020202020204" pitchFamily="34" charset="0"/>
              </a:rPr>
              <a:t>Any DC content of the signals is removed</a:t>
            </a:r>
          </a:p>
          <a:p>
            <a:pPr marL="914400" lvl="2" indent="-401638"/>
            <a:r>
              <a:rPr lang="en-US" altLang="en-US" dirty="0">
                <a:cs typeface="Arial" panose="020B0604020202020204" pitchFamily="34" charset="0"/>
              </a:rPr>
              <a:t>Algorithms such as FFT’s (Fast Fourier Transform’s) and digital transforms make use of the AC nature of the signals to improve accuracy</a:t>
            </a:r>
          </a:p>
        </p:txBody>
      </p:sp>
      <p:sp>
        <p:nvSpPr>
          <p:cNvPr id="2" name="Footer Placeholder 1">
            <a:extLst>
              <a:ext uri="{FF2B5EF4-FFF2-40B4-BE49-F238E27FC236}">
                <a16:creationId xmlns:a16="http://schemas.microsoft.com/office/drawing/2014/main" id="{E56DB92F-6942-4BE3-97CE-A4A68264A730}"/>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7F7D115D-11AF-4847-BAF2-738F19A9B1E3}"/>
              </a:ext>
            </a:extLst>
          </p:cNvPr>
          <p:cNvSpPr>
            <a:spLocks noGrp="1"/>
          </p:cNvSpPr>
          <p:nvPr>
            <p:ph type="sldNum" sz="quarter" idx="4"/>
          </p:nvPr>
        </p:nvSpPr>
        <p:spPr/>
        <p:txBody>
          <a:bodyPr/>
          <a:lstStyle/>
          <a:p>
            <a:fld id="{4BEAC4C4-F0A7-4B61-A827-E4198D078267}" type="slidenum">
              <a:rPr lang="en-US" smtClean="0"/>
              <a:t>26</a:t>
            </a:fld>
            <a:endParaRPr lang="en-US" dirty="0"/>
          </a:p>
        </p:txBody>
      </p:sp>
      <p:pic>
        <p:nvPicPr>
          <p:cNvPr id="3" name="Picture 2" descr="A close up of a logo&#10;&#10;Description automatically generated">
            <a:extLst>
              <a:ext uri="{FF2B5EF4-FFF2-40B4-BE49-F238E27FC236}">
                <a16:creationId xmlns:a16="http://schemas.microsoft.com/office/drawing/2014/main" id="{43F0E5CD-EED9-42DE-95F8-EE5FC67F1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1309817"/>
            <a:ext cx="2009354" cy="3352800"/>
          </a:xfrm>
          <a:prstGeom prst="rect">
            <a:avLst/>
          </a:prstGeom>
        </p:spPr>
      </p:pic>
      <p:sp>
        <p:nvSpPr>
          <p:cNvPr id="6" name="Content Placeholder 2">
            <a:extLst>
              <a:ext uri="{FF2B5EF4-FFF2-40B4-BE49-F238E27FC236}">
                <a16:creationId xmlns:a16="http://schemas.microsoft.com/office/drawing/2014/main" id="{8554B6DC-B2F6-4CF8-B00E-4C1739C78F87}"/>
              </a:ext>
            </a:extLst>
          </p:cNvPr>
          <p:cNvSpPr txBox="1">
            <a:spLocks noChangeArrowheads="1"/>
          </p:cNvSpPr>
          <p:nvPr/>
        </p:nvSpPr>
        <p:spPr bwMode="auto">
          <a:xfrm>
            <a:off x="0" y="5140202"/>
            <a:ext cx="8229600" cy="128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969962" lvl="2" indent="-457200">
              <a:buFont typeface="Arial" panose="020B0604020202020204" pitchFamily="34" charset="0"/>
              <a:buChar char="•"/>
            </a:pPr>
            <a:r>
              <a:rPr lang="en-US" altLang="en-US" sz="2800" kern="0" dirty="0">
                <a:cs typeface="Arial" panose="020B0604020202020204" pitchFamily="34" charset="0"/>
              </a:rPr>
              <a:t>For AC, small, inexpensive CTs are available with inherent accuracies of ±0.02 percent </a:t>
            </a:r>
          </a:p>
        </p:txBody>
      </p:sp>
    </p:spTree>
    <p:extLst>
      <p:ext uri="{BB962C8B-B14F-4D97-AF65-F5344CB8AC3E}">
        <p14:creationId xmlns:p14="http://schemas.microsoft.com/office/powerpoint/2010/main" val="2902881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2400"/>
            <a:ext cx="7208107" cy="679832"/>
          </a:xfrm>
          <a:noFill/>
        </p:spPr>
        <p:txBody>
          <a:bodyPr/>
          <a:lstStyle/>
          <a:p>
            <a:pPr eaLnBrk="1" hangingPunct="1"/>
            <a:r>
              <a:rPr lang="en-US" altLang="en-US" dirty="0"/>
              <a:t>DC Current Measurement</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pPr marL="461963" lvl="1" indent="-457200"/>
            <a:r>
              <a:rPr lang="en-US" altLang="en-US" sz="2800" dirty="0"/>
              <a:t>SHUNTS</a:t>
            </a:r>
          </a:p>
          <a:p>
            <a:pPr marL="862013" lvl="2" indent="-457200"/>
            <a:r>
              <a:rPr lang="en-US" altLang="en-US" dirty="0">
                <a:cs typeface="Arial" panose="020B0604020202020204" pitchFamily="34" charset="0"/>
              </a:rPr>
              <a:t>High currents shunts are generally large and produce very low signal levels</a:t>
            </a:r>
          </a:p>
          <a:p>
            <a:pPr marL="862013" lvl="2" indent="-457200"/>
            <a:r>
              <a:rPr lang="en-US" altLang="en-US" dirty="0">
                <a:cs typeface="Arial" panose="020B0604020202020204" pitchFamily="34" charset="0"/>
              </a:rPr>
              <a:t>A 1m</a:t>
            </a:r>
            <a:r>
              <a:rPr lang="en-US" altLang="en-US" dirty="0">
                <a:latin typeface="Arial" panose="020B0604020202020204" pitchFamily="34" charset="0"/>
                <a:cs typeface="Arial" panose="020B0604020202020204" pitchFamily="34" charset="0"/>
              </a:rPr>
              <a:t>Ω shunt in a 100A meter produces 10W with only a 0.1V signal</a:t>
            </a:r>
          </a:p>
          <a:p>
            <a:pPr marL="862013" lvl="2" indent="-457200"/>
            <a:r>
              <a:rPr lang="en-US" altLang="en-US" dirty="0">
                <a:latin typeface="Arial" panose="020B0604020202020204" pitchFamily="34" charset="0"/>
                <a:cs typeface="Arial" panose="020B0604020202020204" pitchFamily="34" charset="0"/>
              </a:rPr>
              <a:t>At 1.5 amps the signal is only 0.0015 volts</a:t>
            </a:r>
          </a:p>
          <a:p>
            <a:pPr marL="862013" lvl="2" indent="-457200"/>
            <a:r>
              <a:rPr lang="en-US" altLang="en-US" dirty="0">
                <a:latin typeface="Arial" panose="020B0604020202020204" pitchFamily="34" charset="0"/>
                <a:cs typeface="Arial" panose="020B0604020202020204" pitchFamily="34" charset="0"/>
              </a:rPr>
              <a:t>DC offsets can easily be larger than the signal and there is no simple signal processing trick to eliminate them</a:t>
            </a:r>
          </a:p>
          <a:p>
            <a:pPr marL="862013" lvl="2" indent="-457200"/>
            <a:r>
              <a:rPr lang="en-US" altLang="en-US" dirty="0">
                <a:latin typeface="Arial" panose="020B0604020202020204" pitchFamily="34" charset="0"/>
                <a:cs typeface="Arial" panose="020B0604020202020204" pitchFamily="34" charset="0"/>
              </a:rPr>
              <a:t>Shunts generally have fairly high temperature coefficients</a:t>
            </a:r>
            <a:endParaRPr lang="en-US" altLang="en-US" dirty="0">
              <a:cs typeface="Arial" panose="020B0604020202020204" pitchFamily="34" charset="0"/>
            </a:endParaRPr>
          </a:p>
        </p:txBody>
      </p:sp>
      <p:sp>
        <p:nvSpPr>
          <p:cNvPr id="3" name="Footer Placeholder 2">
            <a:extLst>
              <a:ext uri="{FF2B5EF4-FFF2-40B4-BE49-F238E27FC236}">
                <a16:creationId xmlns:a16="http://schemas.microsoft.com/office/drawing/2014/main" id="{256F9500-9FAC-4BC6-AA8F-1AD39D9E02C5}"/>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F31DB11B-D1DF-4C93-BDCE-90B23A80CD2B}"/>
              </a:ext>
            </a:extLst>
          </p:cNvPr>
          <p:cNvSpPr>
            <a:spLocks noGrp="1"/>
          </p:cNvSpPr>
          <p:nvPr>
            <p:ph type="sldNum" sz="quarter" idx="4"/>
          </p:nvPr>
        </p:nvSpPr>
        <p:spPr/>
        <p:txBody>
          <a:bodyPr/>
          <a:lstStyle/>
          <a:p>
            <a:fld id="{4BEAC4C4-F0A7-4B61-A827-E4198D078267}" type="slidenum">
              <a:rPr lang="en-US" smtClean="0"/>
              <a:t>27</a:t>
            </a:fld>
            <a:endParaRPr lang="en-US" dirty="0"/>
          </a:p>
        </p:txBody>
      </p:sp>
      <p:pic>
        <p:nvPicPr>
          <p:cNvPr id="2" name="Picture 1" descr="A close up of a logo&#10;&#10;Description automatically generated">
            <a:extLst>
              <a:ext uri="{FF2B5EF4-FFF2-40B4-BE49-F238E27FC236}">
                <a16:creationId xmlns:a16="http://schemas.microsoft.com/office/drawing/2014/main" id="{4D14143F-1348-45AD-BEF7-743D8B8C6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4419600"/>
            <a:ext cx="1066800" cy="1780058"/>
          </a:xfrm>
          <a:prstGeom prst="rect">
            <a:avLst/>
          </a:prstGeom>
        </p:spPr>
      </p:pic>
    </p:spTree>
    <p:extLst>
      <p:ext uri="{BB962C8B-B14F-4D97-AF65-F5344CB8AC3E}">
        <p14:creationId xmlns:p14="http://schemas.microsoft.com/office/powerpoint/2010/main" val="4049534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234568"/>
            <a:ext cx="7208107" cy="679832"/>
          </a:xfrm>
          <a:noFill/>
        </p:spPr>
        <p:txBody>
          <a:bodyPr/>
          <a:lstStyle/>
          <a:p>
            <a:pPr eaLnBrk="1" hangingPunct="1"/>
            <a:r>
              <a:rPr lang="en-US" altLang="en-US" dirty="0"/>
              <a:t>Current Measurement</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pPr marL="461963" lvl="1" indent="-457200"/>
            <a:r>
              <a:rPr lang="en-US" altLang="en-US" sz="2800" dirty="0"/>
              <a:t>Hall effect sensors</a:t>
            </a:r>
          </a:p>
          <a:p>
            <a:pPr marL="862013" lvl="2" indent="-457200"/>
            <a:r>
              <a:rPr lang="en-US" altLang="en-US" dirty="0">
                <a:cs typeface="Arial" panose="020B0604020202020204" pitchFamily="34" charset="0"/>
              </a:rPr>
              <a:t>Hall effect sensors are generally in the 1% to 5% accuracy range</a:t>
            </a:r>
          </a:p>
          <a:p>
            <a:pPr marL="862013" lvl="2" indent="-457200"/>
            <a:r>
              <a:rPr lang="en-US" altLang="en-US" dirty="0">
                <a:cs typeface="Arial" panose="020B0604020202020204" pitchFamily="34" charset="0"/>
              </a:rPr>
              <a:t>Closed loop sensors may be better than 1%</a:t>
            </a:r>
          </a:p>
          <a:p>
            <a:pPr marL="862013" lvl="2" indent="-457200"/>
            <a:r>
              <a:rPr lang="en-US" altLang="en-US" dirty="0">
                <a:cs typeface="Arial" panose="020B0604020202020204" pitchFamily="34" charset="0"/>
              </a:rPr>
              <a:t>Cost is generally high compared to shunts</a:t>
            </a:r>
          </a:p>
          <a:p>
            <a:pPr marL="862013" lvl="2" indent="-457200"/>
            <a:r>
              <a:rPr lang="en-US" altLang="en-US" dirty="0">
                <a:cs typeface="Arial" panose="020B0604020202020204" pitchFamily="34" charset="0"/>
              </a:rPr>
              <a:t>Temperature dependence may be an issue</a:t>
            </a:r>
          </a:p>
          <a:p>
            <a:pPr marL="862013" lvl="2" indent="-457200"/>
            <a:endParaRPr lang="en-US" altLang="en-US" dirty="0">
              <a:cs typeface="Arial" panose="020B0604020202020204" pitchFamily="34" charset="0"/>
            </a:endParaRPr>
          </a:p>
          <a:p>
            <a:pPr marL="862013" lvl="2" indent="-457200"/>
            <a:endParaRPr lang="en-US" altLang="en-US" dirty="0">
              <a:cs typeface="Arial" panose="020B0604020202020204" pitchFamily="34" charset="0"/>
            </a:endParaRPr>
          </a:p>
          <a:p>
            <a:pPr marL="404813" lvl="2" indent="0">
              <a:buNone/>
            </a:pPr>
            <a:r>
              <a:rPr lang="en-US" altLang="en-US" dirty="0">
                <a:cs typeface="Arial" panose="020B0604020202020204" pitchFamily="34" charset="0"/>
              </a:rPr>
              <a:t>So we have technology that may be viable for the field and may be able to provide the 0.5 to 1.0% accuracies that we might want from a DC meter.  How do we do better than this for calibration and certification purposes?</a:t>
            </a:r>
          </a:p>
          <a:p>
            <a:pPr marL="862013" lvl="2" indent="-457200"/>
            <a:endParaRPr lang="en-US" altLang="en-US" dirty="0">
              <a:cs typeface="Arial" panose="020B0604020202020204" pitchFamily="34" charset="0"/>
            </a:endParaRPr>
          </a:p>
        </p:txBody>
      </p:sp>
      <p:sp>
        <p:nvSpPr>
          <p:cNvPr id="3" name="Footer Placeholder 2">
            <a:extLst>
              <a:ext uri="{FF2B5EF4-FFF2-40B4-BE49-F238E27FC236}">
                <a16:creationId xmlns:a16="http://schemas.microsoft.com/office/drawing/2014/main" id="{46E97D57-173A-46DF-BB81-122B04832B94}"/>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764561BA-4DCE-4631-BC69-B0008A48FC3F}"/>
              </a:ext>
            </a:extLst>
          </p:cNvPr>
          <p:cNvSpPr>
            <a:spLocks noGrp="1"/>
          </p:cNvSpPr>
          <p:nvPr>
            <p:ph type="sldNum" sz="quarter" idx="4"/>
          </p:nvPr>
        </p:nvSpPr>
        <p:spPr/>
        <p:txBody>
          <a:bodyPr/>
          <a:lstStyle/>
          <a:p>
            <a:fld id="{4BEAC4C4-F0A7-4B61-A827-E4198D078267}" type="slidenum">
              <a:rPr lang="en-US" smtClean="0"/>
              <a:t>28</a:t>
            </a:fld>
            <a:endParaRPr lang="en-US" dirty="0"/>
          </a:p>
        </p:txBody>
      </p:sp>
      <p:pic>
        <p:nvPicPr>
          <p:cNvPr id="7" name="Picture 6" descr="A close up of a logo&#10;&#10;Description automatically generated">
            <a:extLst>
              <a:ext uri="{FF2B5EF4-FFF2-40B4-BE49-F238E27FC236}">
                <a16:creationId xmlns:a16="http://schemas.microsoft.com/office/drawing/2014/main" id="{0B0C76BC-1611-419F-A2E3-1141C41E1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850" y="4852015"/>
            <a:ext cx="1066800" cy="1780058"/>
          </a:xfrm>
          <a:prstGeom prst="rect">
            <a:avLst/>
          </a:prstGeom>
        </p:spPr>
      </p:pic>
    </p:spTree>
    <p:extLst>
      <p:ext uri="{BB962C8B-B14F-4D97-AF65-F5344CB8AC3E}">
        <p14:creationId xmlns:p14="http://schemas.microsoft.com/office/powerpoint/2010/main" val="3653175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234568"/>
            <a:ext cx="7208107" cy="679832"/>
          </a:xfrm>
          <a:noFill/>
        </p:spPr>
        <p:txBody>
          <a:bodyPr/>
          <a:lstStyle/>
          <a:p>
            <a:pPr eaLnBrk="1" hangingPunct="1"/>
            <a:r>
              <a:rPr lang="en-US" altLang="en-US" dirty="0"/>
              <a:t>Current Measurement</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pPr marL="461963" lvl="1" indent="-457200"/>
            <a:r>
              <a:rPr lang="en-US" altLang="en-US" sz="2800" dirty="0"/>
              <a:t>Zero flux transformers/flux gates</a:t>
            </a:r>
          </a:p>
          <a:p>
            <a:pPr marL="862013" lvl="2" indent="-457200"/>
            <a:r>
              <a:rPr lang="en-US" altLang="en-US" dirty="0">
                <a:cs typeface="Arial" panose="020B0604020202020204" pitchFamily="34" charset="0"/>
              </a:rPr>
              <a:t>Can be very accurate &lt;0.1% over a wide temperature range</a:t>
            </a:r>
          </a:p>
          <a:p>
            <a:pPr marL="862013" lvl="2" indent="-457200"/>
            <a:r>
              <a:rPr lang="en-US" altLang="en-US" dirty="0">
                <a:cs typeface="Arial" panose="020B0604020202020204" pitchFamily="34" charset="0"/>
              </a:rPr>
              <a:t>Measure AC and DC</a:t>
            </a:r>
          </a:p>
          <a:p>
            <a:pPr marL="862013" lvl="2" indent="-457200"/>
            <a:r>
              <a:rPr lang="en-US" altLang="en-US" dirty="0">
                <a:cs typeface="Arial" panose="020B0604020202020204" pitchFamily="34" charset="0"/>
              </a:rPr>
              <a:t>Are VERY expensive compared to all other techniques</a:t>
            </a:r>
          </a:p>
          <a:p>
            <a:pPr marL="862013" lvl="2" indent="-457200"/>
            <a:r>
              <a:rPr lang="en-US" altLang="en-US" dirty="0">
                <a:cs typeface="Arial" panose="020B0604020202020204" pitchFamily="34" charset="0"/>
              </a:rPr>
              <a:t>Few sources, large in size</a:t>
            </a:r>
          </a:p>
          <a:p>
            <a:pPr marL="862013" lvl="2" indent="-457200"/>
            <a:endParaRPr lang="en-US" altLang="en-US" dirty="0">
              <a:cs typeface="Arial" panose="020B0604020202020204" pitchFamily="34" charset="0"/>
            </a:endParaRPr>
          </a:p>
        </p:txBody>
      </p:sp>
      <p:sp>
        <p:nvSpPr>
          <p:cNvPr id="3" name="Footer Placeholder 2">
            <a:extLst>
              <a:ext uri="{FF2B5EF4-FFF2-40B4-BE49-F238E27FC236}">
                <a16:creationId xmlns:a16="http://schemas.microsoft.com/office/drawing/2014/main" id="{46E97D57-173A-46DF-BB81-122B04832B94}"/>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764561BA-4DCE-4631-BC69-B0008A48FC3F}"/>
              </a:ext>
            </a:extLst>
          </p:cNvPr>
          <p:cNvSpPr>
            <a:spLocks noGrp="1"/>
          </p:cNvSpPr>
          <p:nvPr>
            <p:ph type="sldNum" sz="quarter" idx="4"/>
          </p:nvPr>
        </p:nvSpPr>
        <p:spPr/>
        <p:txBody>
          <a:bodyPr/>
          <a:lstStyle/>
          <a:p>
            <a:fld id="{4BEAC4C4-F0A7-4B61-A827-E4198D078267}" type="slidenum">
              <a:rPr lang="en-US" smtClean="0"/>
              <a:t>29</a:t>
            </a:fld>
            <a:endParaRPr lang="en-US" dirty="0"/>
          </a:p>
        </p:txBody>
      </p:sp>
      <p:pic>
        <p:nvPicPr>
          <p:cNvPr id="7" name="Picture 6" descr="A close up of a logo&#10;&#10;Description automatically generated">
            <a:extLst>
              <a:ext uri="{FF2B5EF4-FFF2-40B4-BE49-F238E27FC236}">
                <a16:creationId xmlns:a16="http://schemas.microsoft.com/office/drawing/2014/main" id="{0B0C76BC-1611-419F-A2E3-1141C41E1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4419600"/>
            <a:ext cx="1066800" cy="1780058"/>
          </a:xfrm>
          <a:prstGeom prst="rect">
            <a:avLst/>
          </a:prstGeom>
        </p:spPr>
      </p:pic>
    </p:spTree>
    <p:extLst>
      <p:ext uri="{BB962C8B-B14F-4D97-AF65-F5344CB8AC3E}">
        <p14:creationId xmlns:p14="http://schemas.microsoft.com/office/powerpoint/2010/main" val="157871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24000" y="234568"/>
            <a:ext cx="7208107" cy="679832"/>
          </a:xfrm>
          <a:noFill/>
        </p:spPr>
        <p:txBody>
          <a:bodyPr/>
          <a:lstStyle/>
          <a:p>
            <a:pPr eaLnBrk="1" hangingPunct="1"/>
            <a:r>
              <a:rPr lang="en-US" altLang="en-US" dirty="0"/>
              <a:t>DC Power – A Resurgence</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r>
              <a:rPr lang="en-US" altLang="en-US" dirty="0"/>
              <a:t>DC never quite went away but the uses were very limited.</a:t>
            </a:r>
          </a:p>
          <a:p>
            <a:r>
              <a:rPr lang="en-US" altLang="en-US" dirty="0"/>
              <a:t>We are now using DC in extremely prominent and quickly expanding applications</a:t>
            </a:r>
          </a:p>
          <a:p>
            <a:pPr lvl="1"/>
            <a:r>
              <a:rPr lang="en-US" altLang="en-US" dirty="0"/>
              <a:t>Superchargers for Electric Vehicles</a:t>
            </a:r>
          </a:p>
          <a:p>
            <a:pPr lvl="1"/>
            <a:r>
              <a:rPr lang="en-US" altLang="en-US" dirty="0"/>
              <a:t>Battery storage for renewables and other Distributed Energy Resources</a:t>
            </a:r>
          </a:p>
          <a:p>
            <a:r>
              <a:rPr lang="en-US" altLang="en-US" dirty="0"/>
              <a:t>We will hear more about both of these topics in the next two sessions this afternoon</a:t>
            </a:r>
          </a:p>
          <a:p>
            <a:endParaRPr lang="en-US" altLang="en-US" dirty="0"/>
          </a:p>
        </p:txBody>
      </p:sp>
      <p:sp>
        <p:nvSpPr>
          <p:cNvPr id="2" name="Footer Placeholder 1">
            <a:extLst>
              <a:ext uri="{FF2B5EF4-FFF2-40B4-BE49-F238E27FC236}">
                <a16:creationId xmlns:a16="http://schemas.microsoft.com/office/drawing/2014/main" id="{05498792-5D50-4787-939F-525D6AA29429}"/>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AF445194-C5E3-4D4F-9647-73695F027BDF}"/>
              </a:ext>
            </a:extLst>
          </p:cNvPr>
          <p:cNvSpPr>
            <a:spLocks noGrp="1"/>
          </p:cNvSpPr>
          <p:nvPr>
            <p:ph type="sldNum" sz="quarter" idx="4"/>
          </p:nvPr>
        </p:nvSpPr>
        <p:spPr/>
        <p:txBody>
          <a:bodyPr/>
          <a:lstStyle/>
          <a:p>
            <a:fld id="{4BEAC4C4-F0A7-4B61-A827-E4198D078267}" type="slidenum">
              <a:rPr lang="en-US" smtClean="0"/>
              <a:t>3</a:t>
            </a:fld>
            <a:endParaRPr lang="en-US" dirty="0"/>
          </a:p>
        </p:txBody>
      </p:sp>
      <p:pic>
        <p:nvPicPr>
          <p:cNvPr id="3" name="Picture 2" descr="A person wearing a bow tie&#10;&#10;Description automatically generated">
            <a:extLst>
              <a:ext uri="{FF2B5EF4-FFF2-40B4-BE49-F238E27FC236}">
                <a16:creationId xmlns:a16="http://schemas.microsoft.com/office/drawing/2014/main" id="{1A6DF353-77F6-430F-8CF3-E6A6F252A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397" y="5127865"/>
            <a:ext cx="1316805" cy="1387475"/>
          </a:xfrm>
          <a:prstGeom prst="rect">
            <a:avLst/>
          </a:prstGeom>
        </p:spPr>
      </p:pic>
      <p:sp>
        <p:nvSpPr>
          <p:cNvPr id="6" name="Content Placeholder 2">
            <a:extLst>
              <a:ext uri="{FF2B5EF4-FFF2-40B4-BE49-F238E27FC236}">
                <a16:creationId xmlns:a16="http://schemas.microsoft.com/office/drawing/2014/main" id="{CB3A27EB-C83F-4737-B2B1-24AA3C0AFEB5}"/>
              </a:ext>
            </a:extLst>
          </p:cNvPr>
          <p:cNvSpPr txBox="1">
            <a:spLocks noChangeArrowheads="1"/>
          </p:cNvSpPr>
          <p:nvPr/>
        </p:nvSpPr>
        <p:spPr bwMode="auto">
          <a:xfrm>
            <a:off x="4495800" y="2540593"/>
            <a:ext cx="8220182" cy="164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en-US" altLang="en-US" kern="0" dirty="0"/>
          </a:p>
        </p:txBody>
      </p:sp>
    </p:spTree>
    <p:extLst>
      <p:ext uri="{BB962C8B-B14F-4D97-AF65-F5344CB8AC3E}">
        <p14:creationId xmlns:p14="http://schemas.microsoft.com/office/powerpoint/2010/main" val="3793706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8368"/>
            <a:ext cx="7208107" cy="679832"/>
          </a:xfrm>
          <a:noFill/>
        </p:spPr>
        <p:txBody>
          <a:bodyPr/>
          <a:lstStyle/>
          <a:p>
            <a:pPr eaLnBrk="1" hangingPunct="1"/>
            <a:r>
              <a:rPr lang="en-US" altLang="en-US" dirty="0">
                <a:solidFill>
                  <a:schemeClr val="accent5">
                    <a:lumMod val="60000"/>
                    <a:lumOff val="40000"/>
                  </a:schemeClr>
                </a:solidFill>
              </a:rPr>
              <a:t>Establishing Traceability</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a:xfrm>
            <a:off x="628650" y="1309817"/>
            <a:ext cx="4933950" cy="4842433"/>
          </a:xfrm>
        </p:spPr>
        <p:txBody>
          <a:bodyPr/>
          <a:lstStyle/>
          <a:p>
            <a:pPr marL="461963" lvl="1" indent="-457200"/>
            <a:r>
              <a:rPr lang="en-US" altLang="en-US" sz="2800" dirty="0"/>
              <a:t>Make and Validate</a:t>
            </a:r>
          </a:p>
          <a:p>
            <a:pPr marL="862013" lvl="2" indent="-457200"/>
            <a:r>
              <a:rPr lang="en-US" altLang="en-US" dirty="0">
                <a:cs typeface="Arial" panose="020B0604020202020204" pitchFamily="34" charset="0"/>
              </a:rPr>
              <a:t>A primary reference standard candidate is constructed using multiple current sensors with AC/DC measurement capabilities</a:t>
            </a:r>
          </a:p>
          <a:p>
            <a:pPr marL="1319213" lvl="3" indent="-457200"/>
            <a:r>
              <a:rPr lang="en-US" altLang="en-US" dirty="0">
                <a:cs typeface="Arial" panose="020B0604020202020204" pitchFamily="34" charset="0"/>
              </a:rPr>
              <a:t>Precision zero flux transformer for high current  10 – 1000A</a:t>
            </a:r>
          </a:p>
          <a:p>
            <a:pPr marL="1319213" lvl="3" indent="-457200"/>
            <a:r>
              <a:rPr lang="en-US" altLang="en-US" dirty="0">
                <a:cs typeface="Arial" panose="020B0604020202020204" pitchFamily="34" charset="0"/>
              </a:rPr>
              <a:t>Precision shunt 0.1 ohm, 1 ppm TC with integrated PT100 temperature sensor</a:t>
            </a:r>
          </a:p>
          <a:p>
            <a:pPr marL="862013" lvl="3" indent="0">
              <a:buNone/>
            </a:pPr>
            <a:endParaRPr lang="en-US" altLang="en-US" dirty="0">
              <a:cs typeface="Arial" panose="020B0604020202020204" pitchFamily="34" charset="0"/>
            </a:endParaRPr>
          </a:p>
          <a:p>
            <a:pPr marL="862013" lvl="2" indent="-457200"/>
            <a:endParaRPr lang="en-US" altLang="en-US" dirty="0">
              <a:cs typeface="Arial" panose="020B0604020202020204" pitchFamily="34" charset="0"/>
            </a:endParaRPr>
          </a:p>
        </p:txBody>
      </p:sp>
      <p:sp>
        <p:nvSpPr>
          <p:cNvPr id="2" name="Footer Placeholder 1">
            <a:extLst>
              <a:ext uri="{FF2B5EF4-FFF2-40B4-BE49-F238E27FC236}">
                <a16:creationId xmlns:a16="http://schemas.microsoft.com/office/drawing/2014/main" id="{B156818D-E4B8-4E57-93E0-A9B5837418AC}"/>
              </a:ext>
            </a:extLst>
          </p:cNvPr>
          <p:cNvSpPr>
            <a:spLocks noGrp="1"/>
          </p:cNvSpPr>
          <p:nvPr>
            <p:ph type="ftr" sz="quarter" idx="3"/>
          </p:nvPr>
        </p:nvSpPr>
        <p:spPr/>
        <p:txBody>
          <a:bodyPr/>
          <a:lstStyle/>
          <a:p>
            <a:r>
              <a:rPr lang="en-US"/>
              <a:t>tescometering.com</a:t>
            </a:r>
            <a:endParaRPr lang="en-US" dirty="0"/>
          </a:p>
        </p:txBody>
      </p:sp>
      <p:sp>
        <p:nvSpPr>
          <p:cNvPr id="4" name="Slide Number Placeholder 3">
            <a:extLst>
              <a:ext uri="{FF2B5EF4-FFF2-40B4-BE49-F238E27FC236}">
                <a16:creationId xmlns:a16="http://schemas.microsoft.com/office/drawing/2014/main" id="{827714B0-96CE-4657-80B2-210ADBAA9423}"/>
              </a:ext>
            </a:extLst>
          </p:cNvPr>
          <p:cNvSpPr>
            <a:spLocks noGrp="1"/>
          </p:cNvSpPr>
          <p:nvPr>
            <p:ph type="sldNum" sz="quarter" idx="4"/>
          </p:nvPr>
        </p:nvSpPr>
        <p:spPr/>
        <p:txBody>
          <a:bodyPr/>
          <a:lstStyle/>
          <a:p>
            <a:fld id="{4BEAC4C4-F0A7-4B61-A827-E4198D078267}" type="slidenum">
              <a:rPr lang="en-US" smtClean="0"/>
              <a:t>30</a:t>
            </a:fld>
            <a:endParaRPr lang="en-US" dirty="0"/>
          </a:p>
        </p:txBody>
      </p:sp>
      <p:graphicFrame>
        <p:nvGraphicFramePr>
          <p:cNvPr id="3" name="Object 2">
            <a:extLst>
              <a:ext uri="{FF2B5EF4-FFF2-40B4-BE49-F238E27FC236}">
                <a16:creationId xmlns:a16="http://schemas.microsoft.com/office/drawing/2014/main" id="{14CA5B0B-B499-4FCC-80E6-8F196E82E00B}"/>
              </a:ext>
            </a:extLst>
          </p:cNvPr>
          <p:cNvGraphicFramePr>
            <a:graphicFrameLocks noChangeAspect="1"/>
          </p:cNvGraphicFramePr>
          <p:nvPr>
            <p:extLst>
              <p:ext uri="{D42A27DB-BD31-4B8C-83A1-F6EECF244321}">
                <p14:modId xmlns:p14="http://schemas.microsoft.com/office/powerpoint/2010/main" val="647120107"/>
              </p:ext>
            </p:extLst>
          </p:nvPr>
        </p:nvGraphicFramePr>
        <p:xfrm>
          <a:off x="5712916" y="1549399"/>
          <a:ext cx="3131047" cy="3403601"/>
        </p:xfrm>
        <a:graphic>
          <a:graphicData uri="http://schemas.openxmlformats.org/presentationml/2006/ole">
            <mc:AlternateContent xmlns:mc="http://schemas.openxmlformats.org/markup-compatibility/2006">
              <mc:Choice xmlns:v="urn:schemas-microsoft-com:vml" Requires="v">
                <p:oleObj name="PHOTO-PAINT" r:id="rId3" imgW="12435840" imgH="13517640" progId="CorelPHOTOPAINT.Image.17">
                  <p:embed/>
                </p:oleObj>
              </mc:Choice>
              <mc:Fallback>
                <p:oleObj name="PHOTO-PAINT" r:id="rId3" imgW="12435840" imgH="13517640" progId="CorelPHOTOPAINT.Image.17">
                  <p:embed/>
                  <p:pic>
                    <p:nvPicPr>
                      <p:cNvPr id="0" name=""/>
                      <p:cNvPicPr/>
                      <p:nvPr/>
                    </p:nvPicPr>
                    <p:blipFill>
                      <a:blip r:embed="rId4"/>
                      <a:stretch>
                        <a:fillRect/>
                      </a:stretch>
                    </p:blipFill>
                    <p:spPr>
                      <a:xfrm>
                        <a:off x="5712916" y="1549399"/>
                        <a:ext cx="3131047" cy="3403601"/>
                      </a:xfrm>
                      <a:prstGeom prst="rect">
                        <a:avLst/>
                      </a:prstGeom>
                    </p:spPr>
                  </p:pic>
                </p:oleObj>
              </mc:Fallback>
            </mc:AlternateContent>
          </a:graphicData>
        </a:graphic>
      </p:graphicFrame>
    </p:spTree>
    <p:extLst>
      <p:ext uri="{BB962C8B-B14F-4D97-AF65-F5344CB8AC3E}">
        <p14:creationId xmlns:p14="http://schemas.microsoft.com/office/powerpoint/2010/main" val="1188929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8368"/>
            <a:ext cx="7208107" cy="679832"/>
          </a:xfrm>
          <a:noFill/>
        </p:spPr>
        <p:txBody>
          <a:bodyPr/>
          <a:lstStyle/>
          <a:p>
            <a:pPr eaLnBrk="1" hangingPunct="1"/>
            <a:r>
              <a:rPr lang="en-US" altLang="en-US" dirty="0"/>
              <a:t>Establishing Traceability</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pPr marL="862013" lvl="2" indent="-457200"/>
            <a:endParaRPr lang="en-US" altLang="en-US" dirty="0">
              <a:cs typeface="Arial" panose="020B0604020202020204" pitchFamily="34" charset="0"/>
            </a:endParaRPr>
          </a:p>
          <a:p>
            <a:pPr marL="461963" lvl="1" indent="-457200"/>
            <a:r>
              <a:rPr lang="en-US" altLang="en-US" sz="2800" dirty="0">
                <a:cs typeface="Arial" panose="020B0604020202020204" pitchFamily="34" charset="0"/>
              </a:rPr>
              <a:t>Because the system is fully calibrated in AC and DC modes it is also capable of mixed signal measurement of any kind</a:t>
            </a:r>
          </a:p>
          <a:p>
            <a:pPr marL="862013" lvl="2" indent="-457200"/>
            <a:r>
              <a:rPr lang="en-US" altLang="en-US" dirty="0">
                <a:cs typeface="Arial" panose="020B0604020202020204" pitchFamily="34" charset="0"/>
              </a:rPr>
              <a:t>AC validation resolves any issues of timing and simultaneity</a:t>
            </a:r>
          </a:p>
          <a:p>
            <a:pPr marL="862013" lvl="3" indent="0">
              <a:buNone/>
            </a:pPr>
            <a:endParaRPr lang="en-US" altLang="en-US" dirty="0">
              <a:cs typeface="Arial" panose="020B0604020202020204" pitchFamily="34" charset="0"/>
            </a:endParaRPr>
          </a:p>
          <a:p>
            <a:pPr marL="862013" lvl="2" indent="-457200"/>
            <a:endParaRPr lang="en-US" altLang="en-US" dirty="0">
              <a:cs typeface="Arial" panose="020B0604020202020204" pitchFamily="34" charset="0"/>
            </a:endParaRPr>
          </a:p>
        </p:txBody>
      </p:sp>
      <p:sp>
        <p:nvSpPr>
          <p:cNvPr id="2" name="Footer Placeholder 1">
            <a:extLst>
              <a:ext uri="{FF2B5EF4-FFF2-40B4-BE49-F238E27FC236}">
                <a16:creationId xmlns:a16="http://schemas.microsoft.com/office/drawing/2014/main" id="{D36C3AB3-8F59-4138-A6A7-5A9A4390099C}"/>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0C3A9F91-71F2-4ABA-80C3-97D375A58938}"/>
              </a:ext>
            </a:extLst>
          </p:cNvPr>
          <p:cNvSpPr>
            <a:spLocks noGrp="1"/>
          </p:cNvSpPr>
          <p:nvPr>
            <p:ph type="sldNum" sz="quarter" idx="4"/>
          </p:nvPr>
        </p:nvSpPr>
        <p:spPr/>
        <p:txBody>
          <a:bodyPr/>
          <a:lstStyle/>
          <a:p>
            <a:fld id="{4BEAC4C4-F0A7-4B61-A827-E4198D078267}" type="slidenum">
              <a:rPr lang="en-US" smtClean="0"/>
              <a:t>31</a:t>
            </a:fld>
            <a:endParaRPr lang="en-US" dirty="0"/>
          </a:p>
        </p:txBody>
      </p:sp>
      <p:pic>
        <p:nvPicPr>
          <p:cNvPr id="15362" name="Picture 2" descr="What Do Mixed Signals Really Mean? 8 Confusing Signs In Dating">
            <a:extLst>
              <a:ext uri="{FF2B5EF4-FFF2-40B4-BE49-F238E27FC236}">
                <a16:creationId xmlns:a16="http://schemas.microsoft.com/office/drawing/2014/main" id="{5034E351-FE24-0571-F876-7B1618B6D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429000"/>
            <a:ext cx="3048000" cy="303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466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ABL/ISO 17025 Certification, in Pan India, Rs 125000/service 3M Management  Consultants | ID: 15479428655">
            <a:extLst>
              <a:ext uri="{FF2B5EF4-FFF2-40B4-BE49-F238E27FC236}">
                <a16:creationId xmlns:a16="http://schemas.microsoft.com/office/drawing/2014/main" id="{73172B10-769D-CFB4-9415-9DE6D6647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575" y="2514600"/>
            <a:ext cx="4514850" cy="4514850"/>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8368"/>
            <a:ext cx="7208107" cy="679832"/>
          </a:xfrm>
          <a:noFill/>
        </p:spPr>
        <p:txBody>
          <a:bodyPr/>
          <a:lstStyle/>
          <a:p>
            <a:pPr eaLnBrk="1" hangingPunct="1"/>
            <a:r>
              <a:rPr lang="en-US" altLang="en-US" dirty="0">
                <a:solidFill>
                  <a:schemeClr val="accent5">
                    <a:lumMod val="60000"/>
                    <a:lumOff val="40000"/>
                  </a:schemeClr>
                </a:solidFill>
              </a:rPr>
              <a:t>Establishing Traceability</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lstStyle/>
          <a:p>
            <a:pPr marL="461963" lvl="1" indent="-457200"/>
            <a:r>
              <a:rPr lang="en-US" altLang="en-US" dirty="0"/>
              <a:t>Since there is no primary DC Energy Standard to provide Traceability we had to start from basic measurements, agree a methodology and qualify a primary standard.</a:t>
            </a:r>
            <a:endParaRPr lang="en-US" altLang="en-US" dirty="0">
              <a:cs typeface="Arial" panose="020B0604020202020204" pitchFamily="34" charset="0"/>
            </a:endParaRPr>
          </a:p>
          <a:p>
            <a:pPr marL="461963" lvl="1" indent="-457200"/>
            <a:r>
              <a:rPr lang="en-US" altLang="en-US" dirty="0">
                <a:cs typeface="Arial" panose="020B0604020202020204" pitchFamily="34" charset="0"/>
              </a:rPr>
              <a:t>Working with NRC, NIST the Bureau of Weights and Measures and other interested agencies a methodology was developed and the first 17025 lab in the country has been accredited for DC energy measurement.</a:t>
            </a:r>
          </a:p>
          <a:p>
            <a:pPr marL="4763" lvl="1" indent="0">
              <a:buNone/>
            </a:pPr>
            <a:endParaRPr lang="en-US" altLang="en-US" dirty="0"/>
          </a:p>
        </p:txBody>
      </p:sp>
      <p:sp>
        <p:nvSpPr>
          <p:cNvPr id="2" name="Footer Placeholder 1">
            <a:extLst>
              <a:ext uri="{FF2B5EF4-FFF2-40B4-BE49-F238E27FC236}">
                <a16:creationId xmlns:a16="http://schemas.microsoft.com/office/drawing/2014/main" id="{8D54492B-5C52-46F6-A66F-62D2DD9A3E73}"/>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AB6A4638-C722-4D6F-AAAE-F144269E37EF}"/>
              </a:ext>
            </a:extLst>
          </p:cNvPr>
          <p:cNvSpPr>
            <a:spLocks noGrp="1"/>
          </p:cNvSpPr>
          <p:nvPr>
            <p:ph type="sldNum" sz="quarter" idx="4"/>
          </p:nvPr>
        </p:nvSpPr>
        <p:spPr/>
        <p:txBody>
          <a:bodyPr/>
          <a:lstStyle/>
          <a:p>
            <a:fld id="{4BEAC4C4-F0A7-4B61-A827-E4198D078267}" type="slidenum">
              <a:rPr lang="en-US" smtClean="0"/>
              <a:t>32</a:t>
            </a:fld>
            <a:endParaRPr lang="en-US" dirty="0"/>
          </a:p>
        </p:txBody>
      </p:sp>
    </p:spTree>
    <p:extLst>
      <p:ext uri="{BB962C8B-B14F-4D97-AF65-F5344CB8AC3E}">
        <p14:creationId xmlns:p14="http://schemas.microsoft.com/office/powerpoint/2010/main" val="2726625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176EB-54B3-465B-BC0F-7E4DAD35BB45}"/>
              </a:ext>
            </a:extLst>
          </p:cNvPr>
          <p:cNvSpPr>
            <a:spLocks noGrp="1"/>
          </p:cNvSpPr>
          <p:nvPr>
            <p:ph type="title"/>
          </p:nvPr>
        </p:nvSpPr>
        <p:spPr/>
        <p:txBody>
          <a:bodyPr/>
          <a:lstStyle/>
          <a:p>
            <a:r>
              <a:rPr lang="en-US" dirty="0"/>
              <a:t>Basic Tools</a:t>
            </a:r>
          </a:p>
        </p:txBody>
      </p:sp>
      <p:sp>
        <p:nvSpPr>
          <p:cNvPr id="3" name="Content Placeholder 2">
            <a:extLst>
              <a:ext uri="{FF2B5EF4-FFF2-40B4-BE49-F238E27FC236}">
                <a16:creationId xmlns:a16="http://schemas.microsoft.com/office/drawing/2014/main" id="{BD1EF1D7-8E28-47DF-974A-0FAE4E5F1B4C}"/>
              </a:ext>
            </a:extLst>
          </p:cNvPr>
          <p:cNvSpPr>
            <a:spLocks noGrp="1"/>
          </p:cNvSpPr>
          <p:nvPr>
            <p:ph idx="1"/>
          </p:nvPr>
        </p:nvSpPr>
        <p:spPr>
          <a:xfrm>
            <a:off x="628650" y="1309817"/>
            <a:ext cx="4910430" cy="5471983"/>
          </a:xfrm>
        </p:spPr>
        <p:txBody>
          <a:bodyPr>
            <a:normAutofit fontScale="70000" lnSpcReduction="20000"/>
          </a:bodyPr>
          <a:lstStyle/>
          <a:p>
            <a:r>
              <a:rPr lang="en-US" dirty="0"/>
              <a:t>As an industry we now have some of the basic tools in place </a:t>
            </a:r>
          </a:p>
          <a:p>
            <a:pPr lvl="1"/>
            <a:r>
              <a:rPr lang="en-US" dirty="0"/>
              <a:t>A DC metering standard, ANSI C12.32 has been published.  This standard will be under constant revision as DC usage continues to expand and develop – but we have a starting point.</a:t>
            </a:r>
          </a:p>
          <a:p>
            <a:pPr lvl="1"/>
            <a:r>
              <a:rPr lang="en-US" dirty="0"/>
              <a:t>The ability to provide traceable calibrations for devices trying to meet this standard.  We have many new players jumping into the DC world who do not know anything about metering and have never considered metering as they develop new devices.</a:t>
            </a:r>
          </a:p>
          <a:p>
            <a:pPr lvl="2"/>
            <a:r>
              <a:rPr lang="en-US" dirty="0"/>
              <a:t>We saw this with the initial Electric Vehicle chargers.  The manufacturers of these devices have pushed back hard against being required to comply with any sort of accuracy standard – in large part because the devices did not initially meet any revenue grade standard</a:t>
            </a:r>
          </a:p>
          <a:p>
            <a:pPr lvl="2"/>
            <a:r>
              <a:rPr lang="en-US" dirty="0"/>
              <a:t>The same has been true for other new areas such as standalone DC meters and embedded meters like those in street lights and chargers.</a:t>
            </a:r>
          </a:p>
          <a:p>
            <a:r>
              <a:rPr lang="en-US" dirty="0"/>
              <a:t>Now we have the ability to at least provide answers and guidance to these manufacturers as they develop their equipment </a:t>
            </a:r>
          </a:p>
        </p:txBody>
      </p:sp>
      <p:sp>
        <p:nvSpPr>
          <p:cNvPr id="4" name="Footer Placeholder 3">
            <a:extLst>
              <a:ext uri="{FF2B5EF4-FFF2-40B4-BE49-F238E27FC236}">
                <a16:creationId xmlns:a16="http://schemas.microsoft.com/office/drawing/2014/main" id="{35F8BB9B-7730-45D2-AD1D-246D8DD32C8E}"/>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77AA6B91-D291-476B-A2AC-ECFFF6933383}"/>
              </a:ext>
            </a:extLst>
          </p:cNvPr>
          <p:cNvSpPr>
            <a:spLocks noGrp="1"/>
          </p:cNvSpPr>
          <p:nvPr>
            <p:ph type="sldNum" sz="quarter" idx="4"/>
          </p:nvPr>
        </p:nvSpPr>
        <p:spPr/>
        <p:txBody>
          <a:bodyPr/>
          <a:lstStyle/>
          <a:p>
            <a:fld id="{4BEAC4C4-F0A7-4B61-A827-E4198D078267}" type="slidenum">
              <a:rPr lang="en-US" smtClean="0"/>
              <a:t>33</a:t>
            </a:fld>
            <a:endParaRPr lang="en-US" dirty="0"/>
          </a:p>
        </p:txBody>
      </p:sp>
      <p:pic>
        <p:nvPicPr>
          <p:cNvPr id="3074" name="Picture 2" descr="DC Metering Technical Standards Committee – EMerge Alliance">
            <a:extLst>
              <a:ext uri="{FF2B5EF4-FFF2-40B4-BE49-F238E27FC236}">
                <a16:creationId xmlns:a16="http://schemas.microsoft.com/office/drawing/2014/main" id="{32342F6D-97A4-FFA4-F4EF-802033B16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9080" y="1309817"/>
            <a:ext cx="2976270" cy="1863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587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873D1-3EB9-4828-8787-C3AF27A33839}"/>
              </a:ext>
            </a:extLst>
          </p:cNvPr>
          <p:cNvSpPr>
            <a:spLocks noGrp="1"/>
          </p:cNvSpPr>
          <p:nvPr>
            <p:ph type="title"/>
          </p:nvPr>
        </p:nvSpPr>
        <p:spPr/>
        <p:txBody>
          <a:bodyPr/>
          <a:lstStyle/>
          <a:p>
            <a:r>
              <a:rPr lang="en-US" dirty="0"/>
              <a:t>And the Work Goes on</a:t>
            </a:r>
          </a:p>
        </p:txBody>
      </p:sp>
      <p:sp>
        <p:nvSpPr>
          <p:cNvPr id="3" name="Content Placeholder 2">
            <a:extLst>
              <a:ext uri="{FF2B5EF4-FFF2-40B4-BE49-F238E27FC236}">
                <a16:creationId xmlns:a16="http://schemas.microsoft.com/office/drawing/2014/main" id="{D07F6EBA-723C-4ED5-9B9C-6EF5B0FE5AA3}"/>
              </a:ext>
            </a:extLst>
          </p:cNvPr>
          <p:cNvSpPr>
            <a:spLocks noGrp="1"/>
          </p:cNvSpPr>
          <p:nvPr>
            <p:ph idx="1"/>
          </p:nvPr>
        </p:nvSpPr>
        <p:spPr>
          <a:xfrm>
            <a:off x="304800" y="1066800"/>
            <a:ext cx="5115089" cy="3140664"/>
          </a:xfrm>
        </p:spPr>
        <p:txBody>
          <a:bodyPr>
            <a:noAutofit/>
          </a:bodyPr>
          <a:lstStyle/>
          <a:p>
            <a:r>
              <a:rPr lang="en-US" dirty="0"/>
              <a:t>Now that we have the basics and now that DC metering is recognized as a field that </a:t>
            </a:r>
            <a:br>
              <a:rPr lang="en-US" dirty="0"/>
            </a:br>
            <a:r>
              <a:rPr lang="en-US" dirty="0"/>
              <a:t>must be mastered by regulatory agencies - and by utilities </a:t>
            </a:r>
            <a:br>
              <a:rPr lang="en-US" dirty="0"/>
            </a:br>
            <a:r>
              <a:rPr lang="en-US" dirty="0"/>
              <a:t>working to comply with these regulations (as we have on the </a:t>
            </a:r>
            <a:br>
              <a:rPr lang="en-US" dirty="0"/>
            </a:br>
            <a:r>
              <a:rPr lang="en-US" dirty="0"/>
              <a:t>AC side of the world for </a:t>
            </a:r>
            <a:br>
              <a:rPr lang="en-US" dirty="0"/>
            </a:br>
            <a:r>
              <a:rPr lang="en-US" dirty="0"/>
              <a:t>125 years), the industry is able to forge ahead. </a:t>
            </a:r>
          </a:p>
        </p:txBody>
      </p:sp>
      <p:sp>
        <p:nvSpPr>
          <p:cNvPr id="4" name="Footer Placeholder 3">
            <a:extLst>
              <a:ext uri="{FF2B5EF4-FFF2-40B4-BE49-F238E27FC236}">
                <a16:creationId xmlns:a16="http://schemas.microsoft.com/office/drawing/2014/main" id="{7A35A217-0E0F-4968-B622-AE52176902A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3F81E170-AE7E-4B3C-89CE-041C4CAB7DB1}"/>
              </a:ext>
            </a:extLst>
          </p:cNvPr>
          <p:cNvSpPr>
            <a:spLocks noGrp="1"/>
          </p:cNvSpPr>
          <p:nvPr>
            <p:ph type="sldNum" sz="quarter" idx="4"/>
          </p:nvPr>
        </p:nvSpPr>
        <p:spPr/>
        <p:txBody>
          <a:bodyPr/>
          <a:lstStyle/>
          <a:p>
            <a:fld id="{4BEAC4C4-F0A7-4B61-A827-E4198D078267}" type="slidenum">
              <a:rPr lang="en-US" smtClean="0"/>
              <a:t>34</a:t>
            </a:fld>
            <a:endParaRPr lang="en-US" dirty="0"/>
          </a:p>
        </p:txBody>
      </p:sp>
      <p:pic>
        <p:nvPicPr>
          <p:cNvPr id="17410" name="Picture 2" descr="KEEP CALM AND Forge Ahead Poster | angeladesousa99 | Keep Calm-o-Matic">
            <a:extLst>
              <a:ext uri="{FF2B5EF4-FFF2-40B4-BE49-F238E27FC236}">
                <a16:creationId xmlns:a16="http://schemas.microsoft.com/office/drawing/2014/main" id="{7A55E9E0-EE99-37B7-811A-329A20233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8715" y="1066800"/>
            <a:ext cx="3396343"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029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F7C0A-3A2C-420A-855F-5CAF6474BF77}"/>
              </a:ext>
            </a:extLst>
          </p:cNvPr>
          <p:cNvSpPr>
            <a:spLocks noGrp="1"/>
          </p:cNvSpPr>
          <p:nvPr>
            <p:ph type="title"/>
          </p:nvPr>
        </p:nvSpPr>
        <p:spPr/>
        <p:txBody>
          <a:bodyPr/>
          <a:lstStyle/>
          <a:p>
            <a:r>
              <a:rPr lang="en-US" dirty="0"/>
              <a:t>Moving Ahead</a:t>
            </a:r>
          </a:p>
        </p:txBody>
      </p:sp>
      <p:sp>
        <p:nvSpPr>
          <p:cNvPr id="3" name="Content Placeholder 2">
            <a:extLst>
              <a:ext uri="{FF2B5EF4-FFF2-40B4-BE49-F238E27FC236}">
                <a16:creationId xmlns:a16="http://schemas.microsoft.com/office/drawing/2014/main" id="{7F860541-8888-487B-ACAD-F83678B64204}"/>
              </a:ext>
            </a:extLst>
          </p:cNvPr>
          <p:cNvSpPr>
            <a:spLocks noGrp="1"/>
          </p:cNvSpPr>
          <p:nvPr>
            <p:ph idx="1"/>
          </p:nvPr>
        </p:nvSpPr>
        <p:spPr/>
        <p:txBody>
          <a:bodyPr/>
          <a:lstStyle/>
          <a:p>
            <a:r>
              <a:rPr lang="en-US" dirty="0"/>
              <a:t>National Bureau of Weights and Standards adopted into law after nearly a decade of debate and push back the first regulations on DC fast chargers</a:t>
            </a:r>
          </a:p>
          <a:p>
            <a:r>
              <a:rPr lang="en-US" dirty="0"/>
              <a:t>More and more DC meters are being developed as meters and not simply as embedded devices in DC devices</a:t>
            </a:r>
          </a:p>
          <a:p>
            <a:r>
              <a:rPr lang="en-US" dirty="0"/>
              <a:t>Guidance is being given on how to better meter DC energy</a:t>
            </a:r>
          </a:p>
        </p:txBody>
      </p:sp>
      <p:sp>
        <p:nvSpPr>
          <p:cNvPr id="4" name="Footer Placeholder 3">
            <a:extLst>
              <a:ext uri="{FF2B5EF4-FFF2-40B4-BE49-F238E27FC236}">
                <a16:creationId xmlns:a16="http://schemas.microsoft.com/office/drawing/2014/main" id="{5407B97B-19E8-4BA0-B2D8-F3AD8F21695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AA034187-E09B-41A2-8C9F-F00D13C4FF0D}"/>
              </a:ext>
            </a:extLst>
          </p:cNvPr>
          <p:cNvSpPr>
            <a:spLocks noGrp="1"/>
          </p:cNvSpPr>
          <p:nvPr>
            <p:ph type="sldNum" sz="quarter" idx="4"/>
          </p:nvPr>
        </p:nvSpPr>
        <p:spPr/>
        <p:txBody>
          <a:bodyPr/>
          <a:lstStyle/>
          <a:p>
            <a:fld id="{4BEAC4C4-F0A7-4B61-A827-E4198D078267}" type="slidenum">
              <a:rPr lang="en-US" smtClean="0"/>
              <a:t>35</a:t>
            </a:fld>
            <a:endParaRPr lang="en-US" dirty="0"/>
          </a:p>
        </p:txBody>
      </p:sp>
      <p:pic>
        <p:nvPicPr>
          <p:cNvPr id="18434" name="Picture 2" descr="Net Metering: What You Need To Know | EnergySage">
            <a:extLst>
              <a:ext uri="{FF2B5EF4-FFF2-40B4-BE49-F238E27FC236}">
                <a16:creationId xmlns:a16="http://schemas.microsoft.com/office/drawing/2014/main" id="{F86844A5-383F-7DDF-7565-1729CCED1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4555940"/>
            <a:ext cx="4929188" cy="1688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068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49F0-078A-4617-B6BA-08145DB56723}"/>
              </a:ext>
            </a:extLst>
          </p:cNvPr>
          <p:cNvSpPr>
            <a:spLocks noGrp="1"/>
          </p:cNvSpPr>
          <p:nvPr>
            <p:ph type="title"/>
          </p:nvPr>
        </p:nvSpPr>
        <p:spPr/>
        <p:txBody>
          <a:bodyPr/>
          <a:lstStyle/>
          <a:p>
            <a:r>
              <a:rPr lang="en-US" dirty="0"/>
              <a:t>Instead of the Wild West</a:t>
            </a:r>
          </a:p>
        </p:txBody>
      </p:sp>
      <p:sp>
        <p:nvSpPr>
          <p:cNvPr id="3" name="Content Placeholder 2">
            <a:extLst>
              <a:ext uri="{FF2B5EF4-FFF2-40B4-BE49-F238E27FC236}">
                <a16:creationId xmlns:a16="http://schemas.microsoft.com/office/drawing/2014/main" id="{F617FAE6-B03C-45B9-A08C-99E739B8721B}"/>
              </a:ext>
            </a:extLst>
          </p:cNvPr>
          <p:cNvSpPr>
            <a:spLocks noGrp="1"/>
          </p:cNvSpPr>
          <p:nvPr>
            <p:ph idx="1"/>
          </p:nvPr>
        </p:nvSpPr>
        <p:spPr>
          <a:xfrm>
            <a:off x="667886" y="958048"/>
            <a:ext cx="7886700" cy="5411658"/>
          </a:xfrm>
        </p:spPr>
        <p:txBody>
          <a:bodyPr>
            <a:noAutofit/>
          </a:bodyPr>
          <a:lstStyle/>
          <a:p>
            <a:pPr marL="0" indent="0">
              <a:buNone/>
            </a:pPr>
            <a:r>
              <a:rPr lang="en-US" sz="2400" dirty="0"/>
              <a:t>Instead of operating in a vacuum, equipment manufacturers now have guidance on what will be needed from them.</a:t>
            </a:r>
            <a:endParaRPr lang="en-US" sz="1800" b="1" dirty="0"/>
          </a:p>
          <a:p>
            <a:pPr marL="0" indent="0">
              <a:buNone/>
            </a:pPr>
            <a:r>
              <a:rPr lang="en-US" sz="1800" b="1" dirty="0"/>
              <a:t>Comments on DC Fast Charging Relevant Current Sensors- HB44 requires type certification at 1% for point of dispensing, indicating .5% or better sensor</a:t>
            </a:r>
          </a:p>
          <a:p>
            <a:pPr marL="0" indent="0">
              <a:buNone/>
            </a:pPr>
            <a:r>
              <a:rPr lang="en-US" sz="1800" dirty="0"/>
              <a:t>Of consequence is location and physical constraints in EVSE dispensing systems for installing sensors.  Relevance is meter/sensor complexity and that the data output needs to be isolated from measured signal, along with dedicated power for the “meter”.</a:t>
            </a:r>
          </a:p>
        </p:txBody>
      </p:sp>
      <p:sp>
        <p:nvSpPr>
          <p:cNvPr id="4" name="Footer Placeholder 3">
            <a:extLst>
              <a:ext uri="{FF2B5EF4-FFF2-40B4-BE49-F238E27FC236}">
                <a16:creationId xmlns:a16="http://schemas.microsoft.com/office/drawing/2014/main" id="{915449A1-2346-4930-BBE6-FECBF6E291CA}"/>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3F02E33F-1202-44A4-A938-1767572226B2}"/>
              </a:ext>
            </a:extLst>
          </p:cNvPr>
          <p:cNvSpPr>
            <a:spLocks noGrp="1"/>
          </p:cNvSpPr>
          <p:nvPr>
            <p:ph type="sldNum" sz="quarter" idx="4"/>
          </p:nvPr>
        </p:nvSpPr>
        <p:spPr/>
        <p:txBody>
          <a:bodyPr/>
          <a:lstStyle/>
          <a:p>
            <a:fld id="{4BEAC4C4-F0A7-4B61-A827-E4198D078267}" type="slidenum">
              <a:rPr lang="en-US" smtClean="0"/>
              <a:t>36</a:t>
            </a:fld>
            <a:endParaRPr lang="en-US" dirty="0"/>
          </a:p>
        </p:txBody>
      </p:sp>
      <p:pic>
        <p:nvPicPr>
          <p:cNvPr id="19458" name="Picture 2" descr="339,799 Guidance Images, Stock Photos &amp; Vectors | Shutterstock">
            <a:extLst>
              <a:ext uri="{FF2B5EF4-FFF2-40B4-BE49-F238E27FC236}">
                <a16:creationId xmlns:a16="http://schemas.microsoft.com/office/drawing/2014/main" id="{409F2B1D-A1E6-5E0A-9E18-B9BE8456FA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572"/>
          <a:stretch/>
        </p:blipFill>
        <p:spPr bwMode="auto">
          <a:xfrm>
            <a:off x="4572000" y="3585916"/>
            <a:ext cx="3676650" cy="2784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906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A9C6-B053-4288-9E01-637FBC83263C}"/>
              </a:ext>
            </a:extLst>
          </p:cNvPr>
          <p:cNvSpPr>
            <a:spLocks noGrp="1"/>
          </p:cNvSpPr>
          <p:nvPr>
            <p:ph type="title"/>
          </p:nvPr>
        </p:nvSpPr>
        <p:spPr/>
        <p:txBody>
          <a:bodyPr/>
          <a:lstStyle/>
          <a:p>
            <a:r>
              <a:rPr lang="en-US" dirty="0"/>
              <a:t>And Evolving</a:t>
            </a:r>
          </a:p>
        </p:txBody>
      </p:sp>
      <p:sp>
        <p:nvSpPr>
          <p:cNvPr id="3" name="Content Placeholder 2">
            <a:extLst>
              <a:ext uri="{FF2B5EF4-FFF2-40B4-BE49-F238E27FC236}">
                <a16:creationId xmlns:a16="http://schemas.microsoft.com/office/drawing/2014/main" id="{B382CA2F-9E30-4EF1-AB6A-B018C7795DCC}"/>
              </a:ext>
            </a:extLst>
          </p:cNvPr>
          <p:cNvSpPr>
            <a:spLocks noGrp="1"/>
          </p:cNvSpPr>
          <p:nvPr>
            <p:ph idx="1"/>
          </p:nvPr>
        </p:nvSpPr>
        <p:spPr/>
        <p:txBody>
          <a:bodyPr/>
          <a:lstStyle/>
          <a:p>
            <a:r>
              <a:rPr lang="en-US" dirty="0"/>
              <a:t>As the market continues to evolve the metering requirements will continue to evolve.</a:t>
            </a:r>
          </a:p>
          <a:p>
            <a:r>
              <a:rPr lang="en-US" dirty="0"/>
              <a:t>We now have the technology to run an entire household on DC.  What are the implications of that?</a:t>
            </a:r>
          </a:p>
        </p:txBody>
      </p:sp>
      <p:sp>
        <p:nvSpPr>
          <p:cNvPr id="4" name="Footer Placeholder 3">
            <a:extLst>
              <a:ext uri="{FF2B5EF4-FFF2-40B4-BE49-F238E27FC236}">
                <a16:creationId xmlns:a16="http://schemas.microsoft.com/office/drawing/2014/main" id="{8DE7ABC6-D7F5-40FD-A63A-80DB7ABC3C64}"/>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A5870FDE-33C7-4591-9694-B88F9E9D243F}"/>
              </a:ext>
            </a:extLst>
          </p:cNvPr>
          <p:cNvSpPr>
            <a:spLocks noGrp="1"/>
          </p:cNvSpPr>
          <p:nvPr>
            <p:ph type="sldNum" sz="quarter" idx="4"/>
          </p:nvPr>
        </p:nvSpPr>
        <p:spPr/>
        <p:txBody>
          <a:bodyPr/>
          <a:lstStyle/>
          <a:p>
            <a:fld id="{4BEAC4C4-F0A7-4B61-A827-E4198D078267}" type="slidenum">
              <a:rPr lang="en-US" smtClean="0"/>
              <a:t>37</a:t>
            </a:fld>
            <a:endParaRPr lang="en-US" dirty="0"/>
          </a:p>
        </p:txBody>
      </p:sp>
      <p:pic>
        <p:nvPicPr>
          <p:cNvPr id="20482" name="Picture 2" descr="See How Technology is Taking Over Our Lifes">
            <a:extLst>
              <a:ext uri="{FF2B5EF4-FFF2-40B4-BE49-F238E27FC236}">
                <a16:creationId xmlns:a16="http://schemas.microsoft.com/office/drawing/2014/main" id="{71415AA5-B6C5-1ACE-D945-C7F5D6D58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3415004"/>
            <a:ext cx="52578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626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4B595-472F-442D-A46E-02599DACA0E8}"/>
              </a:ext>
            </a:extLst>
          </p:cNvPr>
          <p:cNvSpPr>
            <a:spLocks noGrp="1"/>
          </p:cNvSpPr>
          <p:nvPr>
            <p:ph type="title"/>
          </p:nvPr>
        </p:nvSpPr>
        <p:spPr/>
        <p:txBody>
          <a:bodyPr/>
          <a:lstStyle/>
          <a:p>
            <a:r>
              <a:rPr lang="en-US" dirty="0"/>
              <a:t>The DC Home or Small Business</a:t>
            </a:r>
          </a:p>
        </p:txBody>
      </p:sp>
      <p:sp>
        <p:nvSpPr>
          <p:cNvPr id="3" name="Content Placeholder 2">
            <a:extLst>
              <a:ext uri="{FF2B5EF4-FFF2-40B4-BE49-F238E27FC236}">
                <a16:creationId xmlns:a16="http://schemas.microsoft.com/office/drawing/2014/main" id="{9B6A6487-2DB5-460A-BA52-F31BA499A347}"/>
              </a:ext>
            </a:extLst>
          </p:cNvPr>
          <p:cNvSpPr>
            <a:spLocks noGrp="1"/>
          </p:cNvSpPr>
          <p:nvPr>
            <p:ph idx="1"/>
          </p:nvPr>
        </p:nvSpPr>
        <p:spPr/>
        <p:txBody>
          <a:bodyPr/>
          <a:lstStyle/>
          <a:p>
            <a:r>
              <a:rPr lang="en-US" dirty="0"/>
              <a:t>All DC in the house</a:t>
            </a:r>
          </a:p>
          <a:p>
            <a:pPr lvl="1"/>
            <a:r>
              <a:rPr lang="en-US" dirty="0"/>
              <a:t>Kitchen</a:t>
            </a:r>
          </a:p>
          <a:p>
            <a:pPr lvl="1"/>
            <a:r>
              <a:rPr lang="en-US" dirty="0"/>
              <a:t>HVAC</a:t>
            </a:r>
          </a:p>
          <a:p>
            <a:pPr lvl="1"/>
            <a:r>
              <a:rPr lang="en-US" dirty="0"/>
              <a:t>Bathroom</a:t>
            </a:r>
          </a:p>
          <a:p>
            <a:pPr lvl="1"/>
            <a:r>
              <a:rPr lang="en-US" dirty="0"/>
              <a:t>Entertainment</a:t>
            </a:r>
          </a:p>
          <a:p>
            <a:pPr lvl="1"/>
            <a:r>
              <a:rPr lang="en-US" dirty="0"/>
              <a:t>Communication</a:t>
            </a:r>
          </a:p>
          <a:p>
            <a:pPr lvl="2"/>
            <a:r>
              <a:rPr lang="en-US" dirty="0"/>
              <a:t>Telecommunication</a:t>
            </a:r>
          </a:p>
          <a:p>
            <a:pPr lvl="2"/>
            <a:r>
              <a:rPr lang="en-US" dirty="0"/>
              <a:t>Internet for work</a:t>
            </a:r>
          </a:p>
          <a:p>
            <a:pPr lvl="1"/>
            <a:r>
              <a:rPr lang="en-US" dirty="0"/>
              <a:t>Car</a:t>
            </a:r>
          </a:p>
          <a:p>
            <a:pPr lvl="1"/>
            <a:r>
              <a:rPr lang="en-US" dirty="0"/>
              <a:t>Solar</a:t>
            </a:r>
          </a:p>
          <a:p>
            <a:pPr lvl="1"/>
            <a:r>
              <a:rPr lang="en-US" dirty="0"/>
              <a:t>Energy Storage</a:t>
            </a:r>
          </a:p>
        </p:txBody>
      </p:sp>
      <p:sp>
        <p:nvSpPr>
          <p:cNvPr id="4" name="Footer Placeholder 3">
            <a:extLst>
              <a:ext uri="{FF2B5EF4-FFF2-40B4-BE49-F238E27FC236}">
                <a16:creationId xmlns:a16="http://schemas.microsoft.com/office/drawing/2014/main" id="{26E04EF8-3037-4156-BD0C-A900EA412C3E}"/>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519F1BAC-7408-43EA-A0DB-43B9329B982C}"/>
              </a:ext>
            </a:extLst>
          </p:cNvPr>
          <p:cNvSpPr>
            <a:spLocks noGrp="1"/>
          </p:cNvSpPr>
          <p:nvPr>
            <p:ph type="sldNum" sz="quarter" idx="4"/>
          </p:nvPr>
        </p:nvSpPr>
        <p:spPr/>
        <p:txBody>
          <a:bodyPr/>
          <a:lstStyle/>
          <a:p>
            <a:fld id="{4BEAC4C4-F0A7-4B61-A827-E4198D078267}" type="slidenum">
              <a:rPr lang="en-US" smtClean="0"/>
              <a:t>38</a:t>
            </a:fld>
            <a:endParaRPr lang="en-US" dirty="0"/>
          </a:p>
        </p:txBody>
      </p:sp>
      <p:pic>
        <p:nvPicPr>
          <p:cNvPr id="21506" name="Picture 2" descr="367,459 Futuristic City Stock Photos, Pictures &amp; Royalty-Free Images -  iStock">
            <a:extLst>
              <a:ext uri="{FF2B5EF4-FFF2-40B4-BE49-F238E27FC236}">
                <a16:creationId xmlns:a16="http://schemas.microsoft.com/office/drawing/2014/main" id="{3E06034B-B064-4468-2587-E1A0269CC2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98"/>
          <a:stretch/>
        </p:blipFill>
        <p:spPr bwMode="auto">
          <a:xfrm>
            <a:off x="3949960" y="1309817"/>
            <a:ext cx="4838425"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08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CA2D-1358-4E0D-8351-8F1AE5720B0F}"/>
              </a:ext>
            </a:extLst>
          </p:cNvPr>
          <p:cNvSpPr>
            <a:spLocks noGrp="1"/>
          </p:cNvSpPr>
          <p:nvPr>
            <p:ph type="title"/>
          </p:nvPr>
        </p:nvSpPr>
        <p:spPr/>
        <p:txBody>
          <a:bodyPr/>
          <a:lstStyle/>
          <a:p>
            <a:r>
              <a:rPr lang="en-US" dirty="0"/>
              <a:t>Clear Advantages</a:t>
            </a:r>
          </a:p>
        </p:txBody>
      </p:sp>
      <p:sp>
        <p:nvSpPr>
          <p:cNvPr id="3" name="Content Placeholder 2">
            <a:extLst>
              <a:ext uri="{FF2B5EF4-FFF2-40B4-BE49-F238E27FC236}">
                <a16:creationId xmlns:a16="http://schemas.microsoft.com/office/drawing/2014/main" id="{4FB72EFE-EAE9-436C-AB7B-EB154B3B0621}"/>
              </a:ext>
            </a:extLst>
          </p:cNvPr>
          <p:cNvSpPr>
            <a:spLocks noGrp="1"/>
          </p:cNvSpPr>
          <p:nvPr>
            <p:ph idx="1"/>
          </p:nvPr>
        </p:nvSpPr>
        <p:spPr>
          <a:xfrm>
            <a:off x="457200" y="1199349"/>
            <a:ext cx="7886700" cy="4842433"/>
          </a:xfrm>
        </p:spPr>
        <p:txBody>
          <a:bodyPr>
            <a:normAutofit/>
          </a:bodyPr>
          <a:lstStyle/>
          <a:p>
            <a:r>
              <a:rPr lang="en-US" dirty="0"/>
              <a:t>Safety </a:t>
            </a:r>
            <a:r>
              <a:rPr lang="en-US" sz="2400" dirty="0"/>
              <a:t>– class 2 touch safe wiring can be used throughout new construction or existing circuits can be used in existing homes, but converted to DC</a:t>
            </a:r>
          </a:p>
          <a:p>
            <a:r>
              <a:rPr lang="en-US" dirty="0"/>
              <a:t>Lower distribution cost </a:t>
            </a:r>
            <a:r>
              <a:rPr lang="en-US" sz="2400" dirty="0"/>
              <a:t>– especially for remote locations</a:t>
            </a:r>
          </a:p>
        </p:txBody>
      </p:sp>
      <p:sp>
        <p:nvSpPr>
          <p:cNvPr id="4" name="Footer Placeholder 3">
            <a:extLst>
              <a:ext uri="{FF2B5EF4-FFF2-40B4-BE49-F238E27FC236}">
                <a16:creationId xmlns:a16="http://schemas.microsoft.com/office/drawing/2014/main" id="{4D32D6FE-2A85-42C5-A57E-61937CEFAA9F}"/>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14BDA73-ACC8-42A1-A8DC-93DDE8170605}"/>
              </a:ext>
            </a:extLst>
          </p:cNvPr>
          <p:cNvSpPr>
            <a:spLocks noGrp="1"/>
          </p:cNvSpPr>
          <p:nvPr>
            <p:ph type="sldNum" sz="quarter" idx="4"/>
          </p:nvPr>
        </p:nvSpPr>
        <p:spPr/>
        <p:txBody>
          <a:bodyPr/>
          <a:lstStyle/>
          <a:p>
            <a:fld id="{4BEAC4C4-F0A7-4B61-A827-E4198D078267}" type="slidenum">
              <a:rPr lang="en-US" smtClean="0"/>
              <a:t>39</a:t>
            </a:fld>
            <a:endParaRPr lang="en-US" dirty="0"/>
          </a:p>
        </p:txBody>
      </p:sp>
      <p:pic>
        <p:nvPicPr>
          <p:cNvPr id="24578" name="Picture 2" descr="Logistics &amp; Distribution Cost Reduction Techniques">
            <a:extLst>
              <a:ext uri="{FF2B5EF4-FFF2-40B4-BE49-F238E27FC236}">
                <a16:creationId xmlns:a16="http://schemas.microsoft.com/office/drawing/2014/main" id="{B4F2FC6A-D0CE-BE2F-48DA-681AF6EC9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961" y="3124200"/>
            <a:ext cx="3371439"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010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ED347-390D-4C48-A041-B998D7A5B073}"/>
              </a:ext>
            </a:extLst>
          </p:cNvPr>
          <p:cNvSpPr>
            <a:spLocks noGrp="1"/>
          </p:cNvSpPr>
          <p:nvPr>
            <p:ph type="title"/>
          </p:nvPr>
        </p:nvSpPr>
        <p:spPr/>
        <p:txBody>
          <a:bodyPr/>
          <a:lstStyle/>
          <a:p>
            <a:r>
              <a:rPr lang="en-US" dirty="0"/>
              <a:t>Caught Unprepared </a:t>
            </a:r>
          </a:p>
        </p:txBody>
      </p:sp>
      <p:sp>
        <p:nvSpPr>
          <p:cNvPr id="3" name="Content Placeholder 2">
            <a:extLst>
              <a:ext uri="{FF2B5EF4-FFF2-40B4-BE49-F238E27FC236}">
                <a16:creationId xmlns:a16="http://schemas.microsoft.com/office/drawing/2014/main" id="{659F638F-7E6B-4DCC-9BE4-DDDE8FF00A9B}"/>
              </a:ext>
            </a:extLst>
          </p:cNvPr>
          <p:cNvSpPr>
            <a:spLocks noGrp="1"/>
          </p:cNvSpPr>
          <p:nvPr>
            <p:ph idx="1"/>
          </p:nvPr>
        </p:nvSpPr>
        <p:spPr/>
        <p:txBody>
          <a:bodyPr>
            <a:normAutofit/>
          </a:bodyPr>
          <a:lstStyle/>
          <a:p>
            <a:r>
              <a:rPr lang="en-US" dirty="0"/>
              <a:t>While these applications have been years in the making, the actual usage was…….”Coming Soon” for over a decade.  And in the last four years has exploded.  The use and impact of DC in the past four years has been more of a Tsunami than a wave.</a:t>
            </a:r>
          </a:p>
          <a:p>
            <a:r>
              <a:rPr lang="en-US" dirty="0"/>
              <a:t>What are some of the issues this has created?</a:t>
            </a:r>
          </a:p>
          <a:p>
            <a:pPr lvl="1"/>
            <a:r>
              <a:rPr lang="en-US" dirty="0"/>
              <a:t>No viable revenue grade DC meters five years ago</a:t>
            </a:r>
          </a:p>
          <a:p>
            <a:pPr lvl="1"/>
            <a:r>
              <a:rPr lang="en-US" dirty="0"/>
              <a:t>No DC ANSI standards five years ago</a:t>
            </a:r>
          </a:p>
          <a:p>
            <a:pPr lvl="1"/>
            <a:r>
              <a:rPr lang="en-US" dirty="0"/>
              <a:t>No traceable measuring devices or standards or metrology labs five years ago </a:t>
            </a:r>
          </a:p>
        </p:txBody>
      </p:sp>
      <p:sp>
        <p:nvSpPr>
          <p:cNvPr id="4" name="Footer Placeholder 3">
            <a:extLst>
              <a:ext uri="{FF2B5EF4-FFF2-40B4-BE49-F238E27FC236}">
                <a16:creationId xmlns:a16="http://schemas.microsoft.com/office/drawing/2014/main" id="{FEC2288E-A06D-42B1-9EFE-680E68D0C35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6FDE6FA-A74D-4434-B830-F3E7176DEEB5}"/>
              </a:ext>
            </a:extLst>
          </p:cNvPr>
          <p:cNvSpPr>
            <a:spLocks noGrp="1"/>
          </p:cNvSpPr>
          <p:nvPr>
            <p:ph type="sldNum" sz="quarter" idx="4"/>
          </p:nvPr>
        </p:nvSpPr>
        <p:spPr/>
        <p:txBody>
          <a:bodyPr/>
          <a:lstStyle/>
          <a:p>
            <a:fld id="{4BEAC4C4-F0A7-4B61-A827-E4198D078267}" type="slidenum">
              <a:rPr lang="en-US" smtClean="0"/>
              <a:t>4</a:t>
            </a:fld>
            <a:endParaRPr lang="en-US" dirty="0"/>
          </a:p>
        </p:txBody>
      </p:sp>
    </p:spTree>
    <p:extLst>
      <p:ext uri="{BB962C8B-B14F-4D97-AF65-F5344CB8AC3E}">
        <p14:creationId xmlns:p14="http://schemas.microsoft.com/office/powerpoint/2010/main" val="1135830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CA2D-1358-4E0D-8351-8F1AE5720B0F}"/>
              </a:ext>
            </a:extLst>
          </p:cNvPr>
          <p:cNvSpPr>
            <a:spLocks noGrp="1"/>
          </p:cNvSpPr>
          <p:nvPr>
            <p:ph type="title"/>
          </p:nvPr>
        </p:nvSpPr>
        <p:spPr/>
        <p:txBody>
          <a:bodyPr/>
          <a:lstStyle/>
          <a:p>
            <a:r>
              <a:rPr lang="en-US" dirty="0"/>
              <a:t>Clear Advantages</a:t>
            </a:r>
          </a:p>
        </p:txBody>
      </p:sp>
      <p:sp>
        <p:nvSpPr>
          <p:cNvPr id="3" name="Content Placeholder 2">
            <a:extLst>
              <a:ext uri="{FF2B5EF4-FFF2-40B4-BE49-F238E27FC236}">
                <a16:creationId xmlns:a16="http://schemas.microsoft.com/office/drawing/2014/main" id="{4FB72EFE-EAE9-436C-AB7B-EB154B3B0621}"/>
              </a:ext>
            </a:extLst>
          </p:cNvPr>
          <p:cNvSpPr>
            <a:spLocks noGrp="1"/>
          </p:cNvSpPr>
          <p:nvPr>
            <p:ph idx="1"/>
          </p:nvPr>
        </p:nvSpPr>
        <p:spPr/>
        <p:txBody>
          <a:bodyPr>
            <a:normAutofit/>
          </a:bodyPr>
          <a:lstStyle/>
          <a:p>
            <a:r>
              <a:rPr lang="en-US" dirty="0"/>
              <a:t>Shorter potential outages as there is a back-up system</a:t>
            </a:r>
          </a:p>
          <a:p>
            <a:r>
              <a:rPr lang="en-US" dirty="0"/>
              <a:t>Significantly Greater energy efficiency due to fewer and more efficient energy conversions</a:t>
            </a:r>
          </a:p>
          <a:p>
            <a:pPr lvl="1"/>
            <a:r>
              <a:rPr lang="en-US" dirty="0"/>
              <a:t>Within the house potentially no energy conversion – generate and store DC and then use DC.  There may be nominal losses in the storage of the energy.</a:t>
            </a:r>
          </a:p>
        </p:txBody>
      </p:sp>
      <p:sp>
        <p:nvSpPr>
          <p:cNvPr id="4" name="Footer Placeholder 3">
            <a:extLst>
              <a:ext uri="{FF2B5EF4-FFF2-40B4-BE49-F238E27FC236}">
                <a16:creationId xmlns:a16="http://schemas.microsoft.com/office/drawing/2014/main" id="{4D32D6FE-2A85-42C5-A57E-61937CEFAA9F}"/>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214BDA73-ACC8-42A1-A8DC-93DDE8170605}"/>
              </a:ext>
            </a:extLst>
          </p:cNvPr>
          <p:cNvSpPr>
            <a:spLocks noGrp="1"/>
          </p:cNvSpPr>
          <p:nvPr>
            <p:ph type="sldNum" sz="quarter" idx="4"/>
          </p:nvPr>
        </p:nvSpPr>
        <p:spPr/>
        <p:txBody>
          <a:bodyPr/>
          <a:lstStyle/>
          <a:p>
            <a:fld id="{4BEAC4C4-F0A7-4B61-A827-E4198D078267}" type="slidenum">
              <a:rPr lang="en-US" smtClean="0"/>
              <a:t>40</a:t>
            </a:fld>
            <a:endParaRPr lang="en-US" dirty="0"/>
          </a:p>
        </p:txBody>
      </p:sp>
      <p:pic>
        <p:nvPicPr>
          <p:cNvPr id="23554" name="Picture 2" descr="Are You Going to Make a Decision About Energy Efficiency? – Navitas">
            <a:extLst>
              <a:ext uri="{FF2B5EF4-FFF2-40B4-BE49-F238E27FC236}">
                <a16:creationId xmlns:a16="http://schemas.microsoft.com/office/drawing/2014/main" id="{C9DD71DE-23E2-4231-4C4D-075672051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109880"/>
            <a:ext cx="4038600" cy="2246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855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5E37B-9D40-414B-A0C6-824CC6629CFA}"/>
              </a:ext>
            </a:extLst>
          </p:cNvPr>
          <p:cNvSpPr>
            <a:spLocks noGrp="1"/>
          </p:cNvSpPr>
          <p:nvPr>
            <p:ph type="title"/>
          </p:nvPr>
        </p:nvSpPr>
        <p:spPr/>
        <p:txBody>
          <a:bodyPr/>
          <a:lstStyle/>
          <a:p>
            <a:r>
              <a:rPr lang="en-US" dirty="0"/>
              <a:t>What is the Utilities Role?</a:t>
            </a:r>
          </a:p>
        </p:txBody>
      </p:sp>
      <p:sp>
        <p:nvSpPr>
          <p:cNvPr id="3" name="Content Placeholder 2">
            <a:extLst>
              <a:ext uri="{FF2B5EF4-FFF2-40B4-BE49-F238E27FC236}">
                <a16:creationId xmlns:a16="http://schemas.microsoft.com/office/drawing/2014/main" id="{9704B2B9-6977-448B-B953-813AE4F0F8F7}"/>
              </a:ext>
            </a:extLst>
          </p:cNvPr>
          <p:cNvSpPr>
            <a:spLocks noGrp="1"/>
          </p:cNvSpPr>
          <p:nvPr>
            <p:ph idx="1"/>
          </p:nvPr>
        </p:nvSpPr>
        <p:spPr>
          <a:xfrm>
            <a:off x="628650" y="1309817"/>
            <a:ext cx="5391150" cy="4842433"/>
          </a:xfrm>
        </p:spPr>
        <p:txBody>
          <a:bodyPr>
            <a:normAutofit fontScale="92500"/>
          </a:bodyPr>
          <a:lstStyle/>
          <a:p>
            <a:r>
              <a:rPr lang="en-US" dirty="0"/>
              <a:t>Why not take on our traditional role?</a:t>
            </a:r>
          </a:p>
          <a:p>
            <a:pPr lvl="1"/>
            <a:r>
              <a:rPr lang="en-US" dirty="0"/>
              <a:t>Generation</a:t>
            </a:r>
          </a:p>
          <a:p>
            <a:pPr lvl="1"/>
            <a:r>
              <a:rPr lang="en-US" dirty="0"/>
              <a:t>Distribution</a:t>
            </a:r>
          </a:p>
          <a:p>
            <a:pPr lvl="1"/>
            <a:r>
              <a:rPr lang="en-US" dirty="0"/>
              <a:t>Metering</a:t>
            </a:r>
          </a:p>
          <a:p>
            <a:pPr lvl="1"/>
            <a:r>
              <a:rPr lang="en-US" dirty="0"/>
              <a:t>The technology for the coming century</a:t>
            </a:r>
          </a:p>
          <a:p>
            <a:r>
              <a:rPr lang="en-US" dirty="0"/>
              <a:t>Why not provide the solar or another renewable and the storage as an optional part of the service.  </a:t>
            </a:r>
          </a:p>
          <a:p>
            <a:r>
              <a:rPr lang="en-US" dirty="0"/>
              <a:t>Build truly distributed generation</a:t>
            </a:r>
          </a:p>
          <a:p>
            <a:r>
              <a:rPr lang="en-US" dirty="0"/>
              <a:t>Provide the AC back up and to smooth the demand as users grow in individual buildings</a:t>
            </a:r>
          </a:p>
          <a:p>
            <a:endParaRPr lang="en-US" dirty="0"/>
          </a:p>
        </p:txBody>
      </p:sp>
      <p:sp>
        <p:nvSpPr>
          <p:cNvPr id="4" name="Footer Placeholder 3">
            <a:extLst>
              <a:ext uri="{FF2B5EF4-FFF2-40B4-BE49-F238E27FC236}">
                <a16:creationId xmlns:a16="http://schemas.microsoft.com/office/drawing/2014/main" id="{33A34D30-5ED9-40F6-BBA9-68590C4DDCDB}"/>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CAFC727-19B6-408F-AAEE-D6DF33D3DC69}"/>
              </a:ext>
            </a:extLst>
          </p:cNvPr>
          <p:cNvSpPr>
            <a:spLocks noGrp="1"/>
          </p:cNvSpPr>
          <p:nvPr>
            <p:ph type="sldNum" sz="quarter" idx="4"/>
          </p:nvPr>
        </p:nvSpPr>
        <p:spPr/>
        <p:txBody>
          <a:bodyPr/>
          <a:lstStyle/>
          <a:p>
            <a:fld id="{4BEAC4C4-F0A7-4B61-A827-E4198D078267}" type="slidenum">
              <a:rPr lang="en-US" smtClean="0"/>
              <a:t>41</a:t>
            </a:fld>
            <a:endParaRPr lang="en-US" dirty="0"/>
          </a:p>
        </p:txBody>
      </p:sp>
      <p:pic>
        <p:nvPicPr>
          <p:cNvPr id="2050" name="Picture 2" descr="Power Companies Got a Tax Cut. Will Your Bill Reflect It? - The New York  Times">
            <a:extLst>
              <a:ext uri="{FF2B5EF4-FFF2-40B4-BE49-F238E27FC236}">
                <a16:creationId xmlns:a16="http://schemas.microsoft.com/office/drawing/2014/main" id="{15232079-74C4-156F-5489-95EFC243B5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29" r="15367"/>
          <a:stretch/>
        </p:blipFill>
        <p:spPr bwMode="auto">
          <a:xfrm>
            <a:off x="5695950" y="2286000"/>
            <a:ext cx="3069108" cy="24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380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E3891-4040-47E9-BA25-9CB799CB4A78}"/>
              </a:ext>
            </a:extLst>
          </p:cNvPr>
          <p:cNvSpPr>
            <a:spLocks noGrp="1"/>
          </p:cNvSpPr>
          <p:nvPr>
            <p:ph type="title"/>
          </p:nvPr>
        </p:nvSpPr>
        <p:spPr/>
        <p:txBody>
          <a:bodyPr/>
          <a:lstStyle/>
          <a:p>
            <a:r>
              <a:rPr lang="en-US" dirty="0"/>
              <a:t>And How do We Meter?</a:t>
            </a:r>
          </a:p>
        </p:txBody>
      </p:sp>
      <p:sp>
        <p:nvSpPr>
          <p:cNvPr id="3" name="Content Placeholder 2">
            <a:extLst>
              <a:ext uri="{FF2B5EF4-FFF2-40B4-BE49-F238E27FC236}">
                <a16:creationId xmlns:a16="http://schemas.microsoft.com/office/drawing/2014/main" id="{117CD45D-776C-4872-988F-B4B1A51D1A2E}"/>
              </a:ext>
            </a:extLst>
          </p:cNvPr>
          <p:cNvSpPr>
            <a:spLocks noGrp="1"/>
          </p:cNvSpPr>
          <p:nvPr>
            <p:ph idx="1"/>
          </p:nvPr>
        </p:nvSpPr>
        <p:spPr>
          <a:xfrm>
            <a:off x="628650" y="1309817"/>
            <a:ext cx="5467350" cy="4842433"/>
          </a:xfrm>
        </p:spPr>
        <p:txBody>
          <a:bodyPr>
            <a:normAutofit fontScale="92500" lnSpcReduction="20000"/>
          </a:bodyPr>
          <a:lstStyle/>
          <a:p>
            <a:r>
              <a:rPr lang="en-US" dirty="0"/>
              <a:t>For AC we have established a precedent where the utility delivers the apparent power and the customer is billed for the active power.  The utility loses the difference created by the power factor.</a:t>
            </a:r>
          </a:p>
          <a:p>
            <a:r>
              <a:rPr lang="en-US" dirty="0"/>
              <a:t>A meter with a bidirectional inverter included or immediately after the inverter would meter the DC used or in some small amount, generated.  </a:t>
            </a:r>
          </a:p>
          <a:p>
            <a:r>
              <a:rPr lang="en-US" dirty="0"/>
              <a:t>Regulators can determine if a factor can be added for the conversion losses as these can be determined and will be fixed, like transformer losses.</a:t>
            </a:r>
          </a:p>
        </p:txBody>
      </p:sp>
      <p:sp>
        <p:nvSpPr>
          <p:cNvPr id="4" name="Footer Placeholder 3">
            <a:extLst>
              <a:ext uri="{FF2B5EF4-FFF2-40B4-BE49-F238E27FC236}">
                <a16:creationId xmlns:a16="http://schemas.microsoft.com/office/drawing/2014/main" id="{4D235F4B-02AB-4E38-84AF-9483E2DFC3C6}"/>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6D59F529-CCA6-46A2-A87B-FA468D230C90}"/>
              </a:ext>
            </a:extLst>
          </p:cNvPr>
          <p:cNvSpPr>
            <a:spLocks noGrp="1"/>
          </p:cNvSpPr>
          <p:nvPr>
            <p:ph type="sldNum" sz="quarter" idx="4"/>
          </p:nvPr>
        </p:nvSpPr>
        <p:spPr/>
        <p:txBody>
          <a:bodyPr/>
          <a:lstStyle/>
          <a:p>
            <a:fld id="{4BEAC4C4-F0A7-4B61-A827-E4198D078267}" type="slidenum">
              <a:rPr lang="en-US" smtClean="0"/>
              <a:t>42</a:t>
            </a:fld>
            <a:endParaRPr lang="en-US" dirty="0"/>
          </a:p>
        </p:txBody>
      </p:sp>
      <p:pic>
        <p:nvPicPr>
          <p:cNvPr id="1026" name="Picture 2">
            <a:extLst>
              <a:ext uri="{FF2B5EF4-FFF2-40B4-BE49-F238E27FC236}">
                <a16:creationId xmlns:a16="http://schemas.microsoft.com/office/drawing/2014/main" id="{7A7165C2-24C0-6989-5691-A1AA5A1B9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7723" y="1309817"/>
            <a:ext cx="2534093"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202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8368"/>
            <a:ext cx="7208107" cy="679832"/>
          </a:xfrm>
          <a:noFill/>
        </p:spPr>
        <p:txBody>
          <a:bodyPr/>
          <a:lstStyle/>
          <a:p>
            <a:pPr eaLnBrk="1" hangingPunct="1"/>
            <a:r>
              <a:rPr lang="en-US" altLang="en-US" sz="5400" dirty="0"/>
              <a:t>Conclusion</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p:txBody>
          <a:bodyPr>
            <a:normAutofit/>
          </a:bodyPr>
          <a:lstStyle/>
          <a:p>
            <a:pPr marL="461963" lvl="1" indent="-457200"/>
            <a:r>
              <a:rPr lang="en-US" altLang="en-US" sz="2800" dirty="0"/>
              <a:t>DC Metering is here </a:t>
            </a:r>
          </a:p>
          <a:p>
            <a:pPr marL="461963" lvl="1" indent="-457200"/>
            <a:r>
              <a:rPr lang="en-US" altLang="en-US" sz="2800" dirty="0"/>
              <a:t>Today’s technology can deliver cost effective DC metering with accuracies and environmental performance similar to AC meters.</a:t>
            </a:r>
          </a:p>
          <a:p>
            <a:pPr marL="461963" lvl="1" indent="-457200"/>
            <a:r>
              <a:rPr lang="en-US" altLang="en-US" sz="2800" dirty="0"/>
              <a:t>DC applications will evolve and the form factors for DC Metering will evolve.</a:t>
            </a:r>
          </a:p>
          <a:p>
            <a:pPr marL="919163" lvl="2" indent="-457200"/>
            <a:r>
              <a:rPr lang="en-US" altLang="en-US" sz="2400" dirty="0"/>
              <a:t>Will we go with din rail mounted?</a:t>
            </a:r>
          </a:p>
          <a:p>
            <a:pPr marL="919163" lvl="2" indent="-457200"/>
            <a:r>
              <a:rPr lang="en-US" altLang="en-US" sz="2400" dirty="0"/>
              <a:t>Embedded?</a:t>
            </a:r>
          </a:p>
          <a:p>
            <a:pPr marL="919163" lvl="2" indent="-457200"/>
            <a:r>
              <a:rPr lang="en-US" altLang="en-US" sz="2400" dirty="0"/>
              <a:t>Return to our socket based meters </a:t>
            </a:r>
            <a:br>
              <a:rPr lang="en-US" altLang="en-US" sz="2400" dirty="0"/>
            </a:br>
            <a:r>
              <a:rPr lang="en-US" altLang="en-US" sz="2400" dirty="0"/>
              <a:t>for ease of installation and removal?</a:t>
            </a:r>
          </a:p>
          <a:p>
            <a:pPr marL="919163" lvl="2" indent="-457200"/>
            <a:r>
              <a:rPr lang="en-US" altLang="en-US" sz="2400" dirty="0"/>
              <a:t>Some combination of the above?</a:t>
            </a:r>
          </a:p>
          <a:p>
            <a:pPr marL="919163" lvl="2" indent="-457200"/>
            <a:r>
              <a:rPr lang="en-US" altLang="en-US" sz="2400" dirty="0"/>
              <a:t>None of the above?</a:t>
            </a:r>
          </a:p>
          <a:p>
            <a:pPr marL="461963" lvl="1" indent="-457200"/>
            <a:endParaRPr lang="en-US" altLang="en-US" sz="2800" dirty="0"/>
          </a:p>
          <a:p>
            <a:pPr marL="862013" lvl="2" indent="-457200"/>
            <a:endParaRPr lang="en-US" altLang="en-US" dirty="0">
              <a:cs typeface="Arial" panose="020B0604020202020204" pitchFamily="34" charset="0"/>
            </a:endParaRPr>
          </a:p>
          <a:p>
            <a:pPr marL="862013" lvl="3" indent="0">
              <a:buNone/>
            </a:pPr>
            <a:endParaRPr lang="en-US" altLang="en-US" dirty="0">
              <a:cs typeface="Arial" panose="020B0604020202020204" pitchFamily="34" charset="0"/>
            </a:endParaRPr>
          </a:p>
          <a:p>
            <a:pPr marL="862013" lvl="2" indent="-457200"/>
            <a:endParaRPr lang="en-US" altLang="en-US" dirty="0">
              <a:cs typeface="Arial" panose="020B0604020202020204" pitchFamily="34" charset="0"/>
            </a:endParaRPr>
          </a:p>
        </p:txBody>
      </p:sp>
      <p:sp>
        <p:nvSpPr>
          <p:cNvPr id="4" name="Footer Placeholder 3">
            <a:extLst>
              <a:ext uri="{FF2B5EF4-FFF2-40B4-BE49-F238E27FC236}">
                <a16:creationId xmlns:a16="http://schemas.microsoft.com/office/drawing/2014/main" id="{E9392C41-BE73-4A74-9EAC-F865BE5D5932}"/>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B42962EC-CA3D-4304-A987-A585BEEC97A3}"/>
              </a:ext>
            </a:extLst>
          </p:cNvPr>
          <p:cNvSpPr>
            <a:spLocks noGrp="1"/>
          </p:cNvSpPr>
          <p:nvPr>
            <p:ph type="sldNum" sz="quarter" idx="4"/>
          </p:nvPr>
        </p:nvSpPr>
        <p:spPr/>
        <p:txBody>
          <a:bodyPr/>
          <a:lstStyle/>
          <a:p>
            <a:fld id="{4BEAC4C4-F0A7-4B61-A827-E4198D078267}" type="slidenum">
              <a:rPr lang="en-US" smtClean="0"/>
              <a:t>43</a:t>
            </a:fld>
            <a:endParaRPr lang="en-US" dirty="0"/>
          </a:p>
        </p:txBody>
      </p:sp>
      <p:pic>
        <p:nvPicPr>
          <p:cNvPr id="22530" name="Picture 2" descr="60 Questions That Make You Think - Thought-Provoking Questions">
            <a:extLst>
              <a:ext uri="{FF2B5EF4-FFF2-40B4-BE49-F238E27FC236}">
                <a16:creationId xmlns:a16="http://schemas.microsoft.com/office/drawing/2014/main" id="{8083D6D7-8824-DA9C-CF24-EAD37E0B7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717037"/>
            <a:ext cx="262890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0050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DBB8B97-B7EB-4B64-842D-7F1C081693F0}"/>
              </a:ext>
            </a:extLst>
          </p:cNvPr>
          <p:cNvSpPr>
            <a:spLocks noGrp="1" noChangeArrowheads="1"/>
          </p:cNvSpPr>
          <p:nvPr>
            <p:ph type="title"/>
          </p:nvPr>
        </p:nvSpPr>
        <p:spPr>
          <a:xfrm>
            <a:off x="1556951" y="158368"/>
            <a:ext cx="7208107" cy="679832"/>
          </a:xfrm>
          <a:noFill/>
        </p:spPr>
        <p:txBody>
          <a:bodyPr/>
          <a:lstStyle/>
          <a:p>
            <a:pPr eaLnBrk="1" hangingPunct="1"/>
            <a:r>
              <a:rPr lang="en-US" altLang="en-US" sz="5400" dirty="0"/>
              <a:t>Conclusion</a:t>
            </a:r>
          </a:p>
        </p:txBody>
      </p:sp>
      <p:sp>
        <p:nvSpPr>
          <p:cNvPr id="5123" name="Content Placeholder 2">
            <a:extLst>
              <a:ext uri="{FF2B5EF4-FFF2-40B4-BE49-F238E27FC236}">
                <a16:creationId xmlns:a16="http://schemas.microsoft.com/office/drawing/2014/main" id="{90015280-59B0-4D25-82CC-CDE8EF9F5C31}"/>
              </a:ext>
            </a:extLst>
          </p:cNvPr>
          <p:cNvSpPr>
            <a:spLocks noGrp="1" noChangeArrowheads="1"/>
          </p:cNvSpPr>
          <p:nvPr>
            <p:ph idx="1"/>
          </p:nvPr>
        </p:nvSpPr>
        <p:spPr>
          <a:xfrm>
            <a:off x="628650" y="1020995"/>
            <a:ext cx="7886700" cy="5131255"/>
          </a:xfrm>
        </p:spPr>
        <p:txBody>
          <a:bodyPr>
            <a:normAutofit/>
          </a:bodyPr>
          <a:lstStyle/>
          <a:p>
            <a:pPr marL="4763" lvl="1" indent="0" algn="ctr">
              <a:buNone/>
            </a:pPr>
            <a:r>
              <a:rPr lang="en-US" altLang="en-US" sz="3400" dirty="0"/>
              <a:t>Regardless of the answer, </a:t>
            </a:r>
            <a:r>
              <a:rPr lang="en-US" altLang="en-US" sz="3400" b="1" dirty="0">
                <a:solidFill>
                  <a:schemeClr val="accent1"/>
                </a:solidFill>
              </a:rPr>
              <a:t>DC Metering </a:t>
            </a:r>
            <a:r>
              <a:rPr lang="en-US" altLang="en-US" sz="3400" dirty="0"/>
              <a:t>is here today and is here to stay.  DC will share the limelight with AC and will no longer be a relic of the past.  </a:t>
            </a:r>
            <a:endParaRPr lang="en-US" altLang="en-US" dirty="0">
              <a:cs typeface="Arial" panose="020B0604020202020204" pitchFamily="34" charset="0"/>
            </a:endParaRPr>
          </a:p>
        </p:txBody>
      </p:sp>
      <p:sp>
        <p:nvSpPr>
          <p:cNvPr id="4" name="Footer Placeholder 3">
            <a:extLst>
              <a:ext uri="{FF2B5EF4-FFF2-40B4-BE49-F238E27FC236}">
                <a16:creationId xmlns:a16="http://schemas.microsoft.com/office/drawing/2014/main" id="{E9392C41-BE73-4A74-9EAC-F865BE5D5932}"/>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B42962EC-CA3D-4304-A987-A585BEEC97A3}"/>
              </a:ext>
            </a:extLst>
          </p:cNvPr>
          <p:cNvSpPr>
            <a:spLocks noGrp="1"/>
          </p:cNvSpPr>
          <p:nvPr>
            <p:ph type="sldNum" sz="quarter" idx="4"/>
          </p:nvPr>
        </p:nvSpPr>
        <p:spPr/>
        <p:txBody>
          <a:bodyPr/>
          <a:lstStyle/>
          <a:p>
            <a:fld id="{4BEAC4C4-F0A7-4B61-A827-E4198D078267}" type="slidenum">
              <a:rPr lang="en-US" smtClean="0"/>
              <a:t>44</a:t>
            </a:fld>
            <a:endParaRPr lang="en-US" dirty="0"/>
          </a:p>
        </p:txBody>
      </p:sp>
      <p:sp>
        <p:nvSpPr>
          <p:cNvPr id="3" name="TextBox 2">
            <a:extLst>
              <a:ext uri="{FF2B5EF4-FFF2-40B4-BE49-F238E27FC236}">
                <a16:creationId xmlns:a16="http://schemas.microsoft.com/office/drawing/2014/main" id="{8F996D0F-E655-4640-A414-8F1C4A8CE45F}"/>
              </a:ext>
            </a:extLst>
          </p:cNvPr>
          <p:cNvSpPr txBox="1"/>
          <p:nvPr/>
        </p:nvSpPr>
        <p:spPr>
          <a:xfrm>
            <a:off x="3886200" y="3429000"/>
            <a:ext cx="4495800" cy="1569660"/>
          </a:xfrm>
          <a:prstGeom prst="rect">
            <a:avLst/>
          </a:prstGeom>
          <a:noFill/>
        </p:spPr>
        <p:txBody>
          <a:bodyPr wrap="square" rtlCol="0">
            <a:spAutoFit/>
          </a:bodyPr>
          <a:lstStyle/>
          <a:p>
            <a:r>
              <a:rPr lang="en-US" sz="4800" b="1" dirty="0">
                <a:solidFill>
                  <a:schemeClr val="accent1"/>
                </a:solidFill>
              </a:rPr>
              <a:t>Edison is smiling today!</a:t>
            </a:r>
          </a:p>
        </p:txBody>
      </p:sp>
      <p:pic>
        <p:nvPicPr>
          <p:cNvPr id="8" name="Picture 4">
            <a:extLst>
              <a:ext uri="{FF2B5EF4-FFF2-40B4-BE49-F238E27FC236}">
                <a16:creationId xmlns:a16="http://schemas.microsoft.com/office/drawing/2014/main" id="{8DA6D1EE-4126-43C9-B804-1A2009A74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131609" y="2973371"/>
            <a:ext cx="2468841" cy="3180450"/>
          </a:xfrm>
          <a:prstGeom prst="rect">
            <a:avLst/>
          </a:prstGeo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2075309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208302E5-BA91-44E9-A87E-402820FE291D}"/>
              </a:ext>
            </a:extLst>
          </p:cNvPr>
          <p:cNvSpPr>
            <a:spLocks noGrp="1" noChangeArrowheads="1"/>
          </p:cNvSpPr>
          <p:nvPr>
            <p:ph type="title"/>
          </p:nvPr>
        </p:nvSpPr>
        <p:spPr>
          <a:xfrm>
            <a:off x="1175951" y="158368"/>
            <a:ext cx="7968049" cy="679832"/>
          </a:xfrm>
          <a:noFill/>
        </p:spPr>
        <p:txBody>
          <a:bodyPr/>
          <a:lstStyle/>
          <a:p>
            <a:pPr algn="l" eaLnBrk="1" hangingPunct="1"/>
            <a:r>
              <a:rPr lang="en-US" altLang="en-US" dirty="0">
                <a:solidFill>
                  <a:srgbClr val="C00000"/>
                </a:solidFill>
              </a:rPr>
              <a:t>              </a:t>
            </a:r>
            <a:r>
              <a:rPr lang="en-US" altLang="en-US" dirty="0"/>
              <a:t>Questions and Discussion  </a:t>
            </a:r>
          </a:p>
        </p:txBody>
      </p:sp>
      <p:sp>
        <p:nvSpPr>
          <p:cNvPr id="2" name="Footer Placeholder 1">
            <a:extLst>
              <a:ext uri="{FF2B5EF4-FFF2-40B4-BE49-F238E27FC236}">
                <a16:creationId xmlns:a16="http://schemas.microsoft.com/office/drawing/2014/main" id="{1B5600D2-2D26-48EC-B2CF-A6301BACBF7F}"/>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D565FCAF-65E5-4F2C-970A-724839C804B4}"/>
              </a:ext>
            </a:extLst>
          </p:cNvPr>
          <p:cNvSpPr>
            <a:spLocks noGrp="1"/>
          </p:cNvSpPr>
          <p:nvPr>
            <p:ph type="sldNum" sz="quarter" idx="4"/>
          </p:nvPr>
        </p:nvSpPr>
        <p:spPr/>
        <p:txBody>
          <a:bodyPr/>
          <a:lstStyle/>
          <a:p>
            <a:fld id="{4BEAC4C4-F0A7-4B61-A827-E4198D078267}" type="slidenum">
              <a:rPr lang="en-US" smtClean="0"/>
              <a:t>45</a:t>
            </a:fld>
            <a:endParaRPr lang="en-US" dirty="0"/>
          </a:p>
        </p:txBody>
      </p:sp>
      <p:pic>
        <p:nvPicPr>
          <p:cNvPr id="7172" name="Picture 7" descr="MC900431512[1]">
            <a:extLst>
              <a:ext uri="{FF2B5EF4-FFF2-40B4-BE49-F238E27FC236}">
                <a16:creationId xmlns:a16="http://schemas.microsoft.com/office/drawing/2014/main" id="{02DF8DFF-B114-4454-9D18-D079A503A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001295"/>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Box 3">
            <a:extLst>
              <a:ext uri="{FF2B5EF4-FFF2-40B4-BE49-F238E27FC236}">
                <a16:creationId xmlns:a16="http://schemas.microsoft.com/office/drawing/2014/main" id="{B3C3D3E8-6C96-41F3-8A1F-BE12F0AD85C3}"/>
              </a:ext>
            </a:extLst>
          </p:cNvPr>
          <p:cNvSpPr txBox="1">
            <a:spLocks noChangeArrowheads="1"/>
          </p:cNvSpPr>
          <p:nvPr/>
        </p:nvSpPr>
        <p:spPr bwMode="auto">
          <a:xfrm>
            <a:off x="914400" y="5257800"/>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b="1" dirty="0">
                <a:solidFill>
                  <a:schemeClr val="accent5">
                    <a:lumMod val="60000"/>
                    <a:lumOff val="40000"/>
                  </a:schemeClr>
                </a:solidFill>
              </a:rPr>
              <a:t>ISO 9001:2015 Certified Quality Company</a:t>
            </a:r>
          </a:p>
          <a:p>
            <a:pPr algn="ctr" eaLnBrk="1" hangingPunct="1">
              <a:spcBef>
                <a:spcPct val="0"/>
              </a:spcBef>
              <a:buFontTx/>
              <a:buNone/>
            </a:pPr>
            <a:r>
              <a:rPr lang="en-US" altLang="en-US" sz="1400" b="1" dirty="0">
                <a:solidFill>
                  <a:schemeClr val="accent5">
                    <a:lumMod val="60000"/>
                    <a:lumOff val="40000"/>
                  </a:schemeClr>
                </a:solidFill>
              </a:rPr>
              <a:t>ISO 17025:2017 Accredited Laboratory</a:t>
            </a:r>
          </a:p>
        </p:txBody>
      </p:sp>
      <p:sp>
        <p:nvSpPr>
          <p:cNvPr id="8" name="Rectangle 5">
            <a:extLst>
              <a:ext uri="{FF2B5EF4-FFF2-40B4-BE49-F238E27FC236}">
                <a16:creationId xmlns:a16="http://schemas.microsoft.com/office/drawing/2014/main" id="{82305B78-2DBA-E1A4-308A-42F5CDEF2036}"/>
              </a:ext>
            </a:extLst>
          </p:cNvPr>
          <p:cNvSpPr>
            <a:spLocks noGrp="1" noChangeArrowheads="1"/>
          </p:cNvSpPr>
          <p:nvPr>
            <p:ph idx="1"/>
          </p:nvPr>
        </p:nvSpPr>
        <p:spPr>
          <a:xfrm>
            <a:off x="628650" y="1309817"/>
            <a:ext cx="7886700" cy="4842433"/>
          </a:xfrm>
          <a:noFill/>
        </p:spPr>
        <p:txBody>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rgbClr val="C00000"/>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 The Eastern Specialty Company</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C00000"/>
                </a:solidFill>
                <a:latin typeface="Arial" panose="020B0604020202020204" pitchFamily="34" charset="0"/>
                <a:cs typeface="Arial" panose="020B0604020202020204" pitchFamily="34" charset="0"/>
              </a:rPr>
              <a:t>215.228.0500</a:t>
            </a:r>
            <a:endParaRPr lang="en-US" altLang="en-US" sz="2000" dirty="0">
              <a:solidFill>
                <a:srgbClr val="C00000"/>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a:solidFill>
                  <a:srgbClr val="C00000"/>
                </a:solidFill>
                <a:latin typeface="Arial" panose="020B0604020202020204" pitchFamily="34" charset="0"/>
                <a:cs typeface="Arial" panose="020B0604020202020204" pitchFamily="34" charset="0"/>
              </a:rPr>
              <a:t>tescometering.com</a:t>
            </a:r>
          </a:p>
          <a:p>
            <a:pPr algn="ctr" eaLnBrk="1" hangingPunct="1">
              <a:buFontTx/>
              <a:buNone/>
            </a:pPr>
            <a:endParaRPr lang="en-US" altLang="en-US" sz="2300" dirty="0">
              <a:solidFill>
                <a:srgbClr val="CC33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50AB3-275D-4AD0-ACF4-32113222620A}"/>
              </a:ext>
            </a:extLst>
          </p:cNvPr>
          <p:cNvSpPr>
            <a:spLocks noGrp="1"/>
          </p:cNvSpPr>
          <p:nvPr>
            <p:ph type="title"/>
          </p:nvPr>
        </p:nvSpPr>
        <p:spPr/>
        <p:txBody>
          <a:bodyPr/>
          <a:lstStyle/>
          <a:p>
            <a:r>
              <a:rPr lang="en-US" dirty="0"/>
              <a:t>Providing the Tools</a:t>
            </a:r>
          </a:p>
        </p:txBody>
      </p:sp>
      <p:sp>
        <p:nvSpPr>
          <p:cNvPr id="3" name="Content Placeholder 2">
            <a:extLst>
              <a:ext uri="{FF2B5EF4-FFF2-40B4-BE49-F238E27FC236}">
                <a16:creationId xmlns:a16="http://schemas.microsoft.com/office/drawing/2014/main" id="{37C1250E-AA2D-4880-8FF1-322477D10E66}"/>
              </a:ext>
            </a:extLst>
          </p:cNvPr>
          <p:cNvSpPr>
            <a:spLocks noGrp="1"/>
          </p:cNvSpPr>
          <p:nvPr>
            <p:ph idx="1"/>
          </p:nvPr>
        </p:nvSpPr>
        <p:spPr/>
        <p:txBody>
          <a:bodyPr/>
          <a:lstStyle/>
          <a:p>
            <a:r>
              <a:rPr lang="en-US" dirty="0"/>
              <a:t>The first thing we (our electric utility and supporting manufacturing community) had to do was create tools and the guidance to our industry to address the metering of widespread DC usage.</a:t>
            </a:r>
          </a:p>
          <a:p>
            <a:r>
              <a:rPr lang="en-US" dirty="0"/>
              <a:t>This starts by determining what to produce and how to approve what is being produced and then how to test the equipment that has been approved.</a:t>
            </a:r>
          </a:p>
        </p:txBody>
      </p:sp>
      <p:sp>
        <p:nvSpPr>
          <p:cNvPr id="4" name="Footer Placeholder 3">
            <a:extLst>
              <a:ext uri="{FF2B5EF4-FFF2-40B4-BE49-F238E27FC236}">
                <a16:creationId xmlns:a16="http://schemas.microsoft.com/office/drawing/2014/main" id="{826890DF-D656-4752-93A8-2CCE7E8DEAB6}"/>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DBCB67C6-3DF5-4E2E-A0BA-EE122F726E09}"/>
              </a:ext>
            </a:extLst>
          </p:cNvPr>
          <p:cNvSpPr>
            <a:spLocks noGrp="1"/>
          </p:cNvSpPr>
          <p:nvPr>
            <p:ph type="sldNum" sz="quarter" idx="4"/>
          </p:nvPr>
        </p:nvSpPr>
        <p:spPr/>
        <p:txBody>
          <a:bodyPr/>
          <a:lstStyle/>
          <a:p>
            <a:fld id="{4BEAC4C4-F0A7-4B61-A827-E4198D078267}" type="slidenum">
              <a:rPr lang="en-US" smtClean="0"/>
              <a:t>5</a:t>
            </a:fld>
            <a:endParaRPr lang="en-US" dirty="0"/>
          </a:p>
        </p:txBody>
      </p:sp>
      <p:pic>
        <p:nvPicPr>
          <p:cNvPr id="5122" name="Picture 2" descr="Uniquely Human: The Centrality of Humanism in the Future Workforce">
            <a:extLst>
              <a:ext uri="{FF2B5EF4-FFF2-40B4-BE49-F238E27FC236}">
                <a16:creationId xmlns:a16="http://schemas.microsoft.com/office/drawing/2014/main" id="{957C1E97-5CF0-A33A-6D89-40F7BABCF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476" y="4251325"/>
            <a:ext cx="3186509" cy="245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59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ED347-390D-4C48-A041-B998D7A5B073}"/>
              </a:ext>
            </a:extLst>
          </p:cNvPr>
          <p:cNvSpPr>
            <a:spLocks noGrp="1"/>
          </p:cNvSpPr>
          <p:nvPr>
            <p:ph type="title"/>
          </p:nvPr>
        </p:nvSpPr>
        <p:spPr/>
        <p:txBody>
          <a:bodyPr/>
          <a:lstStyle/>
          <a:p>
            <a:r>
              <a:rPr lang="en-US" sz="3600" dirty="0"/>
              <a:t>How we are trying to respond </a:t>
            </a:r>
            <a:br>
              <a:rPr lang="en-US" sz="3600" dirty="0">
                <a:solidFill>
                  <a:schemeClr val="accent5">
                    <a:lumMod val="60000"/>
                    <a:lumOff val="40000"/>
                  </a:schemeClr>
                </a:solidFill>
              </a:rPr>
            </a:br>
            <a:r>
              <a:rPr lang="en-US" sz="1800" dirty="0"/>
              <a:t>or even stay ahead of the coming demand</a:t>
            </a:r>
            <a:endParaRPr lang="en-US" dirty="0"/>
          </a:p>
        </p:txBody>
      </p:sp>
      <p:sp>
        <p:nvSpPr>
          <p:cNvPr id="3" name="Content Placeholder 2">
            <a:extLst>
              <a:ext uri="{FF2B5EF4-FFF2-40B4-BE49-F238E27FC236}">
                <a16:creationId xmlns:a16="http://schemas.microsoft.com/office/drawing/2014/main" id="{659F638F-7E6B-4DCC-9BE4-DDDE8FF00A9B}"/>
              </a:ext>
            </a:extLst>
          </p:cNvPr>
          <p:cNvSpPr>
            <a:spLocks noGrp="1"/>
          </p:cNvSpPr>
          <p:nvPr>
            <p:ph idx="1"/>
          </p:nvPr>
        </p:nvSpPr>
        <p:spPr/>
        <p:txBody>
          <a:bodyPr>
            <a:normAutofit/>
          </a:bodyPr>
          <a:lstStyle/>
          <a:p>
            <a:r>
              <a:rPr lang="en-US" dirty="0"/>
              <a:t>We have had an ANSI group working on DC standards for over six years</a:t>
            </a:r>
          </a:p>
          <a:p>
            <a:r>
              <a:rPr lang="en-US" dirty="0"/>
              <a:t>We published ANSI C12.32 on DC Metering a year and a half ago and are actively working to publish a more comprehensive update</a:t>
            </a:r>
          </a:p>
          <a:p>
            <a:r>
              <a:rPr lang="en-US" dirty="0"/>
              <a:t>We are working on ANSI C12.33 on Revenue Grade DC Transducers</a:t>
            </a:r>
          </a:p>
          <a:p>
            <a:r>
              <a:rPr lang="en-US" dirty="0"/>
              <a:t>Several meter manufacturers have been working on revenue grade meters</a:t>
            </a:r>
          </a:p>
          <a:p>
            <a:r>
              <a:rPr lang="en-US" dirty="0"/>
              <a:t>Metrology labs can now provide traceable energy measurement standards</a:t>
            </a:r>
          </a:p>
          <a:p>
            <a:pPr marL="0" indent="0">
              <a:buNone/>
            </a:pPr>
            <a:endParaRPr lang="en-US" sz="2000" dirty="0"/>
          </a:p>
        </p:txBody>
      </p:sp>
      <p:sp>
        <p:nvSpPr>
          <p:cNvPr id="4" name="Footer Placeholder 3">
            <a:extLst>
              <a:ext uri="{FF2B5EF4-FFF2-40B4-BE49-F238E27FC236}">
                <a16:creationId xmlns:a16="http://schemas.microsoft.com/office/drawing/2014/main" id="{FEC2288E-A06D-42B1-9EFE-680E68D0C35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E6FDE6FA-A74D-4434-B830-F3E7176DEEB5}"/>
              </a:ext>
            </a:extLst>
          </p:cNvPr>
          <p:cNvSpPr>
            <a:spLocks noGrp="1"/>
          </p:cNvSpPr>
          <p:nvPr>
            <p:ph type="sldNum" sz="quarter" idx="4"/>
          </p:nvPr>
        </p:nvSpPr>
        <p:spPr/>
        <p:txBody>
          <a:bodyPr/>
          <a:lstStyle/>
          <a:p>
            <a:fld id="{4BEAC4C4-F0A7-4B61-A827-E4198D078267}" type="slidenum">
              <a:rPr lang="en-US" smtClean="0"/>
              <a:t>6</a:t>
            </a:fld>
            <a:endParaRPr lang="en-US" dirty="0"/>
          </a:p>
        </p:txBody>
      </p:sp>
    </p:spTree>
    <p:extLst>
      <p:ext uri="{BB962C8B-B14F-4D97-AF65-F5344CB8AC3E}">
        <p14:creationId xmlns:p14="http://schemas.microsoft.com/office/powerpoint/2010/main" val="2511634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52361-19AB-4E85-921E-833FA7C50964}"/>
              </a:ext>
            </a:extLst>
          </p:cNvPr>
          <p:cNvSpPr>
            <a:spLocks noGrp="1"/>
          </p:cNvSpPr>
          <p:nvPr>
            <p:ph type="title"/>
          </p:nvPr>
        </p:nvSpPr>
        <p:spPr/>
        <p:txBody>
          <a:bodyPr/>
          <a:lstStyle/>
          <a:p>
            <a:r>
              <a:rPr lang="en-US" dirty="0"/>
              <a:t>Where has DC Metering been?</a:t>
            </a:r>
          </a:p>
        </p:txBody>
      </p:sp>
      <p:sp>
        <p:nvSpPr>
          <p:cNvPr id="3" name="Content Placeholder 2">
            <a:extLst>
              <a:ext uri="{FF2B5EF4-FFF2-40B4-BE49-F238E27FC236}">
                <a16:creationId xmlns:a16="http://schemas.microsoft.com/office/drawing/2014/main" id="{7FF75FA7-CCD0-4023-B8E2-FE28581B9080}"/>
              </a:ext>
            </a:extLst>
          </p:cNvPr>
          <p:cNvSpPr>
            <a:spLocks noGrp="1"/>
          </p:cNvSpPr>
          <p:nvPr>
            <p:ph idx="1"/>
          </p:nvPr>
        </p:nvSpPr>
        <p:spPr>
          <a:xfrm>
            <a:off x="685800" y="1007783"/>
            <a:ext cx="7886700" cy="4842433"/>
          </a:xfrm>
        </p:spPr>
        <p:txBody>
          <a:bodyPr/>
          <a:lstStyle/>
          <a:p>
            <a:pPr marL="0" indent="0">
              <a:buNone/>
            </a:pPr>
            <a:r>
              <a:rPr lang="en-US" sz="2600" dirty="0"/>
              <a:t>To better understand where we are heading and what we need to address how to successful meter DC applications we need to understand the origins of DC metering. </a:t>
            </a:r>
          </a:p>
          <a:p>
            <a:r>
              <a:rPr lang="en-US" sz="2400" dirty="0"/>
              <a:t>The first electric meter in the 1870’s was a DC meter.</a:t>
            </a:r>
          </a:p>
          <a:p>
            <a:r>
              <a:rPr lang="en-US" sz="2400" dirty="0"/>
              <a:t>Much of the metering in the 1880’s and early 1890’s were DC meters</a:t>
            </a:r>
          </a:p>
        </p:txBody>
      </p:sp>
      <p:sp>
        <p:nvSpPr>
          <p:cNvPr id="4" name="Footer Placeholder 3">
            <a:extLst>
              <a:ext uri="{FF2B5EF4-FFF2-40B4-BE49-F238E27FC236}">
                <a16:creationId xmlns:a16="http://schemas.microsoft.com/office/drawing/2014/main" id="{31DC811D-F343-47F2-8043-D9B04EC43A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397C0068-8B68-46B5-A9EE-8EC26C4B6FCA}"/>
              </a:ext>
            </a:extLst>
          </p:cNvPr>
          <p:cNvSpPr>
            <a:spLocks noGrp="1"/>
          </p:cNvSpPr>
          <p:nvPr>
            <p:ph type="sldNum" sz="quarter" idx="4"/>
          </p:nvPr>
        </p:nvSpPr>
        <p:spPr/>
        <p:txBody>
          <a:bodyPr/>
          <a:lstStyle/>
          <a:p>
            <a:fld id="{4BEAC4C4-F0A7-4B61-A827-E4198D078267}" type="slidenum">
              <a:rPr lang="en-US" smtClean="0"/>
              <a:t>7</a:t>
            </a:fld>
            <a:endParaRPr lang="en-US" dirty="0"/>
          </a:p>
        </p:txBody>
      </p:sp>
      <p:pic>
        <p:nvPicPr>
          <p:cNvPr id="6" name="Picture 5">
            <a:extLst>
              <a:ext uri="{FF2B5EF4-FFF2-40B4-BE49-F238E27FC236}">
                <a16:creationId xmlns:a16="http://schemas.microsoft.com/office/drawing/2014/main" id="{6437BF69-89D0-49DF-9E84-AD2039B8EE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7783" y="3295952"/>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5DD90AD6-96D6-435A-812A-50F75A254E12}"/>
              </a:ext>
            </a:extLst>
          </p:cNvPr>
          <p:cNvSpPr/>
          <p:nvPr/>
        </p:nvSpPr>
        <p:spPr>
          <a:xfrm>
            <a:off x="2004963" y="5833313"/>
            <a:ext cx="5134073" cy="584775"/>
          </a:xfrm>
          <a:prstGeom prst="rect">
            <a:avLst/>
          </a:prstGeom>
        </p:spPr>
        <p:txBody>
          <a:bodyPr wrap="square">
            <a:spAutoFit/>
          </a:bodyPr>
          <a:lstStyle/>
          <a:p>
            <a:pPr algn="ctr"/>
            <a:r>
              <a:rPr lang="en-US" sz="1600" dirty="0"/>
              <a:t>Image from original 1872 patent for Samuel Gardiner’s electric meter and a rendering of the front cover</a:t>
            </a:r>
          </a:p>
        </p:txBody>
      </p:sp>
      <p:pic>
        <p:nvPicPr>
          <p:cNvPr id="8" name="Picture 4" descr="Gardiner meter">
            <a:extLst>
              <a:ext uri="{FF2B5EF4-FFF2-40B4-BE49-F238E27FC236}">
                <a16:creationId xmlns:a16="http://schemas.microsoft.com/office/drawing/2014/main" id="{2F7C0214-CA96-45EB-9DF5-148A33DDA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810" y="4114799"/>
            <a:ext cx="1785509" cy="141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210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52361-19AB-4E85-921E-833FA7C50964}"/>
              </a:ext>
            </a:extLst>
          </p:cNvPr>
          <p:cNvSpPr>
            <a:spLocks noGrp="1"/>
          </p:cNvSpPr>
          <p:nvPr>
            <p:ph type="title"/>
          </p:nvPr>
        </p:nvSpPr>
        <p:spPr/>
        <p:txBody>
          <a:bodyPr/>
          <a:lstStyle/>
          <a:p>
            <a:r>
              <a:rPr lang="en-US" dirty="0"/>
              <a:t>Where has DC Metering been?</a:t>
            </a:r>
          </a:p>
        </p:txBody>
      </p:sp>
      <p:sp>
        <p:nvSpPr>
          <p:cNvPr id="3" name="Content Placeholder 2">
            <a:extLst>
              <a:ext uri="{FF2B5EF4-FFF2-40B4-BE49-F238E27FC236}">
                <a16:creationId xmlns:a16="http://schemas.microsoft.com/office/drawing/2014/main" id="{7FF75FA7-CCD0-4023-B8E2-FE28581B9080}"/>
              </a:ext>
            </a:extLst>
          </p:cNvPr>
          <p:cNvSpPr>
            <a:spLocks noGrp="1"/>
          </p:cNvSpPr>
          <p:nvPr>
            <p:ph idx="1"/>
          </p:nvPr>
        </p:nvSpPr>
        <p:spPr/>
        <p:txBody>
          <a:bodyPr/>
          <a:lstStyle/>
          <a:p>
            <a:r>
              <a:rPr lang="en-US" dirty="0"/>
              <a:t>However once AC won the contract to light the 1893 Worlds Fair, Westinghouse, Tesla and team leveraged that to win the contract to provide the generators at Niagara Falls.  And the war was over.</a:t>
            </a:r>
          </a:p>
        </p:txBody>
      </p:sp>
      <p:sp>
        <p:nvSpPr>
          <p:cNvPr id="4" name="Footer Placeholder 3">
            <a:extLst>
              <a:ext uri="{FF2B5EF4-FFF2-40B4-BE49-F238E27FC236}">
                <a16:creationId xmlns:a16="http://schemas.microsoft.com/office/drawing/2014/main" id="{31DC811D-F343-47F2-8043-D9B04EC43AB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397C0068-8B68-46B5-A9EE-8EC26C4B6FCA}"/>
              </a:ext>
            </a:extLst>
          </p:cNvPr>
          <p:cNvSpPr>
            <a:spLocks noGrp="1"/>
          </p:cNvSpPr>
          <p:nvPr>
            <p:ph type="sldNum" sz="quarter" idx="4"/>
          </p:nvPr>
        </p:nvSpPr>
        <p:spPr/>
        <p:txBody>
          <a:bodyPr/>
          <a:lstStyle/>
          <a:p>
            <a:fld id="{4BEAC4C4-F0A7-4B61-A827-E4198D078267}" type="slidenum">
              <a:rPr lang="en-US" smtClean="0"/>
              <a:t>8</a:t>
            </a:fld>
            <a:endParaRPr lang="en-US" dirty="0"/>
          </a:p>
        </p:txBody>
      </p:sp>
      <p:pic>
        <p:nvPicPr>
          <p:cNvPr id="6" name="Picture 2">
            <a:extLst>
              <a:ext uri="{FF2B5EF4-FFF2-40B4-BE49-F238E27FC236}">
                <a16:creationId xmlns:a16="http://schemas.microsoft.com/office/drawing/2014/main" id="{EAD5A3FF-DE29-4E02-86DB-289D22709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700" y="3200400"/>
            <a:ext cx="4038600" cy="25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904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F9B84-F53A-491A-AEAF-B083B2BC5398}"/>
              </a:ext>
            </a:extLst>
          </p:cNvPr>
          <p:cNvSpPr>
            <a:spLocks noGrp="1"/>
          </p:cNvSpPr>
          <p:nvPr>
            <p:ph type="title"/>
          </p:nvPr>
        </p:nvSpPr>
        <p:spPr>
          <a:xfrm>
            <a:off x="838200" y="190640"/>
            <a:ext cx="7928918" cy="561845"/>
          </a:xfrm>
        </p:spPr>
        <p:txBody>
          <a:bodyPr/>
          <a:lstStyle/>
          <a:p>
            <a:r>
              <a:rPr lang="en-US" sz="4000" dirty="0"/>
              <a:t>The First Power Station at the Falls</a:t>
            </a:r>
          </a:p>
        </p:txBody>
      </p:sp>
      <p:sp>
        <p:nvSpPr>
          <p:cNvPr id="4" name="Footer Placeholder 3">
            <a:extLst>
              <a:ext uri="{FF2B5EF4-FFF2-40B4-BE49-F238E27FC236}">
                <a16:creationId xmlns:a16="http://schemas.microsoft.com/office/drawing/2014/main" id="{D498E5E1-550B-443C-8943-27068A20BDA8}"/>
              </a:ext>
            </a:extLst>
          </p:cNvPr>
          <p:cNvSpPr>
            <a:spLocks noGrp="1"/>
          </p:cNvSpPr>
          <p:nvPr>
            <p:ph type="ftr" sz="quarter" idx="3"/>
          </p:nvPr>
        </p:nvSpPr>
        <p:spPr/>
        <p:txBody>
          <a:bodyPr/>
          <a:lstStyle/>
          <a:p>
            <a:r>
              <a:rPr lang="en-US"/>
              <a:t>tescometering.com</a:t>
            </a:r>
            <a:endParaRPr lang="en-US" dirty="0"/>
          </a:p>
        </p:txBody>
      </p:sp>
      <p:sp>
        <p:nvSpPr>
          <p:cNvPr id="5" name="Slide Number Placeholder 4">
            <a:extLst>
              <a:ext uri="{FF2B5EF4-FFF2-40B4-BE49-F238E27FC236}">
                <a16:creationId xmlns:a16="http://schemas.microsoft.com/office/drawing/2014/main" id="{6C201E2B-E704-4C0C-9390-5D2BE5AD9173}"/>
              </a:ext>
            </a:extLst>
          </p:cNvPr>
          <p:cNvSpPr>
            <a:spLocks noGrp="1"/>
          </p:cNvSpPr>
          <p:nvPr>
            <p:ph type="sldNum" sz="quarter" idx="4"/>
          </p:nvPr>
        </p:nvSpPr>
        <p:spPr/>
        <p:txBody>
          <a:bodyPr/>
          <a:lstStyle/>
          <a:p>
            <a:fld id="{4BEAC4C4-F0A7-4B61-A827-E4198D078267}" type="slidenum">
              <a:rPr lang="en-US" smtClean="0"/>
              <a:t>9</a:t>
            </a:fld>
            <a:endParaRPr lang="en-US" dirty="0"/>
          </a:p>
        </p:txBody>
      </p:sp>
      <p:pic>
        <p:nvPicPr>
          <p:cNvPr id="6" name="Picture 4">
            <a:extLst>
              <a:ext uri="{FF2B5EF4-FFF2-40B4-BE49-F238E27FC236}">
                <a16:creationId xmlns:a16="http://schemas.microsoft.com/office/drawing/2014/main" id="{3751C3FB-D0FA-4629-9E1F-51088F83EE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91737" y="2057400"/>
            <a:ext cx="3495238" cy="2486372"/>
          </a:xfrm>
          <a:noFill/>
          <a:ln w="63500">
            <a:solidFill>
              <a:srgbClr val="FF0000"/>
            </a:solidFill>
            <a:miter lim="800000"/>
            <a:headEnd/>
            <a:tailEnd/>
          </a:ln>
        </p:spPr>
      </p:pic>
      <p:pic>
        <p:nvPicPr>
          <p:cNvPr id="7" name="Picture 5">
            <a:extLst>
              <a:ext uri="{FF2B5EF4-FFF2-40B4-BE49-F238E27FC236}">
                <a16:creationId xmlns:a16="http://schemas.microsoft.com/office/drawing/2014/main" id="{9D96ADCE-786B-45A8-8D6F-1CF38076D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027" y="2056159"/>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BFA0FCFE-D4D1-4FE4-BCD6-BF77870B4C56}"/>
              </a:ext>
            </a:extLst>
          </p:cNvPr>
          <p:cNvSpPr/>
          <p:nvPr/>
        </p:nvSpPr>
        <p:spPr>
          <a:xfrm>
            <a:off x="628650" y="4780647"/>
            <a:ext cx="8136408" cy="784830"/>
          </a:xfrm>
          <a:prstGeom prst="rect">
            <a:avLst/>
          </a:prstGeom>
        </p:spPr>
        <p:txBody>
          <a:bodyPr wrap="square">
            <a:spAutoFit/>
          </a:bodyPr>
          <a:lstStyle/>
          <a:p>
            <a:pPr marL="0" indent="3175">
              <a:lnSpc>
                <a:spcPct val="90000"/>
              </a:lnSpc>
              <a:buFont typeface="Monotype Sorts" charset="2"/>
              <a:buNone/>
            </a:pPr>
            <a:r>
              <a:rPr lang="en-US" altLang="en-US" dirty="0">
                <a:cs typeface="Arial" panose="020B0604020202020204" pitchFamily="34" charset="0"/>
              </a:rPr>
              <a:t>Edward Dean Adams power station at Niagara, with ten 5,000-horsepower Tesla/Westinghouse AC generators — the culmination of Tesla's dream. </a:t>
            </a:r>
            <a:br>
              <a:rPr lang="en-US" altLang="en-US" dirty="0">
                <a:cs typeface="Arial" panose="020B0604020202020204" pitchFamily="34" charset="0"/>
              </a:rPr>
            </a:br>
            <a:r>
              <a:rPr lang="en-US" altLang="en-US" sz="1200" i="1" dirty="0">
                <a:cs typeface="Arial" panose="020B0604020202020204" pitchFamily="34" charset="0"/>
              </a:rPr>
              <a:t>(Courtesy Smithsonian Institution) </a:t>
            </a:r>
          </a:p>
        </p:txBody>
      </p:sp>
    </p:spTree>
    <p:extLst>
      <p:ext uri="{BB962C8B-B14F-4D97-AF65-F5344CB8AC3E}">
        <p14:creationId xmlns:p14="http://schemas.microsoft.com/office/powerpoint/2010/main" val="3295735523"/>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 Metering - Moving toward center stage 10-11-22_TL" id="{58F3CA89-10B9-4138-86BA-8C1BC91CC135}" vid="{07896F88-7937-4445-B8F7-203EA556FB0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f26ee74-1c53-4b01-a982-cec1216b8a00">
      <Terms xmlns="http://schemas.microsoft.com/office/infopath/2007/PartnerControls"/>
    </lcf76f155ced4ddcb4097134ff3c332f>
    <TaxCatchAll xmlns="865caf8b-3888-4957-b682-040f388f7b5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2438EA8B65C04BA81A0809E21FF92B" ma:contentTypeVersion="16" ma:contentTypeDescription="Create a new document." ma:contentTypeScope="" ma:versionID="5e35fcddb325bbb504710d5c0b9eeddf">
  <xsd:schema xmlns:xsd="http://www.w3.org/2001/XMLSchema" xmlns:xs="http://www.w3.org/2001/XMLSchema" xmlns:p="http://schemas.microsoft.com/office/2006/metadata/properties" xmlns:ns2="8f26ee74-1c53-4b01-a982-cec1216b8a00" xmlns:ns3="865caf8b-3888-4957-b682-040f388f7b52" targetNamespace="http://schemas.microsoft.com/office/2006/metadata/properties" ma:root="true" ma:fieldsID="9ad50055fb2e25e379a2e899564cfb19" ns2:_="" ns3:_="">
    <xsd:import namespace="8f26ee74-1c53-4b01-a982-cec1216b8a00"/>
    <xsd:import namespace="865caf8b-3888-4957-b682-040f388f7b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6ee74-1c53-4b01-a982-cec1216b8a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9ab868-c1cd-4777-b02c-d2c7bd6b6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5caf8b-3888-4957-b682-040f388f7b5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4e4d7b-98bd-4047-8838-282fa790d938}" ma:internalName="TaxCatchAll" ma:showField="CatchAllData" ma:web="865caf8b-3888-4957-b682-040f388f7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4B6C6B-E341-41E3-9DE2-B4E7091F496F}">
  <ds:schemaRefs>
    <ds:schemaRef ds:uri="http://purl.org/dc/terms/"/>
    <ds:schemaRef ds:uri="http://www.w3.org/XML/1998/namespace"/>
    <ds:schemaRef ds:uri="http://purl.org/dc/elements/1.1/"/>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865caf8b-3888-4957-b682-040f388f7b52"/>
    <ds:schemaRef ds:uri="8f26ee74-1c53-4b01-a982-cec1216b8a00"/>
  </ds:schemaRefs>
</ds:datastoreItem>
</file>

<file path=customXml/itemProps2.xml><?xml version="1.0" encoding="utf-8"?>
<ds:datastoreItem xmlns:ds="http://schemas.openxmlformats.org/officeDocument/2006/customXml" ds:itemID="{CDAEAC9E-089C-488A-867C-F26CB2344A2D}">
  <ds:schemaRefs>
    <ds:schemaRef ds:uri="http://schemas.microsoft.com/sharepoint/v3/contenttype/forms"/>
  </ds:schemaRefs>
</ds:datastoreItem>
</file>

<file path=customXml/itemProps3.xml><?xml version="1.0" encoding="utf-8"?>
<ds:datastoreItem xmlns:ds="http://schemas.openxmlformats.org/officeDocument/2006/customXml" ds:itemID="{3AF9D1D7-2EBC-4E9F-83C1-DE6666658A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26ee74-1c53-4b01-a982-cec1216b8a00"/>
    <ds:schemaRef ds:uri="865caf8b-3888-4957-b682-040f388f7b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DC Metering - Moving toward center stage 10-11-22_TL</Template>
  <TotalTime>196</TotalTime>
  <Words>2847</Words>
  <Application>Microsoft Office PowerPoint</Application>
  <PresentationFormat>On-screen Show (4:3)</PresentationFormat>
  <Paragraphs>331</Paragraphs>
  <Slides>45</Slides>
  <Notes>20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1" baseType="lpstr">
      <vt:lpstr>Arial</vt:lpstr>
      <vt:lpstr>Calibri</vt:lpstr>
      <vt:lpstr>Cambria Math</vt:lpstr>
      <vt:lpstr>Monotype Sorts</vt:lpstr>
      <vt:lpstr>TESCO Template</vt:lpstr>
      <vt:lpstr>PHOTO-PAINT</vt:lpstr>
      <vt:lpstr>DC Metering  Moving toward Center Stage</vt:lpstr>
      <vt:lpstr>DC Power – a Second Chance?</vt:lpstr>
      <vt:lpstr>DC Power – A Resurgence</vt:lpstr>
      <vt:lpstr>Caught Unprepared </vt:lpstr>
      <vt:lpstr>Providing the Tools</vt:lpstr>
      <vt:lpstr>How we are trying to respond  or even stay ahead of the coming demand</vt:lpstr>
      <vt:lpstr>Where has DC Metering been?</vt:lpstr>
      <vt:lpstr>Where has DC Metering been?</vt:lpstr>
      <vt:lpstr>The First Power Station at the Falls</vt:lpstr>
      <vt:lpstr>Relics from the Origins of the Grid</vt:lpstr>
      <vt:lpstr>Not Quite Dead Yet</vt:lpstr>
      <vt:lpstr>Emerging Markets</vt:lpstr>
      <vt:lpstr>DC Fast Chargers</vt:lpstr>
      <vt:lpstr>DC Meters for Super chargers</vt:lpstr>
      <vt:lpstr>…….So We can Present Accurate Bills</vt:lpstr>
      <vt:lpstr>DC Data Centers</vt:lpstr>
      <vt:lpstr>DC Data Centers</vt:lpstr>
      <vt:lpstr>...and then we have the option to add renewables</vt:lpstr>
      <vt:lpstr>Microgrids</vt:lpstr>
      <vt:lpstr>DC – Edison May Win in the End</vt:lpstr>
      <vt:lpstr>DC Meters – Tomorrow’s Cash Registers</vt:lpstr>
      <vt:lpstr>Background</vt:lpstr>
      <vt:lpstr>Challenges</vt:lpstr>
      <vt:lpstr>Challenges</vt:lpstr>
      <vt:lpstr>Challenges</vt:lpstr>
      <vt:lpstr>Devil is in the Details</vt:lpstr>
      <vt:lpstr>DC Current Measurement</vt:lpstr>
      <vt:lpstr>Current Measurement</vt:lpstr>
      <vt:lpstr>Current Measurement</vt:lpstr>
      <vt:lpstr>Establishing Traceability</vt:lpstr>
      <vt:lpstr>Establishing Traceability</vt:lpstr>
      <vt:lpstr>Establishing Traceability</vt:lpstr>
      <vt:lpstr>Basic Tools</vt:lpstr>
      <vt:lpstr>And the Work Goes on</vt:lpstr>
      <vt:lpstr>Moving Ahead</vt:lpstr>
      <vt:lpstr>Instead of the Wild West</vt:lpstr>
      <vt:lpstr>And Evolving</vt:lpstr>
      <vt:lpstr>The DC Home or Small Business</vt:lpstr>
      <vt:lpstr>Clear Advantages</vt:lpstr>
      <vt:lpstr>Clear Advantages</vt:lpstr>
      <vt:lpstr>What is the Utilities Role?</vt:lpstr>
      <vt:lpstr>And How do We Meter?</vt:lpstr>
      <vt:lpstr>Conclusion</vt:lpstr>
      <vt:lpstr>Conclusion</vt:lpstr>
      <vt:lpstr>              Questions and Discussion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 Metering  Moving toward Center Stage</dc:title>
  <dc:creator>Tom Lawton</dc:creator>
  <cp:lastModifiedBy>Sandy Garcia</cp:lastModifiedBy>
  <cp:revision>9</cp:revision>
  <dcterms:created xsi:type="dcterms:W3CDTF">2023-03-10T23:31:47Z</dcterms:created>
  <dcterms:modified xsi:type="dcterms:W3CDTF">2023-06-28T18:49:47Z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0x0101003B2438EA8B65C04BA81A0809E21FF92B</vt:lpwstr>
  </property>
  <property fmtid="{D5CDD505-2E9C-101B-9397-08002B2CF9AE}" pid="3" name="MediaServiceImageTags">
    <vt:lpwstr/>
  </property>
</Properties>
</file>