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4"/>
  </p:sldMasterIdLst>
  <p:notesMasterIdLst>
    <p:notesMasterId r:id="rId69"/>
  </p:notesMasterIdLst>
  <p:handoutMasterIdLst>
    <p:handoutMasterId r:id="rId70"/>
  </p:handoutMasterIdLst>
  <p:sldIdLst>
    <p:sldId id="452" r:id="rId5"/>
    <p:sldId id="453" r:id="rId6"/>
    <p:sldId id="454" r:id="rId7"/>
    <p:sldId id="455" r:id="rId8"/>
    <p:sldId id="456" r:id="rId9"/>
    <p:sldId id="457" r:id="rId10"/>
    <p:sldId id="393" r:id="rId11"/>
    <p:sldId id="394" r:id="rId12"/>
    <p:sldId id="397" r:id="rId13"/>
    <p:sldId id="458" r:id="rId14"/>
    <p:sldId id="459" r:id="rId15"/>
    <p:sldId id="417" r:id="rId16"/>
    <p:sldId id="416" r:id="rId17"/>
    <p:sldId id="415" r:id="rId18"/>
    <p:sldId id="414" r:id="rId19"/>
    <p:sldId id="413" r:id="rId20"/>
    <p:sldId id="412" r:id="rId21"/>
    <p:sldId id="411" r:id="rId22"/>
    <p:sldId id="410" r:id="rId23"/>
    <p:sldId id="408" r:id="rId24"/>
    <p:sldId id="407" r:id="rId25"/>
    <p:sldId id="406" r:id="rId26"/>
    <p:sldId id="476" r:id="rId27"/>
    <p:sldId id="475" r:id="rId28"/>
    <p:sldId id="477" r:id="rId29"/>
    <p:sldId id="409" r:id="rId30"/>
    <p:sldId id="405" r:id="rId31"/>
    <p:sldId id="404" r:id="rId32"/>
    <p:sldId id="467" r:id="rId33"/>
    <p:sldId id="403" r:id="rId34"/>
    <p:sldId id="402" r:id="rId35"/>
    <p:sldId id="440" r:id="rId36"/>
    <p:sldId id="439" r:id="rId37"/>
    <p:sldId id="438" r:id="rId38"/>
    <p:sldId id="437" r:id="rId39"/>
    <p:sldId id="435" r:id="rId40"/>
    <p:sldId id="434" r:id="rId41"/>
    <p:sldId id="433" r:id="rId42"/>
    <p:sldId id="432" r:id="rId43"/>
    <p:sldId id="478" r:id="rId44"/>
    <p:sldId id="479" r:id="rId45"/>
    <p:sldId id="425" r:id="rId46"/>
    <p:sldId id="480" r:id="rId47"/>
    <p:sldId id="441" r:id="rId48"/>
    <p:sldId id="481" r:id="rId49"/>
    <p:sldId id="482" r:id="rId50"/>
    <p:sldId id="483" r:id="rId51"/>
    <p:sldId id="450" r:id="rId52"/>
    <p:sldId id="449" r:id="rId53"/>
    <p:sldId id="448" r:id="rId54"/>
    <p:sldId id="430" r:id="rId55"/>
    <p:sldId id="429" r:id="rId56"/>
    <p:sldId id="484" r:id="rId57"/>
    <p:sldId id="427" r:id="rId58"/>
    <p:sldId id="447" r:id="rId59"/>
    <p:sldId id="446" r:id="rId60"/>
    <p:sldId id="445" r:id="rId61"/>
    <p:sldId id="444" r:id="rId62"/>
    <p:sldId id="443" r:id="rId63"/>
    <p:sldId id="442" r:id="rId64"/>
    <p:sldId id="485" r:id="rId65"/>
    <p:sldId id="486" r:id="rId66"/>
    <p:sldId id="431" r:id="rId67"/>
    <p:sldId id="451" r:id="rId68"/>
  </p:sldIdLst>
  <p:sldSz cx="9144000" cy="6858000" type="screen4x3"/>
  <p:notesSz cx="9296400" cy="7010400"/>
  <p:embeddedFontLst>
    <p:embeddedFont>
      <p:font typeface="Calibri" panose="020F0502020204030204" pitchFamily="34" charset="0"/>
      <p:regular r:id="rId71"/>
      <p:bold r:id="rId72"/>
      <p:italic r:id="rId73"/>
      <p:boldItalic r:id="rId74"/>
    </p:embeddedFont>
  </p:embeddedFontLst>
  <p:defaultTextStyle>
    <a:defPPr>
      <a:defRPr lang="ru-RU"/>
    </a:defPPr>
    <a:lvl1pPr algn="ctr" rtl="0" fontAlgn="base">
      <a:spcBef>
        <a:spcPct val="30000"/>
      </a:spcBef>
      <a:spcAft>
        <a:spcPct val="0"/>
      </a:spcAft>
      <a:defRPr kern="1200">
        <a:solidFill>
          <a:srgbClr val="000000"/>
        </a:solidFill>
        <a:latin typeface="Arial" pitchFamily="34" charset="0"/>
        <a:ea typeface="+mn-ea"/>
        <a:cs typeface="+mn-cs"/>
      </a:defRPr>
    </a:lvl1pPr>
    <a:lvl2pPr marL="457200" algn="ctr" rtl="0" fontAlgn="base">
      <a:spcBef>
        <a:spcPct val="30000"/>
      </a:spcBef>
      <a:spcAft>
        <a:spcPct val="0"/>
      </a:spcAft>
      <a:defRPr kern="1200">
        <a:solidFill>
          <a:srgbClr val="000000"/>
        </a:solidFill>
        <a:latin typeface="Arial" pitchFamily="34" charset="0"/>
        <a:ea typeface="+mn-ea"/>
        <a:cs typeface="+mn-cs"/>
      </a:defRPr>
    </a:lvl2pPr>
    <a:lvl3pPr marL="914400" algn="ctr" rtl="0" fontAlgn="base">
      <a:spcBef>
        <a:spcPct val="30000"/>
      </a:spcBef>
      <a:spcAft>
        <a:spcPct val="0"/>
      </a:spcAft>
      <a:defRPr kern="1200">
        <a:solidFill>
          <a:srgbClr val="000000"/>
        </a:solidFill>
        <a:latin typeface="Arial" pitchFamily="34" charset="0"/>
        <a:ea typeface="+mn-ea"/>
        <a:cs typeface="+mn-cs"/>
      </a:defRPr>
    </a:lvl3pPr>
    <a:lvl4pPr marL="1371600" algn="ctr" rtl="0" fontAlgn="base">
      <a:spcBef>
        <a:spcPct val="30000"/>
      </a:spcBef>
      <a:spcAft>
        <a:spcPct val="0"/>
      </a:spcAft>
      <a:defRPr kern="1200">
        <a:solidFill>
          <a:srgbClr val="000000"/>
        </a:solidFill>
        <a:latin typeface="Arial" pitchFamily="34" charset="0"/>
        <a:ea typeface="+mn-ea"/>
        <a:cs typeface="+mn-cs"/>
      </a:defRPr>
    </a:lvl4pPr>
    <a:lvl5pPr marL="1828800" algn="ctr" rtl="0" fontAlgn="base">
      <a:spcBef>
        <a:spcPct val="30000"/>
      </a:spcBef>
      <a:spcAft>
        <a:spcPct val="0"/>
      </a:spcAft>
      <a:defRPr kern="1200">
        <a:solidFill>
          <a:srgbClr val="000000"/>
        </a:solidFill>
        <a:latin typeface="Arial" pitchFamily="34" charset="0"/>
        <a:ea typeface="+mn-ea"/>
        <a:cs typeface="+mn-cs"/>
      </a:defRPr>
    </a:lvl5pPr>
    <a:lvl6pPr marL="2286000" algn="l" defTabSz="914400" rtl="0" eaLnBrk="1" latinLnBrk="0" hangingPunct="1">
      <a:defRPr kern="1200">
        <a:solidFill>
          <a:srgbClr val="000000"/>
        </a:solidFill>
        <a:latin typeface="Arial" pitchFamily="34" charset="0"/>
        <a:ea typeface="+mn-ea"/>
        <a:cs typeface="+mn-cs"/>
      </a:defRPr>
    </a:lvl6pPr>
    <a:lvl7pPr marL="2743200" algn="l" defTabSz="914400" rtl="0" eaLnBrk="1" latinLnBrk="0" hangingPunct="1">
      <a:defRPr kern="1200">
        <a:solidFill>
          <a:srgbClr val="000000"/>
        </a:solidFill>
        <a:latin typeface="Arial" pitchFamily="34" charset="0"/>
        <a:ea typeface="+mn-ea"/>
        <a:cs typeface="+mn-cs"/>
      </a:defRPr>
    </a:lvl7pPr>
    <a:lvl8pPr marL="3200400" algn="l" defTabSz="914400" rtl="0" eaLnBrk="1" latinLnBrk="0" hangingPunct="1">
      <a:defRPr kern="1200">
        <a:solidFill>
          <a:srgbClr val="000000"/>
        </a:solidFill>
        <a:latin typeface="Arial" pitchFamily="34" charset="0"/>
        <a:ea typeface="+mn-ea"/>
        <a:cs typeface="+mn-cs"/>
      </a:defRPr>
    </a:lvl8pPr>
    <a:lvl9pPr marL="3657600" algn="l" defTabSz="914400" rtl="0" eaLnBrk="1" latinLnBrk="0" hangingPunct="1">
      <a:defRPr kern="1200">
        <a:solidFill>
          <a:srgbClr val="000000"/>
        </a:solidFill>
        <a:latin typeface="Arial" pitchFamily="34" charset="0"/>
        <a:ea typeface="+mn-ea"/>
        <a:cs typeface="+mn-cs"/>
      </a:defRPr>
    </a:lvl9pPr>
  </p:defaultTextStyle>
  <p:extLst>
    <p:ext uri="{EFAFB233-063F-42B5-8137-9DF3F51BA10A}">
      <p15:sldGuideLst xmlns:p15="http://schemas.microsoft.com/office/powerpoint/2012/main">
        <p15:guide id="1" orient="horz" pos="33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FF6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C3F0BD-A1C6-480A-8151-2D5FBEC25BA6}" v="1" dt="2023-05-02T16:38:31.7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060" autoAdjust="0"/>
    <p:restoredTop sz="75862" autoAdjust="0"/>
  </p:normalViewPr>
  <p:slideViewPr>
    <p:cSldViewPr>
      <p:cViewPr>
        <p:scale>
          <a:sx n="89" d="100"/>
          <a:sy n="89" d="100"/>
        </p:scale>
        <p:origin x="690" y="96"/>
      </p:cViewPr>
      <p:guideLst>
        <p:guide orient="horz" pos="33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font" Target="fonts/font4.fntdata"/><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3.fntdata"/><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font" Target="fonts/font1.fntdata"/><Relationship Id="rId2" Type="http://schemas.openxmlformats.org/officeDocument/2006/relationships/customXml" Target="../customXml/item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1"/>
            <a:ext cx="4028158" cy="35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lvl1pPr algn="l" defTabSz="932362">
              <a:defRPr sz="1200">
                <a:latin typeface="Times New Roman" pitchFamily="18" charset="0"/>
              </a:defRPr>
            </a:lvl1pPr>
          </a:lstStyle>
          <a:p>
            <a:pPr>
              <a:defRPr/>
            </a:pPr>
            <a:endParaRPr lang="en-US" altLang="en-US" dirty="0"/>
          </a:p>
        </p:txBody>
      </p:sp>
      <p:sp>
        <p:nvSpPr>
          <p:cNvPr id="95235" name="Rectangle 3"/>
          <p:cNvSpPr>
            <a:spLocks noGrp="1" noChangeArrowheads="1"/>
          </p:cNvSpPr>
          <p:nvPr>
            <p:ph type="dt" sz="quarter" idx="1"/>
          </p:nvPr>
        </p:nvSpPr>
        <p:spPr bwMode="auto">
          <a:xfrm>
            <a:off x="5268245" y="1"/>
            <a:ext cx="4028156" cy="35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lvl1pPr algn="r" defTabSz="932362">
              <a:defRPr sz="1200">
                <a:latin typeface="Times New Roman" pitchFamily="18" charset="0"/>
              </a:defRPr>
            </a:lvl1pPr>
          </a:lstStyle>
          <a:p>
            <a:pPr>
              <a:defRPr/>
            </a:pPr>
            <a:endParaRPr lang="en-US" altLang="en-US" dirty="0"/>
          </a:p>
        </p:txBody>
      </p:sp>
      <p:sp>
        <p:nvSpPr>
          <p:cNvPr id="95236" name="Rectangle 4"/>
          <p:cNvSpPr>
            <a:spLocks noGrp="1" noChangeArrowheads="1"/>
          </p:cNvSpPr>
          <p:nvPr>
            <p:ph type="ftr" sz="quarter" idx="2"/>
          </p:nvPr>
        </p:nvSpPr>
        <p:spPr bwMode="auto">
          <a:xfrm>
            <a:off x="0" y="6659760"/>
            <a:ext cx="4028158" cy="35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b" anchorCtr="0" compatLnSpc="1">
            <a:prstTxWarp prst="textNoShape">
              <a:avLst/>
            </a:prstTxWarp>
          </a:bodyPr>
          <a:lstStyle>
            <a:lvl1pPr algn="l" defTabSz="932362">
              <a:defRPr sz="1200">
                <a:latin typeface="Times New Roman" pitchFamily="18" charset="0"/>
              </a:defRPr>
            </a:lvl1pPr>
          </a:lstStyle>
          <a:p>
            <a:pPr>
              <a:defRPr/>
            </a:pPr>
            <a:endParaRPr lang="en-US" altLang="en-US" dirty="0"/>
          </a:p>
        </p:txBody>
      </p:sp>
      <p:sp>
        <p:nvSpPr>
          <p:cNvPr id="95237" name="Rectangle 5"/>
          <p:cNvSpPr>
            <a:spLocks noGrp="1" noChangeArrowheads="1"/>
          </p:cNvSpPr>
          <p:nvPr>
            <p:ph type="sldNum" sz="quarter" idx="3"/>
          </p:nvPr>
        </p:nvSpPr>
        <p:spPr bwMode="auto">
          <a:xfrm>
            <a:off x="5268245" y="6659760"/>
            <a:ext cx="4028156" cy="35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b" anchorCtr="0" compatLnSpc="1">
            <a:prstTxWarp prst="textNoShape">
              <a:avLst/>
            </a:prstTxWarp>
          </a:bodyPr>
          <a:lstStyle>
            <a:lvl1pPr algn="r" defTabSz="932362">
              <a:defRPr sz="1200">
                <a:latin typeface="Times New Roman" pitchFamily="18" charset="0"/>
              </a:defRPr>
            </a:lvl1pPr>
          </a:lstStyle>
          <a:p>
            <a:pPr>
              <a:defRPr/>
            </a:pPr>
            <a:fld id="{EF4BBE46-736E-4204-969E-0A52AB7CB48E}" type="slidenum">
              <a:rPr lang="en-US" altLang="en-US"/>
              <a:pPr>
                <a:defRPr/>
              </a:pPr>
              <a:t>‹#›</a:t>
            </a:fld>
            <a:endParaRPr lang="en-US" altLang="en-US" dirty="0"/>
          </a:p>
        </p:txBody>
      </p:sp>
    </p:spTree>
    <p:extLst>
      <p:ext uri="{BB962C8B-B14F-4D97-AF65-F5344CB8AC3E}">
        <p14:creationId xmlns:p14="http://schemas.microsoft.com/office/powerpoint/2010/main" val="476234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
            <a:ext cx="4028158" cy="35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lvl1pPr algn="l" defTabSz="932362">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5266120" y="1"/>
            <a:ext cx="4028158" cy="35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lvl1pPr algn="r" defTabSz="932362">
              <a:spcBef>
                <a:spcPct val="0"/>
              </a:spcBef>
              <a:defRPr sz="1200">
                <a:solidFill>
                  <a:schemeClr val="tx1"/>
                </a:solidFill>
                <a:latin typeface="Arial" charset="0"/>
              </a:defRPr>
            </a:lvl1pPr>
          </a:lstStyle>
          <a:p>
            <a:pPr>
              <a:defRPr/>
            </a:pPr>
            <a:endParaRPr lang="ru-RU" altLang="en-US"/>
          </a:p>
        </p:txBody>
      </p:sp>
      <p:sp>
        <p:nvSpPr>
          <p:cNvPr id="31748" name="Rectangle 4"/>
          <p:cNvSpPr>
            <a:spLocks noGrp="1" noRot="1" noChangeAspect="1" noChangeArrowheads="1" noTextEdit="1"/>
          </p:cNvSpPr>
          <p:nvPr>
            <p:ph type="sldImg" idx="2"/>
          </p:nvPr>
        </p:nvSpPr>
        <p:spPr bwMode="auto">
          <a:xfrm>
            <a:off x="2897188" y="527050"/>
            <a:ext cx="3502025" cy="26273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30066" y="3330483"/>
            <a:ext cx="7436270" cy="315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p>
            <a:pPr lvl="0"/>
            <a:r>
              <a:rPr lang="ru-RU" altLang="en-US" noProof="0"/>
              <a:t>Click to edit Master text styles</a:t>
            </a:r>
          </a:p>
          <a:p>
            <a:pPr lvl="1"/>
            <a:r>
              <a:rPr lang="ru-RU" altLang="en-US" noProof="0"/>
              <a:t>Second level</a:t>
            </a:r>
          </a:p>
          <a:p>
            <a:pPr lvl="2"/>
            <a:r>
              <a:rPr lang="ru-RU" altLang="en-US" noProof="0"/>
              <a:t>Third level</a:t>
            </a:r>
          </a:p>
          <a:p>
            <a:pPr lvl="3"/>
            <a:r>
              <a:rPr lang="ru-RU" altLang="en-US" noProof="0"/>
              <a:t>Fourth level</a:t>
            </a:r>
          </a:p>
          <a:p>
            <a:pPr lvl="4"/>
            <a:r>
              <a:rPr lang="ru-RU" altLang="en-US" noProof="0"/>
              <a:t>Fifth level</a:t>
            </a:r>
          </a:p>
        </p:txBody>
      </p:sp>
      <p:sp>
        <p:nvSpPr>
          <p:cNvPr id="2054" name="Rectangle 6"/>
          <p:cNvSpPr>
            <a:spLocks noGrp="1" noChangeArrowheads="1"/>
          </p:cNvSpPr>
          <p:nvPr>
            <p:ph type="ftr" sz="quarter" idx="4"/>
          </p:nvPr>
        </p:nvSpPr>
        <p:spPr bwMode="auto">
          <a:xfrm>
            <a:off x="0" y="6659760"/>
            <a:ext cx="4028158" cy="34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b" anchorCtr="0" compatLnSpc="1">
            <a:prstTxWarp prst="textNoShape">
              <a:avLst/>
            </a:prstTxWarp>
          </a:bodyPr>
          <a:lstStyle>
            <a:lvl1pPr algn="l" defTabSz="932362">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5266120" y="6659760"/>
            <a:ext cx="4028158" cy="34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b" anchorCtr="0" compatLnSpc="1">
            <a:prstTxWarp prst="textNoShape">
              <a:avLst/>
            </a:prstTxWarp>
          </a:bodyPr>
          <a:lstStyle>
            <a:lvl1pPr algn="r" defTabSz="932362">
              <a:spcBef>
                <a:spcPct val="0"/>
              </a:spcBef>
              <a:defRPr sz="1200">
                <a:solidFill>
                  <a:schemeClr val="tx1"/>
                </a:solidFill>
                <a:latin typeface="Arial" charset="0"/>
              </a:defRPr>
            </a:lvl1pPr>
          </a:lstStyle>
          <a:p>
            <a:pPr>
              <a:defRPr/>
            </a:pPr>
            <a:fld id="{CB65B2D8-7FEF-4532-80CA-D11AADF7E82E}" type="slidenum">
              <a:rPr lang="ru-RU" altLang="en-US"/>
              <a:pPr>
                <a:defRPr/>
              </a:pPr>
              <a:t>‹#›</a:t>
            </a:fld>
            <a:endParaRPr lang="ru-RU" altLang="en-US"/>
          </a:p>
        </p:txBody>
      </p:sp>
    </p:spTree>
    <p:extLst>
      <p:ext uri="{BB962C8B-B14F-4D97-AF65-F5344CB8AC3E}">
        <p14:creationId xmlns:p14="http://schemas.microsoft.com/office/powerpoint/2010/main" val="9828486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65B2D8-7FEF-4532-80CA-D11AADF7E82E}" type="slidenum">
              <a:rPr lang="ru-RU" altLang="en-US" smtClean="0"/>
              <a:pPr>
                <a:defRPr/>
              </a:pPr>
              <a:t>1</a:t>
            </a:fld>
            <a:endParaRPr lang="ru-RU" altLang="en-US"/>
          </a:p>
        </p:txBody>
      </p:sp>
    </p:spTree>
    <p:extLst>
      <p:ext uri="{BB962C8B-B14F-4D97-AF65-F5344CB8AC3E}">
        <p14:creationId xmlns:p14="http://schemas.microsoft.com/office/powerpoint/2010/main" val="3643377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55" indent="-291175" eaLnBrk="0" hangingPunct="0">
              <a:spcBef>
                <a:spcPct val="30000"/>
              </a:spcBef>
              <a:defRPr sz="1200">
                <a:solidFill>
                  <a:schemeClr val="tx1"/>
                </a:solidFill>
                <a:latin typeface="Arial" charset="0"/>
              </a:defRPr>
            </a:lvl2pPr>
            <a:lvl3pPr marL="1164700" indent="-232940" eaLnBrk="0" hangingPunct="0">
              <a:spcBef>
                <a:spcPct val="30000"/>
              </a:spcBef>
              <a:defRPr sz="1200">
                <a:solidFill>
                  <a:schemeClr val="tx1"/>
                </a:solidFill>
                <a:latin typeface="Arial" charset="0"/>
              </a:defRPr>
            </a:lvl3pPr>
            <a:lvl4pPr marL="1630580" indent="-232940" eaLnBrk="0" hangingPunct="0">
              <a:spcBef>
                <a:spcPct val="30000"/>
              </a:spcBef>
              <a:defRPr sz="1200">
                <a:solidFill>
                  <a:schemeClr val="tx1"/>
                </a:solidFill>
                <a:latin typeface="Arial" charset="0"/>
              </a:defRPr>
            </a:lvl4pPr>
            <a:lvl5pPr marL="2096460" indent="-232940" eaLnBrk="0" hangingPunct="0">
              <a:spcBef>
                <a:spcPct val="30000"/>
              </a:spcBef>
              <a:defRPr sz="1200">
                <a:solidFill>
                  <a:schemeClr val="tx1"/>
                </a:solidFill>
                <a:latin typeface="Arial" charset="0"/>
              </a:defRPr>
            </a:lvl5pPr>
            <a:lvl6pPr marL="2562340" indent="-232940" eaLnBrk="0" fontAlgn="base" hangingPunct="0">
              <a:spcBef>
                <a:spcPct val="30000"/>
              </a:spcBef>
              <a:spcAft>
                <a:spcPct val="0"/>
              </a:spcAft>
              <a:defRPr sz="1200">
                <a:solidFill>
                  <a:schemeClr val="tx1"/>
                </a:solidFill>
                <a:latin typeface="Arial" charset="0"/>
              </a:defRPr>
            </a:lvl6pPr>
            <a:lvl7pPr marL="3028220" indent="-232940" eaLnBrk="0" fontAlgn="base" hangingPunct="0">
              <a:spcBef>
                <a:spcPct val="30000"/>
              </a:spcBef>
              <a:spcAft>
                <a:spcPct val="0"/>
              </a:spcAft>
              <a:defRPr sz="1200">
                <a:solidFill>
                  <a:schemeClr val="tx1"/>
                </a:solidFill>
                <a:latin typeface="Arial" charset="0"/>
              </a:defRPr>
            </a:lvl7pPr>
            <a:lvl8pPr marL="3494100" indent="-232940" eaLnBrk="0" fontAlgn="base" hangingPunct="0">
              <a:spcBef>
                <a:spcPct val="30000"/>
              </a:spcBef>
              <a:spcAft>
                <a:spcPct val="0"/>
              </a:spcAft>
              <a:defRPr sz="1200">
                <a:solidFill>
                  <a:schemeClr val="tx1"/>
                </a:solidFill>
                <a:latin typeface="Arial" charset="0"/>
              </a:defRPr>
            </a:lvl8pPr>
            <a:lvl9pPr marL="3959980" indent="-23294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64</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65B2D8-7FEF-4532-80CA-D11AADF7E82E}" type="slidenum">
              <a:rPr lang="ru-RU" altLang="en-US" smtClean="0"/>
              <a:pPr>
                <a:defRPr/>
              </a:pPr>
              <a:t>3</a:t>
            </a:fld>
            <a:endParaRPr lang="ru-RU" altLang="en-US"/>
          </a:p>
        </p:txBody>
      </p:sp>
    </p:spTree>
    <p:extLst>
      <p:ext uri="{BB962C8B-B14F-4D97-AF65-F5344CB8AC3E}">
        <p14:creationId xmlns:p14="http://schemas.microsoft.com/office/powerpoint/2010/main" val="2783214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65B2D8-7FEF-4532-80CA-D11AADF7E82E}" type="slidenum">
              <a:rPr lang="ru-RU" altLang="en-US" smtClean="0"/>
              <a:pPr>
                <a:defRPr/>
              </a:pPr>
              <a:t>18</a:t>
            </a:fld>
            <a:endParaRPr lang="ru-RU" altLang="en-US"/>
          </a:p>
        </p:txBody>
      </p:sp>
    </p:spTree>
    <p:extLst>
      <p:ext uri="{BB962C8B-B14F-4D97-AF65-F5344CB8AC3E}">
        <p14:creationId xmlns:p14="http://schemas.microsoft.com/office/powerpoint/2010/main" val="3127075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CD6B862-71AE-43BA-887F-6DE235D07635}"/>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22D492F5-E6C6-46EF-B0C2-C491B2D74482}"/>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F3ECE871-9A5E-473B-AC81-65E48F454367}"/>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68809684-B781-4AFD-B049-45C5C5A91063}"/>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
        <p:nvSpPr>
          <p:cNvPr id="7" name="Title 1"/>
          <p:cNvSpPr>
            <a:spLocks noGrp="1"/>
          </p:cNvSpPr>
          <p:nvPr>
            <p:ph type="title"/>
          </p:nvPr>
        </p:nvSpPr>
        <p:spPr>
          <a:xfrm>
            <a:off x="1728401" y="136524"/>
            <a:ext cx="6958399" cy="810827"/>
          </a:xfrm>
        </p:spPr>
        <p:txBody>
          <a:bodyPr/>
          <a:lstStyle>
            <a:lvl1pPr>
              <a:defRPr>
                <a:solidFill>
                  <a:schemeClr val="accent1"/>
                </a:solidFill>
              </a:defRPr>
            </a:lvl1pPr>
          </a:lstStyle>
          <a:p>
            <a:r>
              <a:rPr lang="en-US" dirty="0"/>
              <a:t>Click to edit Master title style</a:t>
            </a:r>
          </a:p>
        </p:txBody>
      </p:sp>
      <p:sp>
        <p:nvSpPr>
          <p:cNvPr id="8" name="Rectangle 7"/>
          <p:cNvSpPr/>
          <p:nvPr userDrawn="1"/>
        </p:nvSpPr>
        <p:spPr>
          <a:xfrm>
            <a:off x="304800" y="1021081"/>
            <a:ext cx="838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13836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628650" y="1309817"/>
            <a:ext cx="7886700" cy="48424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a:t>
            </a:fld>
            <a:endParaRPr lang="en-US" dirty="0"/>
          </a:p>
        </p:txBody>
      </p:sp>
      <p:cxnSp>
        <p:nvCxnSpPr>
          <p:cNvPr id="10" name="Straight Connector 9"/>
          <p:cNvCxnSpPr/>
          <p:nvPr userDrawn="1"/>
        </p:nvCxnSpPr>
        <p:spPr>
          <a:xfrm>
            <a:off x="4419600" y="10668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304800" y="1021081"/>
            <a:ext cx="838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623846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5418097"/>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689258"/>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960419"/>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
        <p:nvSpPr>
          <p:cNvPr id="4" name="Rectangle 3">
            <a:extLst>
              <a:ext uri="{FF2B5EF4-FFF2-40B4-BE49-F238E27FC236}">
                <a16:creationId xmlns:a16="http://schemas.microsoft.com/office/drawing/2014/main" id="{CB946407-BCFB-D7D4-B049-209EFB4B2CE5}"/>
              </a:ext>
            </a:extLst>
          </p:cNvPr>
          <p:cNvSpPr/>
          <p:nvPr userDrawn="1"/>
        </p:nvSpPr>
        <p:spPr>
          <a:xfrm>
            <a:off x="1504950" y="762000"/>
            <a:ext cx="7258050"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and black logo&#10;&#10;Description automatically generated with low confidence">
            <a:extLst>
              <a:ext uri="{FF2B5EF4-FFF2-40B4-BE49-F238E27FC236}">
                <a16:creationId xmlns:a16="http://schemas.microsoft.com/office/drawing/2014/main" id="{B58B44AF-C189-6AD1-BE44-9903E258F1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9000" y="259191"/>
            <a:ext cx="2327325" cy="1422015"/>
          </a:xfrm>
          <a:prstGeom prst="rect">
            <a:avLst/>
          </a:prstGeom>
        </p:spPr>
      </p:pic>
    </p:spTree>
    <p:extLst>
      <p:ext uri="{BB962C8B-B14F-4D97-AF65-F5344CB8AC3E}">
        <p14:creationId xmlns:p14="http://schemas.microsoft.com/office/powerpoint/2010/main" val="1358673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0100" y="55735"/>
            <a:ext cx="7886700" cy="934865"/>
          </a:xfr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
        <p:nvSpPr>
          <p:cNvPr id="11" name="Rectangle 10"/>
          <p:cNvSpPr/>
          <p:nvPr userDrawn="1"/>
        </p:nvSpPr>
        <p:spPr>
          <a:xfrm>
            <a:off x="304800" y="1021081"/>
            <a:ext cx="838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408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
        <p:nvSpPr>
          <p:cNvPr id="13" name="Rectangle 12"/>
          <p:cNvSpPr/>
          <p:nvPr userDrawn="1"/>
        </p:nvSpPr>
        <p:spPr>
          <a:xfrm>
            <a:off x="304800" y="1021081"/>
            <a:ext cx="838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3349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0" y="136524"/>
            <a:ext cx="6958399" cy="810827"/>
          </a:xfrm>
        </p:spPr>
        <p:txBody>
          <a:bodyPr/>
          <a:lstStyle>
            <a:lvl1pPr>
              <a:defRPr>
                <a:solidFill>
                  <a:schemeClr val="accent1"/>
                </a:solidFill>
              </a:defRPr>
            </a:lvl1pPr>
          </a:lstStyle>
          <a:p>
            <a:r>
              <a:rPr lang="en-US" dirty="0"/>
              <a:t>Click to edit Master title style</a:t>
            </a:r>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
        <p:nvSpPr>
          <p:cNvPr id="9" name="Rectangle 8"/>
          <p:cNvSpPr/>
          <p:nvPr userDrawn="1"/>
        </p:nvSpPr>
        <p:spPr>
          <a:xfrm>
            <a:off x="304800" y="1021081"/>
            <a:ext cx="838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10;&#10;Description automatically generated">
            <a:extLst>
              <a:ext uri="{FF2B5EF4-FFF2-40B4-BE49-F238E27FC236}">
                <a16:creationId xmlns:a16="http://schemas.microsoft.com/office/drawing/2014/main" id="{0C0F6E93-B784-DAA9-DC94-FA102D3817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243257"/>
            <a:ext cx="983304" cy="704094"/>
          </a:xfrm>
          <a:prstGeom prst="rect">
            <a:avLst/>
          </a:prstGeom>
        </p:spPr>
      </p:pic>
    </p:spTree>
    <p:extLst>
      <p:ext uri="{BB962C8B-B14F-4D97-AF65-F5344CB8AC3E}">
        <p14:creationId xmlns:p14="http://schemas.microsoft.com/office/powerpoint/2010/main" val="3915720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
        <p:nvSpPr>
          <p:cNvPr id="7" name="Title 1"/>
          <p:cNvSpPr>
            <a:spLocks noGrp="1"/>
          </p:cNvSpPr>
          <p:nvPr>
            <p:ph type="title"/>
          </p:nvPr>
        </p:nvSpPr>
        <p:spPr>
          <a:xfrm>
            <a:off x="1728401" y="136524"/>
            <a:ext cx="6958399" cy="810827"/>
          </a:xfrm>
        </p:spPr>
        <p:txBody>
          <a:bodyPr/>
          <a:lstStyle>
            <a:lvl1pPr>
              <a:defRPr>
                <a:solidFill>
                  <a:schemeClr val="accent1"/>
                </a:solidFill>
              </a:defRPr>
            </a:lvl1pPr>
          </a:lstStyle>
          <a:p>
            <a:r>
              <a:rPr lang="en-US" dirty="0"/>
              <a:t>Click to edit Master title style</a:t>
            </a:r>
          </a:p>
        </p:txBody>
      </p:sp>
      <p:sp>
        <p:nvSpPr>
          <p:cNvPr id="8" name="Rectangle 7"/>
          <p:cNvSpPr/>
          <p:nvPr userDrawn="1"/>
        </p:nvSpPr>
        <p:spPr>
          <a:xfrm>
            <a:off x="304800" y="1021081"/>
            <a:ext cx="838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5307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85800" y="19050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813814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785461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b="1">
                <a:solidFill>
                  <a:srgbClr val="FF0000"/>
                </a:solidFill>
              </a:defRPr>
            </a:lvl1pPr>
          </a:lstStyle>
          <a:p>
            <a:r>
              <a:rPr lang="en-US" dirty="0"/>
              <a:t>tescometering.com</a:t>
            </a:r>
          </a:p>
        </p:txBody>
      </p:sp>
      <p:sp>
        <p:nvSpPr>
          <p:cNvPr id="6" name="Slide Number Placeholder 5"/>
          <p:cNvSpPr>
            <a:spLocks noGrp="1"/>
          </p:cNvSpPr>
          <p:nvPr>
            <p:ph type="sldNum" sz="quarter" idx="4"/>
          </p:nvPr>
        </p:nvSpPr>
        <p:spPr>
          <a:xfrm>
            <a:off x="5334000" y="6336693"/>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43800" y="6076078"/>
            <a:ext cx="1219200" cy="625740"/>
          </a:xfrm>
          <a:prstGeom prst="rect">
            <a:avLst/>
          </a:prstGeom>
        </p:spPr>
      </p:pic>
      <p:sp>
        <p:nvSpPr>
          <p:cNvPr id="4" name="Rectangle 3"/>
          <p:cNvSpPr/>
          <p:nvPr/>
        </p:nvSpPr>
        <p:spPr>
          <a:xfrm>
            <a:off x="7543800" y="5943600"/>
            <a:ext cx="1219200" cy="7582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 y="152400"/>
            <a:ext cx="8686800" cy="65494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red and black logo&#10;&#10;Description automatically generated with low confidence">
            <a:extLst>
              <a:ext uri="{FF2B5EF4-FFF2-40B4-BE49-F238E27FC236}">
                <a16:creationId xmlns:a16="http://schemas.microsoft.com/office/drawing/2014/main" id="{BF26D86D-0E6C-B43F-02B3-CB4D576609EB}"/>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77170" y="286841"/>
            <a:ext cx="1027088" cy="627559"/>
          </a:xfrm>
          <a:prstGeom prst="rect">
            <a:avLst/>
          </a:prstGeom>
        </p:spPr>
      </p:pic>
    </p:spTree>
    <p:extLst>
      <p:ext uri="{BB962C8B-B14F-4D97-AF65-F5344CB8AC3E}">
        <p14:creationId xmlns:p14="http://schemas.microsoft.com/office/powerpoint/2010/main" val="1703449946"/>
      </p:ext>
    </p:extLst>
  </p:cSld>
  <p:clrMap bg1="lt1" tx1="dk1" bg2="lt2" tx2="dk2" accent1="accent1" accent2="accent2" accent3="accent3" accent4="accent4" accent5="accent5" accent6="accent6" hlink="hlink" folHlink="folHlink"/>
  <p:sldLayoutIdLst>
    <p:sldLayoutId id="2147483671" r:id="rId1"/>
    <p:sldLayoutId id="2147483664" r:id="rId2"/>
    <p:sldLayoutId id="2147483663" r:id="rId3"/>
    <p:sldLayoutId id="2147483666" r:id="rId4"/>
    <p:sldLayoutId id="2147483667" r:id="rId5"/>
    <p:sldLayoutId id="2147483668" r:id="rId6"/>
    <p:sldLayoutId id="2147483669" r:id="rId7"/>
    <p:sldLayoutId id="2147483670" r:id="rId8"/>
    <p:sldLayoutId id="2147483672" r:id="rId9"/>
  </p:sldLayoutIdLst>
  <p:hf hdr="0" dt="0"/>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oleObject" Target="../embeddings/oleObject3.bin"/></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emf"/><Relationship Id="rId4" Type="http://schemas.openxmlformats.org/officeDocument/2006/relationships/oleObject" Target="../embeddings/oleObject9.bin"/></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55.png"/><Relationship Id="rId7" Type="http://schemas.openxmlformats.org/officeDocument/2006/relationships/image" Target="../media/image57.wmf"/><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2.bin"/><Relationship Id="rId5" Type="http://schemas.openxmlformats.org/officeDocument/2006/relationships/image" Target="../media/image56.wmf"/><Relationship Id="rId4" Type="http://schemas.openxmlformats.org/officeDocument/2006/relationships/oleObject" Target="../embeddings/oleObject11.bin"/><Relationship Id="rId9" Type="http://schemas.openxmlformats.org/officeDocument/2006/relationships/image" Target="../media/image58.wmf"/></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59.emf"/><Relationship Id="rId7" Type="http://schemas.openxmlformats.org/officeDocument/2006/relationships/image" Target="../media/image60.wmf"/><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oleObject" Target="../embeddings/oleObject16.bin"/><Relationship Id="rId5" Type="http://schemas.openxmlformats.org/officeDocument/2006/relationships/image" Target="../media/image56.wmf"/><Relationship Id="rId4" Type="http://schemas.openxmlformats.org/officeDocument/2006/relationships/oleObject" Target="../embeddings/oleObject15.bin"/><Relationship Id="rId9" Type="http://schemas.openxmlformats.org/officeDocument/2006/relationships/image" Target="../media/image61.wmf"/></Relationships>
</file>

<file path=ppt/slides/_rels/slide55.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0.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5.wmf"/></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US" dirty="0"/>
            </a:br>
            <a:r>
              <a:rPr lang="en-US" dirty="0"/>
              <a:t>Basic Electricity</a:t>
            </a:r>
          </a:p>
        </p:txBody>
      </p:sp>
      <p:sp>
        <p:nvSpPr>
          <p:cNvPr id="3" name="Text Placeholder 15">
            <a:extLst>
              <a:ext uri="{FF2B5EF4-FFF2-40B4-BE49-F238E27FC236}">
                <a16:creationId xmlns:a16="http://schemas.microsoft.com/office/drawing/2014/main" id="{0754F9EC-823B-6763-BBB1-A26C6BDFFDC6}"/>
              </a:ext>
            </a:extLst>
          </p:cNvPr>
          <p:cNvSpPr>
            <a:spLocks noGrp="1"/>
          </p:cNvSpPr>
          <p:nvPr>
            <p:ph type="body" sz="quarter" idx="10" hasCustomPrompt="1"/>
          </p:nvPr>
        </p:nvSpPr>
        <p:spPr>
          <a:xfrm>
            <a:off x="5091113" y="5401933"/>
            <a:ext cx="3244850" cy="271161"/>
          </a:xfrm>
          <a:noFill/>
        </p:spPr>
        <p:txBody>
          <a:bodyPr>
            <a:normAutofit fontScale="92500" lnSpcReduction="20000"/>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4" name="Text Placeholder 15">
            <a:extLst>
              <a:ext uri="{FF2B5EF4-FFF2-40B4-BE49-F238E27FC236}">
                <a16:creationId xmlns:a16="http://schemas.microsoft.com/office/drawing/2014/main" id="{30CCFAF9-72C9-11AD-EC86-A5523828575D}"/>
              </a:ext>
            </a:extLst>
          </p:cNvPr>
          <p:cNvSpPr>
            <a:spLocks noGrp="1"/>
          </p:cNvSpPr>
          <p:nvPr>
            <p:ph type="body" sz="quarter" idx="11" hasCustomPrompt="1"/>
          </p:nvPr>
        </p:nvSpPr>
        <p:spPr>
          <a:xfrm>
            <a:off x="5091113" y="5673094"/>
            <a:ext cx="3244850" cy="271161"/>
          </a:xfrm>
          <a:noFill/>
        </p:spPr>
        <p:txBody>
          <a:bodyPr>
            <a:normAutofit fontScale="92500" lnSpcReduction="20000"/>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7" name="Text Placeholder 15">
            <a:extLst>
              <a:ext uri="{FF2B5EF4-FFF2-40B4-BE49-F238E27FC236}">
                <a16:creationId xmlns:a16="http://schemas.microsoft.com/office/drawing/2014/main" id="{52BB6BFE-F7E9-4044-FEC9-C2FCAAD4A7BF}"/>
              </a:ext>
            </a:extLst>
          </p:cNvPr>
          <p:cNvSpPr>
            <a:spLocks noGrp="1"/>
          </p:cNvSpPr>
          <p:nvPr>
            <p:ph type="body" sz="quarter" idx="12" hasCustomPrompt="1"/>
          </p:nvPr>
        </p:nvSpPr>
        <p:spPr>
          <a:xfrm>
            <a:off x="5091113" y="5944255"/>
            <a:ext cx="3244850" cy="271161"/>
          </a:xfrm>
          <a:noFill/>
        </p:spPr>
        <p:txBody>
          <a:bodyPr>
            <a:normAutofit fontScale="92500" lnSpcReduction="20000"/>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pic>
        <p:nvPicPr>
          <p:cNvPr id="8" name="Picture 7" descr="A close-up of a logo&#10;&#10;Description automatically generated with medium confidence">
            <a:extLst>
              <a:ext uri="{FF2B5EF4-FFF2-40B4-BE49-F238E27FC236}">
                <a16:creationId xmlns:a16="http://schemas.microsoft.com/office/drawing/2014/main" id="{30630612-2A55-9801-BF75-9CB03F3BB4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4950" y="5444522"/>
            <a:ext cx="2795649" cy="814348"/>
          </a:xfrm>
          <a:prstGeom prst="rect">
            <a:avLst/>
          </a:prstGeom>
        </p:spPr>
      </p:pic>
    </p:spTree>
    <p:extLst>
      <p:ext uri="{BB962C8B-B14F-4D97-AF65-F5344CB8AC3E}">
        <p14:creationId xmlns:p14="http://schemas.microsoft.com/office/powerpoint/2010/main" val="3903273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1433FE3-5A91-4AA9-8B70-A8EAC7929AA9}"/>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chemeClr val="accent6">
                    <a:lumMod val="50000"/>
                  </a:schemeClr>
                </a:solidFill>
                <a:latin typeface="+mj-lt"/>
              </a:rPr>
              <a:t>AC Theory - History</a:t>
            </a:r>
          </a:p>
        </p:txBody>
      </p:sp>
      <p:sp>
        <p:nvSpPr>
          <p:cNvPr id="3" name="Rectangle 3">
            <a:extLst>
              <a:ext uri="{FF2B5EF4-FFF2-40B4-BE49-F238E27FC236}">
                <a16:creationId xmlns:a16="http://schemas.microsoft.com/office/drawing/2014/main" id="{652704E8-4FC0-4BD5-9B53-6F9C926AC5DF}"/>
              </a:ext>
            </a:extLst>
          </p:cNvPr>
          <p:cNvSpPr txBox="1">
            <a:spLocks noChangeArrowheads="1"/>
          </p:cNvSpPr>
          <p:nvPr/>
        </p:nvSpPr>
        <p:spPr>
          <a:xfrm>
            <a:off x="457200" y="1524000"/>
            <a:ext cx="8229600" cy="4114800"/>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eaLnBrk="1" hangingPunct="1">
              <a:defRPr/>
            </a:pPr>
            <a:r>
              <a:rPr lang="en-US" sz="2400" kern="0" dirty="0">
                <a:latin typeface="Arial" panose="020B0604020202020204" pitchFamily="34" charset="0"/>
                <a:cs typeface="Arial" panose="020B0604020202020204" pitchFamily="34" charset="0"/>
              </a:rPr>
              <a:t>By 1900 AC power systems had won the battle for power distribution.</a:t>
            </a:r>
          </a:p>
          <a:p>
            <a:pPr lvl="1" eaLnBrk="1" hangingPunct="1">
              <a:defRPr/>
            </a:pPr>
            <a:r>
              <a:rPr lang="en-US" sz="2400" kern="0" dirty="0">
                <a:latin typeface="Arial" panose="020B0604020202020204" pitchFamily="34" charset="0"/>
                <a:cs typeface="Arial" panose="020B0604020202020204" pitchFamily="34" charset="0"/>
              </a:rPr>
              <a:t>Transformers allowed more efficient distribution of power over large areas.</a:t>
            </a:r>
          </a:p>
          <a:p>
            <a:pPr lvl="1" eaLnBrk="1" hangingPunct="1">
              <a:defRPr/>
            </a:pPr>
            <a:r>
              <a:rPr lang="en-US" sz="2400" kern="0" dirty="0">
                <a:latin typeface="Arial" panose="020B0604020202020204" pitchFamily="34" charset="0"/>
                <a:cs typeface="Arial" panose="020B0604020202020204" pitchFamily="34" charset="0"/>
              </a:rPr>
              <a:t>AC motors were cheaper and easier to build.</a:t>
            </a:r>
          </a:p>
          <a:p>
            <a:pPr lvl="1" eaLnBrk="1" hangingPunct="1">
              <a:defRPr/>
            </a:pPr>
            <a:r>
              <a:rPr lang="en-US" sz="2400" kern="0" dirty="0">
                <a:latin typeface="Arial" panose="020B0604020202020204" pitchFamily="34" charset="0"/>
                <a:cs typeface="Arial" panose="020B0604020202020204" pitchFamily="34" charset="0"/>
              </a:rPr>
              <a:t>AC electric generators were easier to build.</a:t>
            </a:r>
          </a:p>
        </p:txBody>
      </p:sp>
      <p:sp>
        <p:nvSpPr>
          <p:cNvPr id="2" name="Footer Placeholder 1">
            <a:extLst>
              <a:ext uri="{FF2B5EF4-FFF2-40B4-BE49-F238E27FC236}">
                <a16:creationId xmlns:a16="http://schemas.microsoft.com/office/drawing/2014/main" id="{D87E5D80-CC8A-4B34-ACE5-2FBD220A2790}"/>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52227D06-3DC2-46E2-A6F2-2626CEAB2802}"/>
              </a:ext>
            </a:extLst>
          </p:cNvPr>
          <p:cNvSpPr>
            <a:spLocks noGrp="1"/>
          </p:cNvSpPr>
          <p:nvPr>
            <p:ph type="sldNum" sz="quarter" idx="4"/>
          </p:nvPr>
        </p:nvSpPr>
        <p:spPr/>
        <p:txBody>
          <a:bodyPr/>
          <a:lstStyle/>
          <a:p>
            <a:fld id="{F4B7F58F-9A72-4E07-B505-B7A6F5244F49}" type="slidenum">
              <a:rPr lang="en-US" smtClean="0"/>
              <a:pPr/>
              <a:t>10</a:t>
            </a:fld>
            <a:endParaRPr lang="en-US" dirty="0"/>
          </a:p>
        </p:txBody>
      </p:sp>
      <p:pic>
        <p:nvPicPr>
          <p:cNvPr id="2050" name="Picture 2" descr="Why Is It Important to Study History?">
            <a:extLst>
              <a:ext uri="{FF2B5EF4-FFF2-40B4-BE49-F238E27FC236}">
                <a16:creationId xmlns:a16="http://schemas.microsoft.com/office/drawing/2014/main" id="{77B5CB9F-BFA9-13BC-C0C9-A06AFE8C1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231591"/>
            <a:ext cx="3110586" cy="2071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F5BEF84-C9DD-4F1B-9236-6E9DA9E067E8}"/>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chemeClr val="accent6">
                    <a:lumMod val="50000"/>
                  </a:schemeClr>
                </a:solidFill>
                <a:latin typeface="+mj-lt"/>
              </a:rPr>
              <a:t>AC Circuits</a:t>
            </a:r>
          </a:p>
        </p:txBody>
      </p:sp>
      <p:sp>
        <p:nvSpPr>
          <p:cNvPr id="3" name="Rectangle 3">
            <a:extLst>
              <a:ext uri="{FF2B5EF4-FFF2-40B4-BE49-F238E27FC236}">
                <a16:creationId xmlns:a16="http://schemas.microsoft.com/office/drawing/2014/main" id="{51ADC904-8693-47B7-ADC5-7CA5693F840E}"/>
              </a:ext>
            </a:extLst>
          </p:cNvPr>
          <p:cNvSpPr txBox="1">
            <a:spLocks noChangeArrowheads="1"/>
          </p:cNvSpPr>
          <p:nvPr/>
        </p:nvSpPr>
        <p:spPr>
          <a:xfrm>
            <a:off x="457200" y="1447800"/>
            <a:ext cx="8229600" cy="4525963"/>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eaLnBrk="1" hangingPunct="1">
              <a:defRPr/>
            </a:pPr>
            <a:r>
              <a:rPr lang="en-US" sz="2800" kern="0" dirty="0">
                <a:latin typeface="Arial" panose="020B0604020202020204" pitchFamily="34" charset="0"/>
                <a:cs typeface="Arial" panose="020B0604020202020204" pitchFamily="34" charset="0"/>
              </a:rPr>
              <a:t>An AC circuit has three general</a:t>
            </a:r>
            <a:r>
              <a:rPr lang="en-US" sz="2800" b="1" kern="0" dirty="0">
                <a:latin typeface="Arial" panose="020B0604020202020204" pitchFamily="34" charset="0"/>
                <a:cs typeface="Arial" panose="020B0604020202020204" pitchFamily="34" charset="0"/>
              </a:rPr>
              <a:t> </a:t>
            </a:r>
            <a:r>
              <a:rPr lang="en-US" sz="2800" kern="0" dirty="0">
                <a:latin typeface="Arial" panose="020B0604020202020204" pitchFamily="34" charset="0"/>
                <a:cs typeface="Arial" panose="020B0604020202020204" pitchFamily="34" charset="0"/>
              </a:rPr>
              <a:t>characteristics</a:t>
            </a:r>
          </a:p>
          <a:p>
            <a:pPr lvl="1" eaLnBrk="1" hangingPunct="1">
              <a:defRPr/>
            </a:pPr>
            <a:r>
              <a:rPr lang="en-US" kern="0" dirty="0">
                <a:latin typeface="Arial" panose="020B0604020202020204" pitchFamily="34" charset="0"/>
                <a:cs typeface="Arial" panose="020B0604020202020204" pitchFamily="34" charset="0"/>
              </a:rPr>
              <a:t>Voltage</a:t>
            </a:r>
          </a:p>
          <a:p>
            <a:pPr lvl="1" eaLnBrk="1" hangingPunct="1">
              <a:defRPr/>
            </a:pPr>
            <a:r>
              <a:rPr lang="en-US" kern="0" dirty="0">
                <a:latin typeface="Arial" panose="020B0604020202020204" pitchFamily="34" charset="0"/>
                <a:cs typeface="Arial" panose="020B0604020202020204" pitchFamily="34" charset="0"/>
              </a:rPr>
              <a:t>Frequency</a:t>
            </a:r>
          </a:p>
          <a:p>
            <a:pPr lvl="1" eaLnBrk="1" hangingPunct="1">
              <a:defRPr/>
            </a:pPr>
            <a:r>
              <a:rPr lang="en-US" kern="0" dirty="0">
                <a:latin typeface="Arial" panose="020B0604020202020204" pitchFamily="34" charset="0"/>
                <a:cs typeface="Arial" panose="020B0604020202020204" pitchFamily="34" charset="0"/>
              </a:rPr>
              <a:t>Phase</a:t>
            </a:r>
          </a:p>
          <a:p>
            <a:pPr eaLnBrk="1" hangingPunct="1">
              <a:defRPr/>
            </a:pPr>
            <a:r>
              <a:rPr lang="en-US" sz="2800" kern="0" dirty="0">
                <a:latin typeface="Arial" panose="020B0604020202020204" pitchFamily="34" charset="0"/>
                <a:cs typeface="Arial" panose="020B0604020202020204" pitchFamily="34" charset="0"/>
              </a:rPr>
              <a:t>In the US, the household value is 120 Volts with other common voltages being 208, 240, 277 and 480 Volts.  The frequency is 60 Hertz (cycles per second).</a:t>
            </a:r>
          </a:p>
        </p:txBody>
      </p:sp>
      <p:sp>
        <p:nvSpPr>
          <p:cNvPr id="2" name="Footer Placeholder 1">
            <a:extLst>
              <a:ext uri="{FF2B5EF4-FFF2-40B4-BE49-F238E27FC236}">
                <a16:creationId xmlns:a16="http://schemas.microsoft.com/office/drawing/2014/main" id="{EFBAE210-2C43-4115-9D5B-766466486D33}"/>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652C349F-D9CB-4474-A3E7-DC26E65B3D9D}"/>
              </a:ext>
            </a:extLst>
          </p:cNvPr>
          <p:cNvSpPr>
            <a:spLocks noGrp="1"/>
          </p:cNvSpPr>
          <p:nvPr>
            <p:ph type="sldNum" sz="quarter" idx="4"/>
          </p:nvPr>
        </p:nvSpPr>
        <p:spPr/>
        <p:txBody>
          <a:bodyPr/>
          <a:lstStyle/>
          <a:p>
            <a:fld id="{F4B7F58F-9A72-4E07-B505-B7A6F5244F49}"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8638465-36DA-4E27-911E-2A58A9C6962B}"/>
              </a:ext>
            </a:extLst>
          </p:cNvPr>
          <p:cNvSpPr>
            <a:spLocks noGrp="1" noChangeArrowheads="1"/>
          </p:cNvSpPr>
          <p:nvPr>
            <p:ph type="title"/>
          </p:nvPr>
        </p:nvSpPr>
        <p:spPr bwMode="auto">
          <a:xfrm>
            <a:off x="457200" y="76200"/>
            <a:ext cx="83058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chemeClr val="accent6">
                    <a:lumMod val="50000"/>
                  </a:schemeClr>
                </a:solidFill>
                <a:latin typeface="+mj-lt"/>
              </a:rPr>
              <a:t>Some Background</a:t>
            </a:r>
          </a:p>
        </p:txBody>
      </p:sp>
      <p:sp>
        <p:nvSpPr>
          <p:cNvPr id="21507" name="Content Placeholder 2">
            <a:extLst>
              <a:ext uri="{FF2B5EF4-FFF2-40B4-BE49-F238E27FC236}">
                <a16:creationId xmlns:a16="http://schemas.microsoft.com/office/drawing/2014/main" id="{83A18E5D-347A-4423-AD6C-D71CF5CF570A}"/>
              </a:ext>
            </a:extLst>
          </p:cNvPr>
          <p:cNvSpPr>
            <a:spLocks noGrp="1"/>
          </p:cNvSpPr>
          <p:nvPr>
            <p:ph idx="1"/>
          </p:nvPr>
        </p:nvSpPr>
        <p:spPr bwMode="auto">
          <a:xfrm>
            <a:off x="457200" y="141763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latin typeface="Arial" panose="020B0604020202020204" pitchFamily="34" charset="0"/>
                <a:cs typeface="Arial" panose="020B0604020202020204" pitchFamily="34" charset="0"/>
              </a:rPr>
              <a:t>The Atom</a:t>
            </a:r>
          </a:p>
          <a:p>
            <a:pPr lvl="1"/>
            <a:r>
              <a:rPr lang="en-US" altLang="en-US" sz="2000">
                <a:latin typeface="Arial" panose="020B0604020202020204" pitchFamily="34" charset="0"/>
                <a:cs typeface="Arial" panose="020B0604020202020204" pitchFamily="34" charset="0"/>
              </a:rPr>
              <a:t>All matter is made up of atoms.</a:t>
            </a:r>
          </a:p>
          <a:p>
            <a:pPr lvl="1"/>
            <a:r>
              <a:rPr lang="en-US" altLang="en-US" sz="2000">
                <a:latin typeface="Arial" panose="020B0604020202020204" pitchFamily="34" charset="0"/>
                <a:cs typeface="Arial" panose="020B0604020202020204" pitchFamily="34" charset="0"/>
              </a:rPr>
              <a:t>Atoms are composed of three particles</a:t>
            </a:r>
          </a:p>
          <a:p>
            <a:pPr lvl="2"/>
            <a:r>
              <a:rPr lang="en-US" altLang="en-US" sz="1600">
                <a:latin typeface="Arial" panose="020B0604020202020204" pitchFamily="34" charset="0"/>
                <a:cs typeface="Arial" panose="020B0604020202020204" pitchFamily="34" charset="0"/>
              </a:rPr>
              <a:t>Protons – with a positive charge</a:t>
            </a:r>
          </a:p>
          <a:p>
            <a:pPr lvl="2"/>
            <a:r>
              <a:rPr lang="en-US" altLang="en-US" sz="1600">
                <a:latin typeface="Arial" panose="020B0604020202020204" pitchFamily="34" charset="0"/>
                <a:cs typeface="Arial" panose="020B0604020202020204" pitchFamily="34" charset="0"/>
              </a:rPr>
              <a:t>Electrons – with a negative charge</a:t>
            </a:r>
          </a:p>
          <a:p>
            <a:pPr lvl="2"/>
            <a:r>
              <a:rPr lang="en-US" altLang="en-US" sz="1600">
                <a:latin typeface="Arial" panose="020B0604020202020204" pitchFamily="34" charset="0"/>
                <a:cs typeface="Arial" panose="020B0604020202020204" pitchFamily="34" charset="0"/>
              </a:rPr>
              <a:t>Neutrons – with no charge</a:t>
            </a:r>
          </a:p>
          <a:p>
            <a:pPr>
              <a:buFont typeface="Times New Roman" panose="02020603050405020304" pitchFamily="18" charset="0"/>
              <a:buNone/>
            </a:pPr>
            <a:endParaRPr lang="en-US" altLang="en-US" sz="2400"/>
          </a:p>
          <a:p>
            <a:pPr>
              <a:buFont typeface="Times New Roman" panose="02020603050405020304" pitchFamily="18" charset="0"/>
              <a:buNone/>
            </a:pPr>
            <a:endParaRPr lang="en-US" altLang="en-US" sz="2400"/>
          </a:p>
          <a:p>
            <a:endParaRPr lang="en-US" altLang="en-US" sz="2400"/>
          </a:p>
          <a:p>
            <a:pPr>
              <a:buFont typeface="Times New Roman" panose="02020603050405020304" pitchFamily="18" charset="0"/>
              <a:buNone/>
            </a:pPr>
            <a:endParaRPr lang="en-US" altLang="en-US" sz="2400"/>
          </a:p>
          <a:p>
            <a:pPr>
              <a:buFont typeface="Times New Roman" panose="02020603050405020304" pitchFamily="18" charset="0"/>
              <a:buNone/>
            </a:pPr>
            <a:br>
              <a:rPr lang="en-US" altLang="en-US" sz="2000"/>
            </a:br>
            <a:endParaRPr lang="en-US" altLang="en-US" sz="2000"/>
          </a:p>
        </p:txBody>
      </p:sp>
      <p:pic>
        <p:nvPicPr>
          <p:cNvPr id="21508" name="Picture 3">
            <a:extLst>
              <a:ext uri="{FF2B5EF4-FFF2-40B4-BE49-F238E27FC236}">
                <a16:creationId xmlns:a16="http://schemas.microsoft.com/office/drawing/2014/main" id="{D504BB65-AEBE-4EAF-8EAF-0A6822658E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3657600"/>
            <a:ext cx="38100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4">
            <a:extLst>
              <a:ext uri="{FF2B5EF4-FFF2-40B4-BE49-F238E27FC236}">
                <a16:creationId xmlns:a16="http://schemas.microsoft.com/office/drawing/2014/main" id="{AA58F275-7EB9-4037-AC55-886456671710}"/>
              </a:ext>
            </a:extLst>
          </p:cNvPr>
          <p:cNvSpPr txBox="1">
            <a:spLocks noChangeArrowheads="1"/>
          </p:cNvSpPr>
          <p:nvPr/>
        </p:nvSpPr>
        <p:spPr bwMode="auto">
          <a:xfrm>
            <a:off x="5295900" y="3657600"/>
            <a:ext cx="3200400"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Each atom has the same number of protons and electrons.  That number is called the atomic number of the atom and determines the element.  </a:t>
            </a:r>
          </a:p>
          <a:p>
            <a:pPr eaLnBrk="1" hangingPunct="1"/>
            <a:r>
              <a:rPr lang="en-US" altLang="en-US"/>
              <a:t>For example: If the atomic number is 8 as shown in the figure to the left the element is Oxygen (O).</a:t>
            </a:r>
          </a:p>
        </p:txBody>
      </p:sp>
      <p:sp>
        <p:nvSpPr>
          <p:cNvPr id="2" name="Footer Placeholder 1">
            <a:extLst>
              <a:ext uri="{FF2B5EF4-FFF2-40B4-BE49-F238E27FC236}">
                <a16:creationId xmlns:a16="http://schemas.microsoft.com/office/drawing/2014/main" id="{9E0590CF-FA15-435E-9669-84C903C6FD5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1B23FDB2-5E72-4387-B8A3-FA4856A598FB}"/>
              </a:ext>
            </a:extLst>
          </p:cNvPr>
          <p:cNvSpPr>
            <a:spLocks noGrp="1"/>
          </p:cNvSpPr>
          <p:nvPr>
            <p:ph type="sldNum" sz="quarter" idx="4"/>
          </p:nvPr>
        </p:nvSpPr>
        <p:spPr/>
        <p:txBody>
          <a:bodyPr/>
          <a:lstStyle/>
          <a:p>
            <a:fld id="{F4B7F58F-9A72-4E07-B505-B7A6F5244F49}"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C2EF8E1-CEAB-462B-826D-8A6D7C368F60}"/>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Some Background</a:t>
            </a:r>
          </a:p>
        </p:txBody>
      </p:sp>
      <p:sp>
        <p:nvSpPr>
          <p:cNvPr id="22531" name="Content Placeholder 2">
            <a:extLst>
              <a:ext uri="{FF2B5EF4-FFF2-40B4-BE49-F238E27FC236}">
                <a16:creationId xmlns:a16="http://schemas.microsoft.com/office/drawing/2014/main" id="{9F662FD4-1D35-4D06-A32D-5BCDC377E756}"/>
              </a:ext>
            </a:extLst>
          </p:cNvPr>
          <p:cNvSpPr>
            <a:spLocks noGrp="1"/>
          </p:cNvSpPr>
          <p:nvPr>
            <p:ph idx="1"/>
          </p:nvPr>
        </p:nvSpPr>
        <p:spPr bwMode="auto">
          <a:xfrm>
            <a:off x="381000" y="1524000"/>
            <a:ext cx="8229600" cy="4324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latin typeface="Arial" panose="020B0604020202020204" pitchFamily="34" charset="0"/>
                <a:cs typeface="Arial" panose="020B0604020202020204" pitchFamily="34" charset="0"/>
              </a:rPr>
              <a:t>Charge</a:t>
            </a:r>
          </a:p>
          <a:p>
            <a:pPr lvl="1"/>
            <a:r>
              <a:rPr lang="en-US" altLang="en-US" sz="2000">
                <a:latin typeface="Arial" panose="020B0604020202020204" pitchFamily="34" charset="0"/>
                <a:cs typeface="Arial" panose="020B0604020202020204" pitchFamily="34" charset="0"/>
              </a:rPr>
              <a:t>Opposite charges attract each other.</a:t>
            </a:r>
          </a:p>
          <a:p>
            <a:pPr lvl="1"/>
            <a:r>
              <a:rPr lang="en-US" altLang="en-US" sz="2000">
                <a:latin typeface="Arial" panose="020B0604020202020204" pitchFamily="34" charset="0"/>
                <a:cs typeface="Arial" panose="020B0604020202020204" pitchFamily="34" charset="0"/>
              </a:rPr>
              <a:t>That is what holds the electrons of an atom to the protons of the nucleus.</a:t>
            </a:r>
          </a:p>
          <a:p>
            <a:pPr lvl="1"/>
            <a:r>
              <a:rPr lang="en-US" altLang="en-US" sz="2000">
                <a:latin typeface="Arial" panose="020B0604020202020204" pitchFamily="34" charset="0"/>
                <a:cs typeface="Arial" panose="020B0604020202020204" pitchFamily="34" charset="0"/>
              </a:rPr>
              <a:t>Like charges repel each other.</a:t>
            </a:r>
          </a:p>
          <a:p>
            <a:pPr>
              <a:buFont typeface="Times New Roman" panose="02020603050405020304" pitchFamily="18" charset="0"/>
              <a:buNone/>
            </a:pPr>
            <a:endParaRPr lang="en-US" altLang="en-US" sz="2000"/>
          </a:p>
        </p:txBody>
      </p:sp>
      <p:pic>
        <p:nvPicPr>
          <p:cNvPr id="22532" name="Picture 3">
            <a:extLst>
              <a:ext uri="{FF2B5EF4-FFF2-40B4-BE49-F238E27FC236}">
                <a16:creationId xmlns:a16="http://schemas.microsoft.com/office/drawing/2014/main" id="{2A326533-4401-4226-9360-5F5AE35F7A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657600"/>
            <a:ext cx="4419600"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14EDBB86-6A5B-4DDF-A879-9D4A20497C59}"/>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8CE1F114-E310-404C-895D-4C3439915825}"/>
              </a:ext>
            </a:extLst>
          </p:cNvPr>
          <p:cNvSpPr>
            <a:spLocks noGrp="1"/>
          </p:cNvSpPr>
          <p:nvPr>
            <p:ph type="sldNum" sz="quarter" idx="4"/>
          </p:nvPr>
        </p:nvSpPr>
        <p:spPr/>
        <p:txBody>
          <a:bodyPr/>
          <a:lstStyle/>
          <a:p>
            <a:fld id="{F4B7F58F-9A72-4E07-B505-B7A6F5244F49}"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7A12924-F808-4C51-BE5E-73BCD9D19990}"/>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chemeClr val="accent6">
                    <a:lumMod val="50000"/>
                  </a:schemeClr>
                </a:solidFill>
                <a:latin typeface="+mj-lt"/>
              </a:rPr>
              <a:t>Man “Discovers” Electricity</a:t>
            </a:r>
          </a:p>
        </p:txBody>
      </p:sp>
      <p:sp>
        <p:nvSpPr>
          <p:cNvPr id="23555" name="Content Placeholder 2">
            <a:extLst>
              <a:ext uri="{FF2B5EF4-FFF2-40B4-BE49-F238E27FC236}">
                <a16:creationId xmlns:a16="http://schemas.microsoft.com/office/drawing/2014/main" id="{A0E971E6-26E7-4D5B-8B43-56E4ADBDFA77}"/>
              </a:ext>
            </a:extLst>
          </p:cNvPr>
          <p:cNvSpPr>
            <a:spLocks noGrp="1"/>
          </p:cNvSpPr>
          <p:nvPr>
            <p:ph idx="1"/>
          </p:nvPr>
        </p:nvSpPr>
        <p:spPr bwMode="auto">
          <a:xfrm>
            <a:off x="457200" y="141763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r>
              <a:rPr lang="en-US" altLang="en-US" sz="2400" b="1">
                <a:latin typeface="Arial" panose="020B0604020202020204" pitchFamily="34" charset="0"/>
                <a:cs typeface="Arial" panose="020B0604020202020204" pitchFamily="34" charset="0"/>
              </a:rPr>
              <a:t>Static Electricity</a:t>
            </a:r>
          </a:p>
          <a:p>
            <a:pPr lvl="1"/>
            <a:r>
              <a:rPr lang="en-US" altLang="en-US" sz="2000">
                <a:latin typeface="Arial" panose="020B0604020202020204" pitchFamily="34" charset="0"/>
                <a:cs typeface="Arial" panose="020B0604020202020204" pitchFamily="34" charset="0"/>
              </a:rPr>
              <a:t>Awareness of a “strange force” goes back to the beginning of recorded history.  Early man realized that rubbing a piece of amber with an animal skin imparted some mystical property to the amber.</a:t>
            </a:r>
          </a:p>
          <a:p>
            <a:pPr lvl="2"/>
            <a:r>
              <a:rPr lang="en-US" altLang="en-US" sz="1600">
                <a:latin typeface="Arial" panose="020B0604020202020204" pitchFamily="34" charset="0"/>
                <a:cs typeface="Arial" panose="020B0604020202020204" pitchFamily="34" charset="0"/>
              </a:rPr>
              <a:t>It would attract hair and small bits of debris.</a:t>
            </a:r>
          </a:p>
          <a:p>
            <a:pPr lvl="2"/>
            <a:r>
              <a:rPr lang="en-US" altLang="en-US" sz="1600">
                <a:latin typeface="Arial" panose="020B0604020202020204" pitchFamily="34" charset="0"/>
                <a:cs typeface="Arial" panose="020B0604020202020204" pitchFamily="34" charset="0"/>
              </a:rPr>
              <a:t>We get the same effect when we rub a balloon on a fur or cloth</a:t>
            </a:r>
            <a:endParaRPr lang="en-US" altLang="en-US">
              <a:latin typeface="Arial" panose="020B0604020202020204" pitchFamily="34" charset="0"/>
              <a:cs typeface="Arial" panose="020B0604020202020204" pitchFamily="34" charset="0"/>
            </a:endParaRPr>
          </a:p>
          <a:p>
            <a:pPr>
              <a:buFont typeface="Times New Roman" panose="02020603050405020304" pitchFamily="18" charset="0"/>
              <a:buNone/>
            </a:pPr>
            <a:endParaRPr lang="en-US" altLang="en-US" sz="2400"/>
          </a:p>
          <a:p>
            <a:pPr>
              <a:buFont typeface="Times New Roman" panose="02020603050405020304" pitchFamily="18" charset="0"/>
              <a:buNone/>
            </a:pPr>
            <a:endParaRPr lang="en-US" altLang="en-US" sz="2400"/>
          </a:p>
          <a:p>
            <a:endParaRPr lang="en-US" altLang="en-US" sz="2400"/>
          </a:p>
          <a:p>
            <a:pPr>
              <a:buFont typeface="Times New Roman" panose="02020603050405020304" pitchFamily="18" charset="0"/>
              <a:buNone/>
            </a:pPr>
            <a:endParaRPr lang="en-US" altLang="en-US" sz="2400"/>
          </a:p>
          <a:p>
            <a:pPr>
              <a:buFont typeface="Times New Roman" panose="02020603050405020304" pitchFamily="18" charset="0"/>
              <a:buNone/>
            </a:pPr>
            <a:br>
              <a:rPr lang="en-US" altLang="en-US" sz="2000"/>
            </a:br>
            <a:endParaRPr lang="en-US" altLang="en-US" sz="2000"/>
          </a:p>
        </p:txBody>
      </p:sp>
      <p:pic>
        <p:nvPicPr>
          <p:cNvPr id="23556" name="Picture 3">
            <a:extLst>
              <a:ext uri="{FF2B5EF4-FFF2-40B4-BE49-F238E27FC236}">
                <a16:creationId xmlns:a16="http://schemas.microsoft.com/office/drawing/2014/main" id="{2918D0BB-79D3-47C9-B248-834177B834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962400"/>
            <a:ext cx="17430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0CB54861-92EF-4445-8512-785DAA1D3C42}"/>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AD275F6D-CFE2-487A-8555-EF7E8FE2AC02}"/>
              </a:ext>
            </a:extLst>
          </p:cNvPr>
          <p:cNvSpPr>
            <a:spLocks noGrp="1"/>
          </p:cNvSpPr>
          <p:nvPr>
            <p:ph type="sldNum" sz="quarter" idx="4"/>
          </p:nvPr>
        </p:nvSpPr>
        <p:spPr/>
        <p:txBody>
          <a:bodyPr/>
          <a:lstStyle/>
          <a:p>
            <a:fld id="{F4B7F58F-9A72-4E07-B505-B7A6F5244F49}"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FC9BAE5-F8EA-4268-AC36-88F6188E7B1B}"/>
              </a:ext>
            </a:extLst>
          </p:cNvPr>
          <p:cNvSpPr>
            <a:spLocks noGrp="1" noChangeArrowheads="1"/>
          </p:cNvSpPr>
          <p:nvPr>
            <p:ph type="title"/>
          </p:nvPr>
        </p:nvSpPr>
        <p:spPr bwMode="auto">
          <a:xfrm>
            <a:off x="1524000" y="353543"/>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Man “Discovers” Electricity</a:t>
            </a:r>
          </a:p>
        </p:txBody>
      </p:sp>
      <p:sp>
        <p:nvSpPr>
          <p:cNvPr id="24579" name="Content Placeholder 2">
            <a:extLst>
              <a:ext uri="{FF2B5EF4-FFF2-40B4-BE49-F238E27FC236}">
                <a16:creationId xmlns:a16="http://schemas.microsoft.com/office/drawing/2014/main" id="{C72D9A32-710C-4C74-AA66-A816683524D8}"/>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r>
              <a:rPr lang="en-US" altLang="en-US" sz="2600" b="1" dirty="0">
                <a:latin typeface="Arial" panose="020B0604020202020204" pitchFamily="34" charset="0"/>
                <a:cs typeface="Arial" panose="020B0604020202020204" pitchFamily="34" charset="0"/>
              </a:rPr>
              <a:t>Static Electricity</a:t>
            </a:r>
          </a:p>
          <a:p>
            <a:pPr lvl="1"/>
            <a:r>
              <a:rPr lang="en-US" altLang="en-US" sz="2300" dirty="0">
                <a:latin typeface="Arial" panose="020B0604020202020204" pitchFamily="34" charset="0"/>
                <a:cs typeface="Arial" panose="020B0604020202020204" pitchFamily="34" charset="0"/>
              </a:rPr>
              <a:t>What is this strange force? “Static” electricity.</a:t>
            </a:r>
          </a:p>
          <a:p>
            <a:pPr lvl="2"/>
            <a:r>
              <a:rPr lang="en-US" altLang="en-US" dirty="0">
                <a:latin typeface="Arial" panose="020B0604020202020204" pitchFamily="34" charset="0"/>
                <a:cs typeface="Arial" panose="020B0604020202020204" pitchFamily="34" charset="0"/>
              </a:rPr>
              <a:t>Rubbing the cloth across an insulator causes electrons to move from one object to the other.  This leaves one object with more electrons than it should have and the other with less.  The cloth has less so it becomes positively charged.</a:t>
            </a:r>
          </a:p>
          <a:p>
            <a:pPr lvl="2"/>
            <a:endParaRPr lang="en-US" altLang="en-US" sz="1600" dirty="0"/>
          </a:p>
          <a:p>
            <a:pPr lvl="2"/>
            <a:endParaRPr lang="en-US" altLang="en-US" sz="1600" dirty="0"/>
          </a:p>
          <a:p>
            <a:endParaRPr lang="en-US" altLang="en-US" sz="2400" dirty="0"/>
          </a:p>
          <a:p>
            <a:pPr>
              <a:buFont typeface="Times New Roman" panose="02020603050405020304" pitchFamily="18" charset="0"/>
              <a:buNone/>
            </a:pPr>
            <a:endParaRPr lang="en-US" altLang="en-US" sz="2400" dirty="0"/>
          </a:p>
          <a:p>
            <a:pPr>
              <a:buFont typeface="Times New Roman" panose="02020603050405020304" pitchFamily="18" charset="0"/>
              <a:buNone/>
            </a:pPr>
            <a:endParaRPr lang="en-US" altLang="en-US" sz="2400" dirty="0"/>
          </a:p>
          <a:p>
            <a:endParaRPr lang="en-US" altLang="en-US" sz="2400" dirty="0"/>
          </a:p>
          <a:p>
            <a:pPr>
              <a:buFont typeface="Times New Roman" panose="02020603050405020304" pitchFamily="18" charset="0"/>
              <a:buNone/>
            </a:pPr>
            <a:endParaRPr lang="en-US" altLang="en-US" sz="2400" dirty="0"/>
          </a:p>
          <a:p>
            <a:pPr>
              <a:buFont typeface="Times New Roman" panose="02020603050405020304" pitchFamily="18" charset="0"/>
              <a:buNone/>
            </a:pPr>
            <a:br>
              <a:rPr lang="en-US" altLang="en-US" sz="2000" dirty="0"/>
            </a:br>
            <a:endParaRPr lang="en-US" altLang="en-US" sz="2000" dirty="0"/>
          </a:p>
        </p:txBody>
      </p:sp>
      <p:sp>
        <p:nvSpPr>
          <p:cNvPr id="2" name="Footer Placeholder 1">
            <a:extLst>
              <a:ext uri="{FF2B5EF4-FFF2-40B4-BE49-F238E27FC236}">
                <a16:creationId xmlns:a16="http://schemas.microsoft.com/office/drawing/2014/main" id="{6803DE8E-9223-4814-ADD6-FDB5DAF07FB0}"/>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15051839-BE41-4729-B933-1C67FC6E2FDD}"/>
              </a:ext>
            </a:extLst>
          </p:cNvPr>
          <p:cNvSpPr>
            <a:spLocks noGrp="1"/>
          </p:cNvSpPr>
          <p:nvPr>
            <p:ph type="sldNum" sz="quarter" idx="4"/>
          </p:nvPr>
        </p:nvSpPr>
        <p:spPr/>
        <p:txBody>
          <a:bodyPr/>
          <a:lstStyle/>
          <a:p>
            <a:fld id="{F4B7F58F-9A72-4E07-B505-B7A6F5244F49}" type="slidenum">
              <a:rPr lang="en-US" smtClean="0"/>
              <a:pPr/>
              <a:t>15</a:t>
            </a:fld>
            <a:endParaRPr lang="en-US" dirty="0"/>
          </a:p>
        </p:txBody>
      </p:sp>
      <p:pic>
        <p:nvPicPr>
          <p:cNvPr id="24580" name="Picture 3">
            <a:extLst>
              <a:ext uri="{FF2B5EF4-FFF2-40B4-BE49-F238E27FC236}">
                <a16:creationId xmlns:a16="http://schemas.microsoft.com/office/drawing/2014/main" id="{5DD25BD8-025A-457D-BBD6-96F00F8298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152776"/>
            <a:ext cx="44958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FAA934C-C43B-40FD-9C98-3A9AA09FF008}"/>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“Dynamic” Electricity</a:t>
            </a:r>
          </a:p>
        </p:txBody>
      </p:sp>
      <p:sp>
        <p:nvSpPr>
          <p:cNvPr id="3" name="Content Placeholder 2">
            <a:extLst>
              <a:ext uri="{FF2B5EF4-FFF2-40B4-BE49-F238E27FC236}">
                <a16:creationId xmlns:a16="http://schemas.microsoft.com/office/drawing/2014/main" id="{231C4AD5-1F59-49F0-A07C-5FED6CC613CE}"/>
              </a:ext>
            </a:extLst>
          </p:cNvPr>
          <p:cNvSpPr>
            <a:spLocks noGrp="1"/>
          </p:cNvSpPr>
          <p:nvPr>
            <p:ph idx="1"/>
          </p:nvPr>
        </p:nvSpPr>
        <p:spPr>
          <a:xfrm>
            <a:off x="457200" y="1417638"/>
            <a:ext cx="8229600" cy="4525962"/>
          </a:xfrm>
        </p:spPr>
        <p:txBody>
          <a:bodyPr>
            <a:noAutofit/>
          </a:bodyPr>
          <a:lstStyle/>
          <a:p>
            <a:pPr>
              <a:defRPr/>
            </a:pPr>
            <a:r>
              <a:rPr lang="en-US" sz="2400" b="1" dirty="0">
                <a:latin typeface="Arial" panose="020B0604020202020204" pitchFamily="34" charset="0"/>
                <a:cs typeface="Arial" panose="020B0604020202020204" pitchFamily="34" charset="0"/>
              </a:rPr>
              <a:t>Current – Electrons flowing from one place to another</a:t>
            </a:r>
          </a:p>
          <a:p>
            <a:pPr lvl="1">
              <a:defRPr/>
            </a:pPr>
            <a:r>
              <a:rPr lang="en-US" sz="2000" dirty="0">
                <a:latin typeface="Arial" panose="020B0604020202020204" pitchFamily="34" charset="0"/>
                <a:cs typeface="Arial" panose="020B0604020202020204" pitchFamily="34" charset="0"/>
              </a:rPr>
              <a:t>If one object has a negative charge and another has a positive charge Electrons will flow from the negative to the positive if they are connected</a:t>
            </a:r>
          </a:p>
          <a:p>
            <a:pPr marL="914400" lvl="2" indent="0">
              <a:buFont typeface="Times New Roman" panose="02020603050405020304" pitchFamily="18" charset="0"/>
              <a:buNone/>
              <a:defRPr/>
            </a:pPr>
            <a:endParaRPr lang="en-US" sz="1600" dirty="0"/>
          </a:p>
          <a:p>
            <a:pPr lvl="2">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25604" name="Picture 3">
            <a:extLst>
              <a:ext uri="{FF2B5EF4-FFF2-40B4-BE49-F238E27FC236}">
                <a16:creationId xmlns:a16="http://schemas.microsoft.com/office/drawing/2014/main" id="{1A1C7F50-7A7A-48EB-8148-8D4E8732CE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400425"/>
            <a:ext cx="388620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E2016DB1-ACDA-4D7E-A0CE-49948E283662}"/>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16D4126A-F087-4B47-8E6A-F8610C6D42BE}"/>
              </a:ext>
            </a:extLst>
          </p:cNvPr>
          <p:cNvSpPr>
            <a:spLocks noGrp="1"/>
          </p:cNvSpPr>
          <p:nvPr>
            <p:ph type="sldNum" sz="quarter" idx="4"/>
          </p:nvPr>
        </p:nvSpPr>
        <p:spPr/>
        <p:txBody>
          <a:bodyPr/>
          <a:lstStyle/>
          <a:p>
            <a:fld id="{F4B7F58F-9A72-4E07-B505-B7A6F5244F49}"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83E2E21-2228-4524-8AD9-78F1754997FF}"/>
              </a:ext>
            </a:extLst>
          </p:cNvPr>
          <p:cNvSpPr>
            <a:spLocks noGrp="1" noChangeArrowheads="1"/>
          </p:cNvSpPr>
          <p:nvPr>
            <p:ph type="title"/>
          </p:nvPr>
        </p:nvSpPr>
        <p:spPr bwMode="auto">
          <a:xfrm>
            <a:off x="433387" y="68263"/>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Practical Electricity</a:t>
            </a:r>
          </a:p>
        </p:txBody>
      </p:sp>
      <p:sp>
        <p:nvSpPr>
          <p:cNvPr id="3" name="Content Placeholder 2">
            <a:extLst>
              <a:ext uri="{FF2B5EF4-FFF2-40B4-BE49-F238E27FC236}">
                <a16:creationId xmlns:a16="http://schemas.microsoft.com/office/drawing/2014/main" id="{466E2A6A-9E2D-4FC0-B623-05111221B52A}"/>
              </a:ext>
            </a:extLst>
          </p:cNvPr>
          <p:cNvSpPr>
            <a:spLocks noGrp="1"/>
          </p:cNvSpPr>
          <p:nvPr>
            <p:ph idx="1"/>
          </p:nvPr>
        </p:nvSpPr>
        <p:spPr>
          <a:xfrm>
            <a:off x="457200" y="1417638"/>
            <a:ext cx="8229600" cy="4525962"/>
          </a:xfrm>
        </p:spPr>
        <p:txBody>
          <a:bodyPr>
            <a:noAutofit/>
          </a:bodyPr>
          <a:lstStyle/>
          <a:p>
            <a:pPr>
              <a:defRPr/>
            </a:pPr>
            <a:r>
              <a:rPr lang="en-US" sz="2400" b="1" dirty="0">
                <a:latin typeface="Arial" panose="020B0604020202020204" pitchFamily="34" charset="0"/>
                <a:cs typeface="Arial" panose="020B0604020202020204" pitchFamily="34" charset="0"/>
              </a:rPr>
              <a:t>Direct Current – DC</a:t>
            </a:r>
          </a:p>
          <a:p>
            <a:pPr lvl="1">
              <a:defRPr/>
            </a:pPr>
            <a:r>
              <a:rPr lang="en-US" sz="2000" dirty="0">
                <a:latin typeface="Arial" panose="020B0604020202020204" pitchFamily="34" charset="0"/>
                <a:cs typeface="Arial" panose="020B0604020202020204" pitchFamily="34" charset="0"/>
              </a:rPr>
              <a:t>In our “zap” electrons briefly travelled from the negative object to the positive object.  </a:t>
            </a:r>
          </a:p>
          <a:p>
            <a:pPr lvl="2">
              <a:defRPr/>
            </a:pPr>
            <a:r>
              <a:rPr lang="en-US" sz="1600" dirty="0">
                <a:latin typeface="Arial" panose="020B0604020202020204" pitchFamily="34" charset="0"/>
                <a:cs typeface="Arial" panose="020B0604020202020204" pitchFamily="34" charset="0"/>
              </a:rPr>
              <a:t>Until the excess electrons ran out the current flowed.</a:t>
            </a:r>
          </a:p>
          <a:p>
            <a:pPr lvl="2">
              <a:defRPr/>
            </a:pPr>
            <a:r>
              <a:rPr lang="en-US" sz="1600" dirty="0">
                <a:latin typeface="Arial" panose="020B0604020202020204" pitchFamily="34" charset="0"/>
                <a:cs typeface="Arial" panose="020B0604020202020204" pitchFamily="34" charset="0"/>
              </a:rPr>
              <a:t>Once they ran out the current stopped.</a:t>
            </a:r>
          </a:p>
          <a:p>
            <a:pPr lvl="1">
              <a:defRPr/>
            </a:pPr>
            <a:r>
              <a:rPr lang="en-US" sz="2000" dirty="0">
                <a:latin typeface="Arial" panose="020B0604020202020204" pitchFamily="34" charset="0"/>
                <a:cs typeface="Arial" panose="020B0604020202020204" pitchFamily="34" charset="0"/>
              </a:rPr>
              <a:t>A battery is a device that continuously supplies electrons through a chemical reaction.</a:t>
            </a:r>
          </a:p>
          <a:p>
            <a:pPr lvl="2">
              <a:defRPr/>
            </a:pPr>
            <a:r>
              <a:rPr lang="en-US" sz="1600" dirty="0">
                <a:latin typeface="Arial" panose="020B0604020202020204" pitchFamily="34" charset="0"/>
                <a:cs typeface="Arial" panose="020B0604020202020204" pitchFamily="34" charset="0"/>
              </a:rPr>
              <a:t>Hook the positive side of a battery through a load to the negative side and electrons will flow.</a:t>
            </a:r>
          </a:p>
          <a:p>
            <a:pPr lvl="2">
              <a:defRPr/>
            </a:pPr>
            <a:r>
              <a:rPr lang="en-US" sz="1600" dirty="0">
                <a:latin typeface="Arial" panose="020B0604020202020204" pitchFamily="34" charset="0"/>
                <a:cs typeface="Arial" panose="020B0604020202020204" pitchFamily="34" charset="0"/>
              </a:rPr>
              <a:t>This is a current (a flow of electrons)</a:t>
            </a:r>
          </a:p>
          <a:p>
            <a:pPr lvl="2">
              <a:defRPr/>
            </a:pPr>
            <a:r>
              <a:rPr lang="en-US" sz="1600" dirty="0">
                <a:latin typeface="Arial" panose="020B0604020202020204" pitchFamily="34" charset="0"/>
                <a:cs typeface="Arial" panose="020B0604020202020204" pitchFamily="34" charset="0"/>
              </a:rPr>
              <a:t>Since it goes in only one direction it is called </a:t>
            </a:r>
            <a:r>
              <a:rPr lang="en-US" sz="1600" b="1" dirty="0">
                <a:latin typeface="Arial" panose="020B0604020202020204" pitchFamily="34" charset="0"/>
                <a:cs typeface="Arial" panose="020B0604020202020204" pitchFamily="34" charset="0"/>
              </a:rPr>
              <a:t>DIRECT CURRENT</a:t>
            </a:r>
          </a:p>
          <a:p>
            <a:pPr marL="914400" lvl="2" indent="0">
              <a:buFont typeface="Times New Roman" panose="02020603050405020304" pitchFamily="18" charset="0"/>
              <a:buNone/>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26628" name="Picture 3">
            <a:extLst>
              <a:ext uri="{FF2B5EF4-FFF2-40B4-BE49-F238E27FC236}">
                <a16:creationId xmlns:a16="http://schemas.microsoft.com/office/drawing/2014/main" id="{B0080782-802F-4CF6-95C1-53AB3B31C4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724400"/>
            <a:ext cx="275272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BD0EE0C0-2355-4D63-AD47-88ECCFDAE063}"/>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9DB49B74-35DF-45C0-BFA5-1581F484AA72}"/>
              </a:ext>
            </a:extLst>
          </p:cNvPr>
          <p:cNvSpPr>
            <a:spLocks noGrp="1"/>
          </p:cNvSpPr>
          <p:nvPr>
            <p:ph type="sldNum" sz="quarter" idx="4"/>
          </p:nvPr>
        </p:nvSpPr>
        <p:spPr/>
        <p:txBody>
          <a:bodyPr/>
          <a:lstStyle/>
          <a:p>
            <a:fld id="{F4B7F58F-9A72-4E07-B505-B7A6F5244F49}"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a:extLst>
              <a:ext uri="{FF2B5EF4-FFF2-40B4-BE49-F238E27FC236}">
                <a16:creationId xmlns:a16="http://schemas.microsoft.com/office/drawing/2014/main" id="{8C267146-7C26-4007-8948-AC86E33F69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121492"/>
            <a:ext cx="2018616" cy="201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Rectangle 2">
            <a:extLst>
              <a:ext uri="{FF2B5EF4-FFF2-40B4-BE49-F238E27FC236}">
                <a16:creationId xmlns:a16="http://schemas.microsoft.com/office/drawing/2014/main" id="{FF9BA129-E983-4AD2-917F-3871A6A11B19}"/>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Practical Electricity</a:t>
            </a:r>
          </a:p>
        </p:txBody>
      </p:sp>
      <p:sp>
        <p:nvSpPr>
          <p:cNvPr id="3" name="Content Placeholder 2">
            <a:extLst>
              <a:ext uri="{FF2B5EF4-FFF2-40B4-BE49-F238E27FC236}">
                <a16:creationId xmlns:a16="http://schemas.microsoft.com/office/drawing/2014/main" id="{1BE0D6F8-CF6C-4A29-A605-BF5E2359582D}"/>
              </a:ext>
            </a:extLst>
          </p:cNvPr>
          <p:cNvSpPr>
            <a:spLocks noGrp="1"/>
          </p:cNvSpPr>
          <p:nvPr>
            <p:ph idx="1"/>
          </p:nvPr>
        </p:nvSpPr>
        <p:spPr>
          <a:xfrm>
            <a:off x="457200" y="1417638"/>
            <a:ext cx="8229600" cy="4525962"/>
          </a:xfrm>
        </p:spPr>
        <p:txBody>
          <a:bodyPr>
            <a:noAutofit/>
          </a:bodyPr>
          <a:lstStyle/>
          <a:p>
            <a:pPr>
              <a:defRPr/>
            </a:pPr>
            <a:r>
              <a:rPr lang="en-US" sz="2400" b="1" dirty="0">
                <a:latin typeface="Arial" panose="020B0604020202020204" pitchFamily="34" charset="0"/>
                <a:cs typeface="Arial" panose="020B0604020202020204" pitchFamily="34" charset="0"/>
              </a:rPr>
              <a:t>Direct Current – DC</a:t>
            </a:r>
          </a:p>
          <a:p>
            <a:pPr lvl="1">
              <a:defRPr/>
            </a:pPr>
            <a:r>
              <a:rPr lang="en-US" sz="2000" dirty="0">
                <a:latin typeface="Arial" panose="020B0604020202020204" pitchFamily="34" charset="0"/>
                <a:cs typeface="Arial" panose="020B0604020202020204" pitchFamily="34" charset="0"/>
              </a:rPr>
              <a:t>Sources of direct current include</a:t>
            </a:r>
          </a:p>
          <a:p>
            <a:pPr lvl="2">
              <a:defRPr/>
            </a:pPr>
            <a:r>
              <a:rPr lang="en-US" sz="1600" dirty="0">
                <a:latin typeface="Arial" panose="020B0604020202020204" pitchFamily="34" charset="0"/>
                <a:cs typeface="Arial" panose="020B0604020202020204" pitchFamily="34" charset="0"/>
              </a:rPr>
              <a:t>Batteries – electrons are supplied by a chemical reaction</a:t>
            </a:r>
          </a:p>
          <a:p>
            <a:pPr lvl="2">
              <a:defRPr/>
            </a:pPr>
            <a:r>
              <a:rPr lang="en-US" sz="1600" dirty="0">
                <a:latin typeface="Arial" panose="020B0604020202020204" pitchFamily="34" charset="0"/>
                <a:cs typeface="Arial" panose="020B0604020202020204" pitchFamily="34" charset="0"/>
              </a:rPr>
              <a:t>Thermocouples – electrons are supplied by heat</a:t>
            </a:r>
          </a:p>
          <a:p>
            <a:pPr lvl="2">
              <a:defRPr/>
            </a:pPr>
            <a:r>
              <a:rPr lang="en-US" sz="1600" dirty="0">
                <a:latin typeface="Arial" panose="020B0604020202020204" pitchFamily="34" charset="0"/>
                <a:cs typeface="Arial" panose="020B0604020202020204" pitchFamily="34" charset="0"/>
              </a:rPr>
              <a:t>Photovoltaic cells – electrons are supplied by light</a:t>
            </a:r>
          </a:p>
          <a:p>
            <a:pPr lvl="2">
              <a:defRPr/>
            </a:pPr>
            <a:r>
              <a:rPr lang="en-US" sz="1600" dirty="0">
                <a:latin typeface="Arial" panose="020B0604020202020204" pitchFamily="34" charset="0"/>
                <a:cs typeface="Arial" panose="020B0604020202020204" pitchFamily="34" charset="0"/>
              </a:rPr>
              <a:t>Electronic Power Supplies – Generally transform AC electricity to DC electricity because electronic devices run off of DC electricity</a:t>
            </a:r>
          </a:p>
          <a:p>
            <a:pPr lvl="1">
              <a:defRPr/>
            </a:pPr>
            <a:r>
              <a:rPr lang="en-US" sz="2000" dirty="0">
                <a:latin typeface="Arial" panose="020B0604020202020204" pitchFamily="34" charset="0"/>
                <a:cs typeface="Arial" panose="020B0604020202020204" pitchFamily="34" charset="0"/>
              </a:rPr>
              <a:t>There always has to be some form of energy to produce the electrons for the current</a:t>
            </a:r>
          </a:p>
          <a:p>
            <a:pPr lvl="1">
              <a:defRPr/>
            </a:pPr>
            <a:r>
              <a:rPr lang="en-US" sz="2000" dirty="0">
                <a:latin typeface="Arial" panose="020B0604020202020204" pitchFamily="34" charset="0"/>
                <a:cs typeface="Arial" panose="020B0604020202020204" pitchFamily="34" charset="0"/>
              </a:rPr>
              <a:t>Modern electronic devices all run off of DC electricity</a:t>
            </a:r>
          </a:p>
          <a:p>
            <a:pPr lvl="1">
              <a:defRPr/>
            </a:pPr>
            <a:endParaRPr lang="en-US" sz="2000" dirty="0"/>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AD033309-2C13-400E-BC8F-1C979A4F92EC}"/>
              </a:ext>
            </a:extLst>
          </p:cNvPr>
          <p:cNvSpPr>
            <a:spLocks noGrp="1"/>
          </p:cNvSpPr>
          <p:nvPr>
            <p:ph type="ftr" sz="quarter" idx="3"/>
          </p:nvPr>
        </p:nvSpPr>
        <p:spPr/>
        <p:txBody>
          <a:bodyPr/>
          <a:lstStyle/>
          <a:p>
            <a:r>
              <a:rPr lang="en-US" dirty="0"/>
              <a:t>tescometering.com</a:t>
            </a:r>
          </a:p>
        </p:txBody>
      </p:sp>
      <p:sp>
        <p:nvSpPr>
          <p:cNvPr id="4" name="Slide Number Placeholder 3">
            <a:extLst>
              <a:ext uri="{FF2B5EF4-FFF2-40B4-BE49-F238E27FC236}">
                <a16:creationId xmlns:a16="http://schemas.microsoft.com/office/drawing/2014/main" id="{22C33BC7-465A-45B8-9A8E-77256D28B6D5}"/>
              </a:ext>
            </a:extLst>
          </p:cNvPr>
          <p:cNvSpPr>
            <a:spLocks noGrp="1"/>
          </p:cNvSpPr>
          <p:nvPr>
            <p:ph type="sldNum" sz="quarter" idx="4"/>
          </p:nvPr>
        </p:nvSpPr>
        <p:spPr/>
        <p:txBody>
          <a:bodyPr/>
          <a:lstStyle/>
          <a:p>
            <a:fld id="{F4B7F58F-9A72-4E07-B505-B7A6F5244F49}"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6DDB58E-E488-4484-B1A0-3CD54F1261B9}"/>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DC Electricity</a:t>
            </a:r>
          </a:p>
        </p:txBody>
      </p:sp>
      <p:sp>
        <p:nvSpPr>
          <p:cNvPr id="3" name="Content Placeholder 2">
            <a:extLst>
              <a:ext uri="{FF2B5EF4-FFF2-40B4-BE49-F238E27FC236}">
                <a16:creationId xmlns:a16="http://schemas.microsoft.com/office/drawing/2014/main" id="{E1107CB8-62B8-436B-8296-1970064BF4FD}"/>
              </a:ext>
            </a:extLst>
          </p:cNvPr>
          <p:cNvSpPr>
            <a:spLocks noGrp="1"/>
          </p:cNvSpPr>
          <p:nvPr>
            <p:ph idx="1"/>
          </p:nvPr>
        </p:nvSpPr>
        <p:spPr>
          <a:xfrm>
            <a:off x="457200" y="1371600"/>
            <a:ext cx="8305800" cy="4525963"/>
          </a:xfrm>
        </p:spPr>
        <p:txBody>
          <a:bodyPr>
            <a:noAutofit/>
          </a:bodyPr>
          <a:lstStyle/>
          <a:p>
            <a:pPr>
              <a:spcBef>
                <a:spcPts val="0"/>
              </a:spcBef>
              <a:defRPr/>
            </a:pPr>
            <a:r>
              <a:rPr lang="en-US" sz="2400" b="1" dirty="0">
                <a:latin typeface="Arial" panose="020B0604020202020204" pitchFamily="34" charset="0"/>
                <a:cs typeface="Arial" panose="020B0604020202020204" pitchFamily="34" charset="0"/>
              </a:rPr>
              <a:t>Basic Concepts</a:t>
            </a:r>
          </a:p>
          <a:p>
            <a:pPr lvl="1">
              <a:spcBef>
                <a:spcPts val="0"/>
              </a:spcBef>
              <a:defRPr/>
            </a:pPr>
            <a:r>
              <a:rPr lang="en-US" sz="2000" dirty="0">
                <a:latin typeface="Arial" panose="020B0604020202020204" pitchFamily="34" charset="0"/>
                <a:cs typeface="Arial" panose="020B0604020202020204" pitchFamily="34" charset="0"/>
              </a:rPr>
              <a:t>Current – The flow of electrons</a:t>
            </a:r>
          </a:p>
          <a:p>
            <a:pPr lvl="2">
              <a:spcBef>
                <a:spcPts val="0"/>
              </a:spcBef>
              <a:defRPr/>
            </a:pPr>
            <a:r>
              <a:rPr lang="en-US" sz="1600" dirty="0">
                <a:latin typeface="Arial" panose="020B0604020202020204" pitchFamily="34" charset="0"/>
                <a:cs typeface="Arial" panose="020B0604020202020204" pitchFamily="34" charset="0"/>
              </a:rPr>
              <a:t>The general convention is that a POSITIVE current is a current that flows from the positive terminal of the source to the negative terminal of the source</a:t>
            </a:r>
          </a:p>
          <a:p>
            <a:pPr lvl="2">
              <a:spcBef>
                <a:spcPts val="0"/>
              </a:spcBef>
              <a:defRPr/>
            </a:pPr>
            <a:r>
              <a:rPr lang="en-US" sz="1600" dirty="0">
                <a:latin typeface="Arial" panose="020B0604020202020204" pitchFamily="34" charset="0"/>
                <a:cs typeface="Arial" panose="020B0604020202020204" pitchFamily="34" charset="0"/>
              </a:rPr>
              <a:t>Why – Electrons actually flow the other direction?</a:t>
            </a:r>
          </a:p>
          <a:p>
            <a:pPr lvl="3">
              <a:spcBef>
                <a:spcPts val="0"/>
              </a:spcBef>
              <a:defRPr/>
            </a:pPr>
            <a:r>
              <a:rPr lang="en-US" sz="1200" dirty="0">
                <a:latin typeface="Arial" panose="020B0604020202020204" pitchFamily="34" charset="0"/>
                <a:cs typeface="Arial" panose="020B0604020202020204" pitchFamily="34" charset="0"/>
              </a:rPr>
              <a:t>Scientists made up the conventions long before they discovered electrons, they got it backwards and we still use the convention today.</a:t>
            </a:r>
          </a:p>
          <a:p>
            <a:pPr lvl="1">
              <a:spcBef>
                <a:spcPts val="0"/>
              </a:spcBef>
              <a:defRPr/>
            </a:pPr>
            <a:r>
              <a:rPr lang="en-US" sz="2000" dirty="0">
                <a:latin typeface="Arial" panose="020B0604020202020204" pitchFamily="34" charset="0"/>
                <a:cs typeface="Arial" panose="020B0604020202020204" pitchFamily="34" charset="0"/>
              </a:rPr>
              <a:t>Voltage – A measure of the potential difference between two points</a:t>
            </a:r>
          </a:p>
          <a:p>
            <a:pPr lvl="2">
              <a:spcBef>
                <a:spcPts val="0"/>
              </a:spcBef>
              <a:defRPr/>
            </a:pPr>
            <a:r>
              <a:rPr lang="en-US" sz="1600" dirty="0">
                <a:latin typeface="Arial" panose="020B0604020202020204" pitchFamily="34" charset="0"/>
                <a:cs typeface="Arial" panose="020B0604020202020204" pitchFamily="34" charset="0"/>
              </a:rPr>
              <a:t>Voltage is to current, as the pressure in a pipe is to the water</a:t>
            </a:r>
          </a:p>
          <a:p>
            <a:pPr lvl="2">
              <a:spcBef>
                <a:spcPts val="0"/>
              </a:spcBef>
              <a:defRPr/>
            </a:pPr>
            <a:r>
              <a:rPr lang="en-US" sz="1600" dirty="0">
                <a:latin typeface="Arial" panose="020B0604020202020204" pitchFamily="34" charset="0"/>
                <a:cs typeface="Arial" panose="020B0604020202020204" pitchFamily="34" charset="0"/>
              </a:rPr>
              <a:t>The higher the voltage (potential difference), the easier it is for current to flow</a:t>
            </a:r>
          </a:p>
          <a:p>
            <a:pPr lvl="1">
              <a:spcBef>
                <a:spcPts val="0"/>
              </a:spcBef>
              <a:defRPr/>
            </a:pPr>
            <a:r>
              <a:rPr lang="en-US" sz="2000" dirty="0">
                <a:latin typeface="Arial" panose="020B0604020202020204" pitchFamily="34" charset="0"/>
                <a:cs typeface="Arial" panose="020B0604020202020204" pitchFamily="34" charset="0"/>
              </a:rPr>
              <a:t>Impedance – Something which resists the flow of current.</a:t>
            </a:r>
          </a:p>
          <a:p>
            <a:pPr lvl="2">
              <a:spcBef>
                <a:spcPts val="0"/>
              </a:spcBef>
              <a:defRPr/>
            </a:pPr>
            <a:r>
              <a:rPr lang="en-US" sz="1600" dirty="0">
                <a:latin typeface="Arial" panose="020B0604020202020204" pitchFamily="34" charset="0"/>
                <a:cs typeface="Arial" panose="020B0604020202020204" pitchFamily="34" charset="0"/>
              </a:rPr>
              <a:t>Resistor – The most common and simplest impedance</a:t>
            </a:r>
          </a:p>
          <a:p>
            <a:pPr lvl="2">
              <a:spcBef>
                <a:spcPts val="0"/>
              </a:spcBef>
              <a:defRPr/>
            </a:pPr>
            <a:r>
              <a:rPr lang="en-US" sz="1600" dirty="0">
                <a:latin typeface="Arial" panose="020B0604020202020204" pitchFamily="34" charset="0"/>
                <a:cs typeface="Arial" panose="020B0604020202020204" pitchFamily="34" charset="0"/>
              </a:rPr>
              <a:t>Capacitor – An impedance which stores the electrons as they try to flow through</a:t>
            </a:r>
          </a:p>
          <a:p>
            <a:pPr lvl="3">
              <a:spcBef>
                <a:spcPts val="0"/>
              </a:spcBef>
              <a:defRPr/>
            </a:pPr>
            <a:r>
              <a:rPr lang="en-US" sz="1200" dirty="0">
                <a:latin typeface="Arial" panose="020B0604020202020204" pitchFamily="34" charset="0"/>
                <a:cs typeface="Arial" panose="020B0604020202020204" pitchFamily="34" charset="0"/>
              </a:rPr>
              <a:t>Energy is stored in an electric field</a:t>
            </a:r>
          </a:p>
          <a:p>
            <a:pPr lvl="2">
              <a:spcBef>
                <a:spcPts val="0"/>
              </a:spcBef>
              <a:defRPr/>
            </a:pPr>
            <a:r>
              <a:rPr lang="en-US" sz="1600" dirty="0">
                <a:latin typeface="Arial" panose="020B0604020202020204" pitchFamily="34" charset="0"/>
                <a:cs typeface="Arial" panose="020B0604020202020204" pitchFamily="34" charset="0"/>
              </a:rPr>
              <a:t>Inductor – An impedance which resists the change in current flowing through the device</a:t>
            </a:r>
          </a:p>
          <a:p>
            <a:pPr lvl="3">
              <a:spcBef>
                <a:spcPts val="0"/>
              </a:spcBef>
              <a:defRPr/>
            </a:pPr>
            <a:r>
              <a:rPr lang="en-US" sz="1200" dirty="0">
                <a:latin typeface="Arial" panose="020B0604020202020204" pitchFamily="34" charset="0"/>
                <a:cs typeface="Arial" panose="020B0604020202020204" pitchFamily="34" charset="0"/>
              </a:rPr>
              <a:t>Energy is stored in a magnetic field</a:t>
            </a:r>
          </a:p>
          <a:p>
            <a:pPr lvl="1">
              <a:defRPr/>
            </a:pPr>
            <a:endParaRPr lang="en-US" sz="2000" dirty="0"/>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D578A576-A166-4098-B3E2-681D8BF077C1}"/>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6CB6638C-DEBE-4194-B9F8-A8B738519774}"/>
              </a:ext>
            </a:extLst>
          </p:cNvPr>
          <p:cNvSpPr>
            <a:spLocks noGrp="1"/>
          </p:cNvSpPr>
          <p:nvPr>
            <p:ph type="sldNum" sz="quarter" idx="4"/>
          </p:nvPr>
        </p:nvSpPr>
        <p:spPr/>
        <p:txBody>
          <a:bodyPr/>
          <a:lstStyle/>
          <a:p>
            <a:fld id="{F4B7F58F-9A72-4E07-B505-B7A6F5244F49}"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B1A23-B606-4478-AE34-0102EC48755D}"/>
              </a:ext>
            </a:extLst>
          </p:cNvPr>
          <p:cNvSpPr>
            <a:spLocks noGrp="1"/>
          </p:cNvSpPr>
          <p:nvPr>
            <p:ph type="title"/>
          </p:nvPr>
        </p:nvSpPr>
        <p:spPr/>
        <p:txBody>
          <a:bodyPr/>
          <a:lstStyle/>
          <a:p>
            <a:r>
              <a:rPr lang="en-US" dirty="0"/>
              <a:t>A Little History</a:t>
            </a:r>
          </a:p>
        </p:txBody>
      </p:sp>
      <p:sp>
        <p:nvSpPr>
          <p:cNvPr id="3" name="Content Placeholder 2">
            <a:extLst>
              <a:ext uri="{FF2B5EF4-FFF2-40B4-BE49-F238E27FC236}">
                <a16:creationId xmlns:a16="http://schemas.microsoft.com/office/drawing/2014/main" id="{E6E18DDE-0CCD-4FE8-9C8F-F904896DAEA1}"/>
              </a:ext>
            </a:extLst>
          </p:cNvPr>
          <p:cNvSpPr>
            <a:spLocks noGrp="1"/>
          </p:cNvSpPr>
          <p:nvPr>
            <p:ph sz="half" idx="1"/>
          </p:nvPr>
        </p:nvSpPr>
        <p:spPr>
          <a:xfrm>
            <a:off x="628650" y="1825625"/>
            <a:ext cx="7886700" cy="4351338"/>
          </a:xfrm>
        </p:spPr>
        <p:txBody>
          <a:bodyPr>
            <a:normAutofit fontScale="92500" lnSpcReduction="10000"/>
          </a:bodyPr>
          <a:lstStyle/>
          <a:p>
            <a:pPr eaLnBrk="1" hangingPunct="1">
              <a:defRPr/>
            </a:pPr>
            <a:r>
              <a:rPr lang="en-US" sz="2100" b="1" kern="0" dirty="0">
                <a:latin typeface="Calibri" panose="020F0502020204030204" pitchFamily="34" charset="0"/>
                <a:cs typeface="Calibri" panose="020F0502020204030204" pitchFamily="34" charset="0"/>
              </a:rPr>
              <a:t>1800  </a:t>
            </a:r>
            <a:r>
              <a:rPr lang="en-US" sz="2100" kern="0" dirty="0">
                <a:latin typeface="Calibri" panose="020F0502020204030204" pitchFamily="34" charset="0"/>
                <a:cs typeface="Calibri" panose="020F0502020204030204" pitchFamily="34" charset="0"/>
              </a:rPr>
              <a:t>Volta</a:t>
            </a:r>
          </a:p>
          <a:p>
            <a:pPr lvl="1">
              <a:defRPr/>
            </a:pPr>
            <a:r>
              <a:rPr lang="en-US" sz="2100" kern="0" dirty="0">
                <a:latin typeface="Calibri" panose="020F0502020204030204" pitchFamily="34" charset="0"/>
                <a:cs typeface="Calibri" panose="020F0502020204030204" pitchFamily="34" charset="0"/>
              </a:rPr>
              <a:t>First electric battery</a:t>
            </a:r>
          </a:p>
          <a:p>
            <a:pPr eaLnBrk="1" hangingPunct="1">
              <a:defRPr/>
            </a:pPr>
            <a:r>
              <a:rPr lang="en-US" sz="2100" b="1" kern="0" dirty="0">
                <a:latin typeface="Calibri" panose="020F0502020204030204" pitchFamily="34" charset="0"/>
                <a:cs typeface="Calibri" panose="020F0502020204030204" pitchFamily="34" charset="0"/>
              </a:rPr>
              <a:t>1802</a:t>
            </a:r>
          </a:p>
          <a:p>
            <a:pPr lvl="1">
              <a:defRPr/>
            </a:pPr>
            <a:r>
              <a:rPr lang="en-US" sz="2100" kern="0" dirty="0">
                <a:latin typeface="Calibri" panose="020F0502020204030204" pitchFamily="34" charset="0"/>
                <a:cs typeface="Calibri" panose="020F0502020204030204" pitchFamily="34" charset="0"/>
              </a:rPr>
              <a:t>Electric Arc Lamp invented</a:t>
            </a:r>
          </a:p>
          <a:p>
            <a:pPr eaLnBrk="1" hangingPunct="1">
              <a:defRPr/>
            </a:pPr>
            <a:r>
              <a:rPr lang="en-US" sz="2100" b="1" kern="0" dirty="0">
                <a:latin typeface="Calibri" panose="020F0502020204030204" pitchFamily="34" charset="0"/>
                <a:cs typeface="Calibri" panose="020F0502020204030204" pitchFamily="34" charset="0"/>
              </a:rPr>
              <a:t>1830-31  </a:t>
            </a:r>
            <a:r>
              <a:rPr lang="en-US" sz="2100" kern="0" dirty="0">
                <a:latin typeface="Calibri" panose="020F0502020204030204" pitchFamily="34" charset="0"/>
                <a:cs typeface="Calibri" panose="020F0502020204030204" pitchFamily="34" charset="0"/>
              </a:rPr>
              <a:t>Faraday and Henry</a:t>
            </a:r>
          </a:p>
          <a:p>
            <a:pPr lvl="1">
              <a:defRPr/>
            </a:pPr>
            <a:r>
              <a:rPr lang="en-US" sz="2100" kern="0" dirty="0">
                <a:latin typeface="Calibri" panose="020F0502020204030204" pitchFamily="34" charset="0"/>
                <a:cs typeface="Calibri" panose="020F0502020204030204" pitchFamily="34" charset="0"/>
              </a:rPr>
              <a:t>Changing magnetic field can induce an electric current. </a:t>
            </a:r>
            <a:br>
              <a:rPr lang="en-US" sz="2100" kern="0" dirty="0">
                <a:latin typeface="Calibri" panose="020F0502020204030204" pitchFamily="34" charset="0"/>
                <a:cs typeface="Calibri" panose="020F0502020204030204" pitchFamily="34" charset="0"/>
              </a:rPr>
            </a:br>
            <a:r>
              <a:rPr lang="en-US" sz="2100" kern="0" dirty="0">
                <a:latin typeface="Calibri" panose="020F0502020204030204" pitchFamily="34" charset="0"/>
                <a:cs typeface="Calibri" panose="020F0502020204030204" pitchFamily="34" charset="0"/>
              </a:rPr>
              <a:t>Build first very crude electric motors in lab.</a:t>
            </a:r>
          </a:p>
          <a:p>
            <a:pPr>
              <a:defRPr/>
            </a:pPr>
            <a:r>
              <a:rPr lang="en-US" sz="2100" b="1" kern="0" dirty="0">
                <a:latin typeface="Calibri" panose="020F0502020204030204" pitchFamily="34" charset="0"/>
                <a:cs typeface="Calibri" panose="020F0502020204030204" pitchFamily="34" charset="0"/>
              </a:rPr>
              <a:t>1832  </a:t>
            </a:r>
            <a:r>
              <a:rPr lang="en-US" sz="2100" kern="0" dirty="0" err="1">
                <a:latin typeface="Calibri" panose="020F0502020204030204" pitchFamily="34" charset="0"/>
                <a:cs typeface="Calibri" panose="020F0502020204030204" pitchFamily="34" charset="0"/>
              </a:rPr>
              <a:t>Pixii</a:t>
            </a:r>
            <a:endParaRPr lang="en-US" sz="2100" kern="0" dirty="0">
              <a:latin typeface="Calibri" panose="020F0502020204030204" pitchFamily="34" charset="0"/>
              <a:cs typeface="Calibri" panose="020F0502020204030204" pitchFamily="34" charset="0"/>
            </a:endParaRPr>
          </a:p>
          <a:p>
            <a:pPr lvl="1" eaLnBrk="1" hangingPunct="1">
              <a:defRPr/>
            </a:pPr>
            <a:r>
              <a:rPr lang="en-US" sz="2100" kern="0" dirty="0">
                <a:latin typeface="Calibri" panose="020F0502020204030204" pitchFamily="34" charset="0"/>
                <a:cs typeface="Calibri" panose="020F0502020204030204" pitchFamily="34" charset="0"/>
              </a:rPr>
              <a:t>First crude generation of an AC current.</a:t>
            </a:r>
          </a:p>
          <a:p>
            <a:pPr eaLnBrk="1" hangingPunct="1">
              <a:defRPr/>
            </a:pPr>
            <a:r>
              <a:rPr lang="en-US" sz="2100" b="1" kern="0" dirty="0">
                <a:latin typeface="Calibri" panose="020F0502020204030204" pitchFamily="34" charset="0"/>
                <a:cs typeface="Calibri" panose="020F0502020204030204" pitchFamily="34" charset="0"/>
              </a:rPr>
              <a:t>1856  </a:t>
            </a:r>
            <a:r>
              <a:rPr lang="en-US" sz="2100" kern="0" dirty="0">
                <a:latin typeface="Calibri" panose="020F0502020204030204" pitchFamily="34" charset="0"/>
                <a:cs typeface="Calibri" panose="020F0502020204030204" pitchFamily="34" charset="0"/>
              </a:rPr>
              <a:t>Siemens</a:t>
            </a:r>
          </a:p>
          <a:p>
            <a:pPr lvl="1">
              <a:defRPr/>
            </a:pPr>
            <a:r>
              <a:rPr lang="en-US" sz="2100" kern="0" dirty="0">
                <a:latin typeface="Calibri" panose="020F0502020204030204" pitchFamily="34" charset="0"/>
                <a:cs typeface="Calibri" panose="020F0502020204030204" pitchFamily="34" charset="0"/>
              </a:rPr>
              <a:t>First really practical electric motor</a:t>
            </a:r>
          </a:p>
          <a:p>
            <a:pPr eaLnBrk="1" hangingPunct="1">
              <a:defRPr/>
            </a:pPr>
            <a:r>
              <a:rPr lang="en-US" sz="2100" b="1" kern="0" dirty="0">
                <a:latin typeface="Calibri" panose="020F0502020204030204" pitchFamily="34" charset="0"/>
                <a:cs typeface="Calibri" panose="020F0502020204030204" pitchFamily="34" charset="0"/>
              </a:rPr>
              <a:t>1860s  </a:t>
            </a:r>
            <a:r>
              <a:rPr lang="en-US" sz="2100" kern="0" dirty="0">
                <a:latin typeface="Calibri" panose="020F0502020204030204" pitchFamily="34" charset="0"/>
                <a:cs typeface="Calibri" panose="020F0502020204030204" pitchFamily="34" charset="0"/>
              </a:rPr>
              <a:t>Varley, Siemens and Wheatstone</a:t>
            </a:r>
          </a:p>
          <a:p>
            <a:pPr lvl="1">
              <a:defRPr/>
            </a:pPr>
            <a:r>
              <a:rPr lang="en-US" sz="2100" kern="0" dirty="0">
                <a:latin typeface="Calibri" panose="020F0502020204030204" pitchFamily="34" charset="0"/>
                <a:cs typeface="Calibri" panose="020F0502020204030204" pitchFamily="34" charset="0"/>
              </a:rPr>
              <a:t>Each develop electric dynamos (DC Generators).</a:t>
            </a:r>
          </a:p>
          <a:p>
            <a:endParaRPr lang="en-US" dirty="0"/>
          </a:p>
        </p:txBody>
      </p:sp>
      <p:sp>
        <p:nvSpPr>
          <p:cNvPr id="5" name="Footer Placeholder 4">
            <a:extLst>
              <a:ext uri="{FF2B5EF4-FFF2-40B4-BE49-F238E27FC236}">
                <a16:creationId xmlns:a16="http://schemas.microsoft.com/office/drawing/2014/main" id="{995EE66A-3442-497B-A2AC-ADDC6596BF9A}"/>
              </a:ext>
            </a:extLst>
          </p:cNvPr>
          <p:cNvSpPr>
            <a:spLocks noGrp="1"/>
          </p:cNvSpPr>
          <p:nvPr>
            <p:ph type="ftr" sz="quarter" idx="3"/>
          </p:nvPr>
        </p:nvSpPr>
        <p:spPr/>
        <p:txBody>
          <a:bodyPr/>
          <a:lstStyle/>
          <a:p>
            <a:r>
              <a:rPr lang="en-US"/>
              <a:t>tescometering.com</a:t>
            </a:r>
          </a:p>
        </p:txBody>
      </p:sp>
      <p:sp>
        <p:nvSpPr>
          <p:cNvPr id="6" name="Slide Number Placeholder 5">
            <a:extLst>
              <a:ext uri="{FF2B5EF4-FFF2-40B4-BE49-F238E27FC236}">
                <a16:creationId xmlns:a16="http://schemas.microsoft.com/office/drawing/2014/main" id="{8D4F4547-04DA-4822-B289-51CA27227FD8}"/>
              </a:ext>
            </a:extLst>
          </p:cNvPr>
          <p:cNvSpPr>
            <a:spLocks noGrp="1"/>
          </p:cNvSpPr>
          <p:nvPr>
            <p:ph type="sldNum" sz="quarter" idx="4"/>
          </p:nvPr>
        </p:nvSpPr>
        <p:spPr/>
        <p:txBody>
          <a:bodyPr/>
          <a:lstStyle/>
          <a:p>
            <a:fld id="{F4B7F58F-9A72-4E07-B505-B7A6F5244F49}" type="slidenum">
              <a:rPr lang="en-US" smtClean="0"/>
              <a:t>2</a:t>
            </a:fld>
            <a:endParaRPr lang="en-US"/>
          </a:p>
        </p:txBody>
      </p:sp>
      <p:pic>
        <p:nvPicPr>
          <p:cNvPr id="4" name="Picture 2">
            <a:extLst>
              <a:ext uri="{FF2B5EF4-FFF2-40B4-BE49-F238E27FC236}">
                <a16:creationId xmlns:a16="http://schemas.microsoft.com/office/drawing/2014/main" id="{A8F5EA62-1747-D2DF-43BC-79AB395D8B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7961" y="1295400"/>
            <a:ext cx="1768839"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7767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DA0579E-63EF-4C43-8B7E-F204E99173C5}"/>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Units</a:t>
            </a:r>
          </a:p>
        </p:txBody>
      </p:sp>
      <p:sp>
        <p:nvSpPr>
          <p:cNvPr id="3" name="Content Placeholder 2">
            <a:extLst>
              <a:ext uri="{FF2B5EF4-FFF2-40B4-BE49-F238E27FC236}">
                <a16:creationId xmlns:a16="http://schemas.microsoft.com/office/drawing/2014/main" id="{5E6E5930-632E-4D2E-959B-500FE5B1717D}"/>
              </a:ext>
            </a:extLst>
          </p:cNvPr>
          <p:cNvSpPr>
            <a:spLocks noGrp="1"/>
          </p:cNvSpPr>
          <p:nvPr>
            <p:ph idx="1"/>
          </p:nvPr>
        </p:nvSpPr>
        <p:spPr>
          <a:xfrm>
            <a:off x="457200" y="1417638"/>
            <a:ext cx="8229600" cy="4525962"/>
          </a:xfrm>
        </p:spPr>
        <p:txBody>
          <a:bodyPr>
            <a:noAutofit/>
          </a:bodyPr>
          <a:lstStyle/>
          <a:p>
            <a:pPr>
              <a:defRPr/>
            </a:pPr>
            <a:r>
              <a:rPr lang="en-US" sz="2400" dirty="0">
                <a:latin typeface="Arial" panose="020B0604020202020204" pitchFamily="34" charset="0"/>
                <a:cs typeface="Arial" panose="020B0604020202020204" pitchFamily="34" charset="0"/>
              </a:rPr>
              <a:t>Charge – Coulombs </a:t>
            </a:r>
          </a:p>
          <a:p>
            <a:pPr lvl="1">
              <a:defRPr/>
            </a:pPr>
            <a:r>
              <a:rPr lang="en-US" sz="2000" dirty="0">
                <a:latin typeface="Arial" panose="020B0604020202020204" pitchFamily="34" charset="0"/>
                <a:cs typeface="Arial" panose="020B0604020202020204" pitchFamily="34" charset="0"/>
              </a:rPr>
              <a:t>“Q” – 1 coulomb = 6.2415 x10</a:t>
            </a:r>
            <a:r>
              <a:rPr lang="en-US" sz="2000" baseline="30000" dirty="0">
                <a:latin typeface="Arial" panose="020B0604020202020204" pitchFamily="34" charset="0"/>
                <a:cs typeface="Arial" panose="020B0604020202020204" pitchFamily="34" charset="0"/>
              </a:rPr>
              <a:t>18</a:t>
            </a:r>
            <a:r>
              <a:rPr lang="en-US" sz="2000" dirty="0">
                <a:latin typeface="Arial" panose="020B0604020202020204" pitchFamily="34" charset="0"/>
                <a:cs typeface="Arial" panose="020B0604020202020204" pitchFamily="34" charset="0"/>
              </a:rPr>
              <a:t> electron charges</a:t>
            </a:r>
          </a:p>
          <a:p>
            <a:pPr>
              <a:defRPr/>
            </a:pPr>
            <a:r>
              <a:rPr lang="en-US" sz="2400" dirty="0">
                <a:latin typeface="Arial" panose="020B0604020202020204" pitchFamily="34" charset="0"/>
                <a:cs typeface="Arial" panose="020B0604020202020204" pitchFamily="34" charset="0"/>
              </a:rPr>
              <a:t>Current – Amperes</a:t>
            </a:r>
          </a:p>
          <a:p>
            <a:pPr lvl="1">
              <a:defRPr/>
            </a:pPr>
            <a:r>
              <a:rPr lang="en-US" sz="2000" dirty="0">
                <a:latin typeface="Arial" panose="020B0604020202020204" pitchFamily="34" charset="0"/>
                <a:cs typeface="Arial" panose="020B0604020202020204" pitchFamily="34" charset="0"/>
              </a:rPr>
              <a:t>“I or A” – 1 ampere = 1 coulomb per second of charge flow</a:t>
            </a:r>
          </a:p>
          <a:p>
            <a:pPr>
              <a:defRPr/>
            </a:pPr>
            <a:r>
              <a:rPr lang="en-US" sz="2400" dirty="0">
                <a:latin typeface="Arial" panose="020B0604020202020204" pitchFamily="34" charset="0"/>
                <a:cs typeface="Arial" panose="020B0604020202020204" pitchFamily="34" charset="0"/>
              </a:rPr>
              <a:t>Voltage – Volt</a:t>
            </a:r>
          </a:p>
          <a:p>
            <a:pPr lvl="1">
              <a:defRPr/>
            </a:pPr>
            <a:r>
              <a:rPr lang="en-US" sz="2000" dirty="0">
                <a:latin typeface="Arial" panose="020B0604020202020204" pitchFamily="34" charset="0"/>
                <a:cs typeface="Arial" panose="020B0604020202020204" pitchFamily="34" charset="0"/>
              </a:rPr>
              <a:t>“V or E” – The potential difference required to do 1 joule of work</a:t>
            </a:r>
          </a:p>
          <a:p>
            <a:pPr>
              <a:defRPr/>
            </a:pPr>
            <a:r>
              <a:rPr lang="en-US" sz="2400" dirty="0">
                <a:latin typeface="Arial" panose="020B0604020202020204" pitchFamily="34" charset="0"/>
                <a:cs typeface="Arial" panose="020B0604020202020204" pitchFamily="34" charset="0"/>
              </a:rPr>
              <a:t>Impedance – Resistance - Ohm</a:t>
            </a:r>
          </a:p>
          <a:p>
            <a:pPr lvl="1">
              <a:defRPr/>
            </a:pPr>
            <a:r>
              <a:rPr lang="en-US" sz="2000" dirty="0">
                <a:latin typeface="Arial" panose="020B0604020202020204" pitchFamily="34" charset="0"/>
                <a:cs typeface="Arial" panose="020B0604020202020204" pitchFamily="34" charset="0"/>
              </a:rPr>
              <a:t>“R” – Resistance</a:t>
            </a:r>
          </a:p>
          <a:p>
            <a:pPr lvl="1">
              <a:defRPr/>
            </a:pPr>
            <a:r>
              <a:rPr lang="en-US" sz="2000" dirty="0">
                <a:latin typeface="Arial" panose="020B0604020202020204" pitchFamily="34" charset="0"/>
                <a:cs typeface="Arial" panose="020B0604020202020204" pitchFamily="34" charset="0"/>
              </a:rPr>
              <a:t>Ohm’s Law -  V = </a:t>
            </a:r>
            <a:r>
              <a:rPr lang="en-US" sz="2000" dirty="0" err="1">
                <a:latin typeface="Arial" panose="020B0604020202020204" pitchFamily="34" charset="0"/>
                <a:cs typeface="Arial" panose="020B0604020202020204" pitchFamily="34" charset="0"/>
              </a:rPr>
              <a:t>IR</a:t>
            </a:r>
            <a:r>
              <a:rPr lang="en-US" sz="2000" dirty="0">
                <a:latin typeface="Arial" panose="020B0604020202020204" pitchFamily="34" charset="0"/>
                <a:cs typeface="Arial" panose="020B0604020202020204" pitchFamily="34" charset="0"/>
              </a:rPr>
              <a:t>  </a:t>
            </a:r>
          </a:p>
          <a:p>
            <a:pPr lvl="1">
              <a:defRPr/>
            </a:pPr>
            <a:r>
              <a:rPr lang="en-US" sz="2000" dirty="0">
                <a:latin typeface="Arial" panose="020B0604020202020204" pitchFamily="34" charset="0"/>
                <a:cs typeface="Arial" panose="020B0604020202020204" pitchFamily="34" charset="0"/>
              </a:rPr>
              <a:t>One volt applied across one ohm results in 1 ampere of current.</a:t>
            </a:r>
          </a:p>
          <a:p>
            <a:pPr lvl="1">
              <a:defRPr/>
            </a:pPr>
            <a:endParaRPr lang="en-US" sz="2000" dirty="0"/>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082F539A-9AEC-4480-87F9-C212BF0796B5}"/>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29DF89FB-E020-4E59-9838-59D51DB749F9}"/>
              </a:ext>
            </a:extLst>
          </p:cNvPr>
          <p:cNvSpPr>
            <a:spLocks noGrp="1"/>
          </p:cNvSpPr>
          <p:nvPr>
            <p:ph type="sldNum" sz="quarter" idx="4"/>
          </p:nvPr>
        </p:nvSpPr>
        <p:spPr/>
        <p:txBody>
          <a:bodyPr/>
          <a:lstStyle/>
          <a:p>
            <a:fld id="{F4B7F58F-9A72-4E07-B505-B7A6F5244F49}"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75EFCDC-21FF-4D79-80D3-E7A4A0F772E1}"/>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Units</a:t>
            </a:r>
            <a:endParaRPr lang="en-US" altLang="en-US" sz="3600" b="1" dirty="0">
              <a:solidFill>
                <a:schemeClr val="bg1"/>
              </a:solidFill>
              <a:latin typeface="Arial" panose="020B0604020202020204" pitchFamily="34" charset="0"/>
            </a:endParaRPr>
          </a:p>
        </p:txBody>
      </p:sp>
      <p:sp>
        <p:nvSpPr>
          <p:cNvPr id="3" name="Content Placeholder 2">
            <a:extLst>
              <a:ext uri="{FF2B5EF4-FFF2-40B4-BE49-F238E27FC236}">
                <a16:creationId xmlns:a16="http://schemas.microsoft.com/office/drawing/2014/main" id="{3B303692-724A-481B-B492-1835EA6F501C}"/>
              </a:ext>
            </a:extLst>
          </p:cNvPr>
          <p:cNvSpPr>
            <a:spLocks noGrp="1"/>
          </p:cNvSpPr>
          <p:nvPr>
            <p:ph idx="1"/>
          </p:nvPr>
        </p:nvSpPr>
        <p:spPr>
          <a:xfrm>
            <a:off x="457200" y="1417638"/>
            <a:ext cx="8229600" cy="4525962"/>
          </a:xfrm>
        </p:spPr>
        <p:txBody>
          <a:bodyPr>
            <a:noAutofit/>
          </a:bodyPr>
          <a:lstStyle/>
          <a:p>
            <a:pPr>
              <a:defRPr/>
            </a:pPr>
            <a:r>
              <a:rPr lang="en-US" sz="2400" dirty="0">
                <a:latin typeface="Arial" panose="020B0604020202020204" pitchFamily="34" charset="0"/>
                <a:cs typeface="Arial" panose="020B0604020202020204" pitchFamily="34" charset="0"/>
              </a:rPr>
              <a:t>Impedance – Capacitance - Farad</a:t>
            </a:r>
          </a:p>
          <a:p>
            <a:pPr lvl="1">
              <a:defRPr/>
            </a:pPr>
            <a:r>
              <a:rPr lang="en-US" sz="2000" dirty="0">
                <a:latin typeface="Arial" panose="020B0604020202020204" pitchFamily="34" charset="0"/>
                <a:cs typeface="Arial" panose="020B0604020202020204" pitchFamily="34" charset="0"/>
              </a:rPr>
              <a:t>“C” – Capacitance</a:t>
            </a:r>
            <a:endParaRPr lang="en-US" sz="24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Impedance – Inductance - Henry</a:t>
            </a:r>
          </a:p>
          <a:p>
            <a:pPr lvl="1">
              <a:defRPr/>
            </a:pPr>
            <a:r>
              <a:rPr lang="en-US" sz="2000" dirty="0">
                <a:latin typeface="Arial" panose="020B0604020202020204" pitchFamily="34" charset="0"/>
                <a:cs typeface="Arial" panose="020B0604020202020204" pitchFamily="34" charset="0"/>
              </a:rPr>
              <a:t>“L” – Inductance</a:t>
            </a:r>
          </a:p>
          <a:p>
            <a:pPr>
              <a:defRPr/>
            </a:pPr>
            <a:r>
              <a:rPr lang="en-US" sz="2400" dirty="0">
                <a:latin typeface="Arial" panose="020B0604020202020204" pitchFamily="34" charset="0"/>
                <a:cs typeface="Arial" panose="020B0604020202020204" pitchFamily="34" charset="0"/>
              </a:rPr>
              <a:t>Power – Watt</a:t>
            </a:r>
          </a:p>
          <a:p>
            <a:pPr lvl="1">
              <a:defRPr/>
            </a:pPr>
            <a:r>
              <a:rPr lang="en-US" sz="2000" dirty="0">
                <a:latin typeface="Arial" panose="020B0604020202020204" pitchFamily="34" charset="0"/>
                <a:cs typeface="Arial" panose="020B0604020202020204" pitchFamily="34" charset="0"/>
              </a:rPr>
              <a:t>A </a:t>
            </a:r>
            <a:r>
              <a:rPr lang="en-US" sz="2000" b="1" u="sng" dirty="0">
                <a:latin typeface="Arial" panose="020B0604020202020204" pitchFamily="34" charset="0"/>
                <a:cs typeface="Arial" panose="020B0604020202020204" pitchFamily="34" charset="0"/>
              </a:rPr>
              <a:t>rate</a:t>
            </a:r>
            <a:r>
              <a:rPr lang="en-US" sz="2000" dirty="0">
                <a:latin typeface="Arial" panose="020B0604020202020204" pitchFamily="34" charset="0"/>
                <a:cs typeface="Arial" panose="020B0604020202020204" pitchFamily="34" charset="0"/>
              </a:rPr>
              <a:t> of energy consumption.  A measure of work performed.</a:t>
            </a:r>
          </a:p>
          <a:p>
            <a:pPr lvl="1">
              <a:defRPr/>
            </a:pPr>
            <a:r>
              <a:rPr lang="en-US" sz="2000" dirty="0">
                <a:latin typeface="Arial" panose="020B0604020202020204" pitchFamily="34" charset="0"/>
                <a:cs typeface="Arial" panose="020B0604020202020204" pitchFamily="34" charset="0"/>
              </a:rPr>
              <a:t>For DC electricity = product of voltage and current</a:t>
            </a:r>
          </a:p>
          <a:p>
            <a:pPr>
              <a:defRPr/>
            </a:pPr>
            <a:r>
              <a:rPr lang="en-US" sz="2400" dirty="0">
                <a:latin typeface="Arial" panose="020B0604020202020204" pitchFamily="34" charset="0"/>
                <a:cs typeface="Arial" panose="020B0604020202020204" pitchFamily="34" charset="0"/>
              </a:rPr>
              <a:t>Energy – For Electricity – Watt-Hours (DC ONLY – AC IS MORE COMPLICATED)</a:t>
            </a:r>
          </a:p>
          <a:p>
            <a:pPr lvl="1">
              <a:defRPr/>
            </a:pPr>
            <a:r>
              <a:rPr lang="en-US" sz="2000" dirty="0">
                <a:latin typeface="Arial" panose="020B0604020202020204" pitchFamily="34" charset="0"/>
                <a:cs typeface="Arial" panose="020B0604020202020204" pitchFamily="34" charset="0"/>
              </a:rPr>
              <a:t>The energy when one ampere flows with a potential of one volt for one hour</a:t>
            </a:r>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C687432B-8643-473C-9E95-6A2B71B0D970}"/>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A90B93DD-AFBF-400B-AD2A-ED640FA79BBF}"/>
              </a:ext>
            </a:extLst>
          </p:cNvPr>
          <p:cNvSpPr>
            <a:spLocks noGrp="1"/>
          </p:cNvSpPr>
          <p:nvPr>
            <p:ph type="sldNum" sz="quarter" idx="4"/>
          </p:nvPr>
        </p:nvSpPr>
        <p:spPr/>
        <p:txBody>
          <a:bodyPr/>
          <a:lstStyle/>
          <a:p>
            <a:fld id="{F4B7F58F-9A72-4E07-B505-B7A6F5244F49}"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A81B6EF4-BFDB-4537-969C-292C45F12CFB}"/>
              </a:ext>
            </a:extLst>
          </p:cNvPr>
          <p:cNvSpPr>
            <a:spLocks noGrp="1" noChangeArrowheads="1"/>
          </p:cNvSpPr>
          <p:nvPr>
            <p:ph type="title"/>
          </p:nvPr>
        </p:nvSpPr>
        <p:spPr bwMode="auto">
          <a:xfrm>
            <a:off x="5334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endParaRPr lang="en-US" altLang="en-US" sz="3600" b="1" dirty="0">
              <a:solidFill>
                <a:schemeClr val="bg1"/>
              </a:solidFill>
              <a:latin typeface="Arial" panose="020B0604020202020204" pitchFamily="34" charset="0"/>
            </a:endParaRPr>
          </a:p>
        </p:txBody>
      </p:sp>
      <p:sp>
        <p:nvSpPr>
          <p:cNvPr id="3" name="Content Placeholder 2">
            <a:extLst>
              <a:ext uri="{FF2B5EF4-FFF2-40B4-BE49-F238E27FC236}">
                <a16:creationId xmlns:a16="http://schemas.microsoft.com/office/drawing/2014/main" id="{61F49D8C-F8FF-446B-A183-F57A429CC447}"/>
              </a:ext>
            </a:extLst>
          </p:cNvPr>
          <p:cNvSpPr>
            <a:spLocks noGrp="1"/>
          </p:cNvSpPr>
          <p:nvPr>
            <p:ph idx="1"/>
          </p:nvPr>
        </p:nvSpPr>
        <p:spPr>
          <a:xfrm>
            <a:off x="457200" y="1143000"/>
            <a:ext cx="4114800" cy="4800600"/>
          </a:xfrm>
        </p:spPr>
        <p:txBody>
          <a:bodyPr>
            <a:noAutofit/>
          </a:bodyPr>
          <a:lstStyle/>
          <a:p>
            <a:pPr>
              <a:defRPr/>
            </a:pPr>
            <a:endParaRPr lang="en-US" sz="2400" dirty="0">
              <a:latin typeface="Arial" panose="020B0604020202020204" pitchFamily="34" charset="0"/>
              <a:cs typeface="Arial" panose="020B0604020202020204" pitchFamily="34" charset="0"/>
            </a:endParaRPr>
          </a:p>
          <a:p>
            <a:pPr marL="0" indent="0" algn="ctr">
              <a:buFont typeface="Times New Roman" panose="02020603050405020304" pitchFamily="18" charset="0"/>
              <a:buNone/>
              <a:defRPr/>
            </a:pPr>
            <a:r>
              <a:rPr lang="en-US" sz="4000" b="1" dirty="0">
                <a:solidFill>
                  <a:schemeClr val="accent6">
                    <a:lumMod val="50000"/>
                  </a:schemeClr>
                </a:solidFill>
                <a:latin typeface="Arial" panose="020B0604020202020204" pitchFamily="34" charset="0"/>
                <a:cs typeface="Arial" panose="020B0604020202020204" pitchFamily="34" charset="0"/>
              </a:rPr>
              <a:t>Ohms Law</a:t>
            </a:r>
          </a:p>
          <a:p>
            <a:pPr marL="457200" lvl="1" indent="0">
              <a:buFont typeface="Times New Roman" panose="02020603050405020304" pitchFamily="18" charset="0"/>
              <a:buNone/>
              <a:defRPr/>
            </a:pPr>
            <a:endParaRPr lang="en-US" sz="32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r>
              <a:rPr lang="en-US" sz="3200" dirty="0">
                <a:latin typeface="Arial" panose="020B0604020202020204" pitchFamily="34" charset="0"/>
                <a:cs typeface="Arial" panose="020B0604020202020204" pitchFamily="34" charset="0"/>
              </a:rPr>
              <a:t>Voltage = Current times Resistance</a:t>
            </a:r>
          </a:p>
          <a:p>
            <a:pPr marL="457200" lvl="1" indent="0">
              <a:buFont typeface="Times New Roman" panose="02020603050405020304" pitchFamily="18" charset="0"/>
              <a:buNone/>
              <a:defRPr/>
            </a:pPr>
            <a:r>
              <a:rPr lang="en-US" sz="3200" dirty="0">
                <a:latin typeface="Arial" panose="020B0604020202020204" pitchFamily="34" charset="0"/>
                <a:cs typeface="Arial" panose="020B0604020202020204" pitchFamily="34" charset="0"/>
              </a:rPr>
              <a:t>V = I X R</a:t>
            </a:r>
          </a:p>
          <a:p>
            <a:pPr lvl="1">
              <a:defRPr/>
            </a:pPr>
            <a:endParaRPr lang="en-US" sz="3200" dirty="0">
              <a:latin typeface="Arial" panose="020B0604020202020204" pitchFamily="34" charset="0"/>
              <a:cs typeface="Arial" panose="020B0604020202020204" pitchFamily="34" charset="0"/>
            </a:endParaRPr>
          </a:p>
          <a:p>
            <a:pPr marL="457200" lvl="1" indent="0" algn="ctr">
              <a:buFont typeface="Times New Roman" panose="02020603050405020304" pitchFamily="18" charset="0"/>
              <a:buNone/>
              <a:defRPr/>
            </a:pPr>
            <a:r>
              <a:rPr lang="en-US" dirty="0">
                <a:latin typeface="Arial" panose="020B0604020202020204" pitchFamily="34" charset="0"/>
                <a:cs typeface="Arial" panose="020B0604020202020204" pitchFamily="34" charset="0"/>
              </a:rPr>
              <a:t>THE MOST USEFUL AND THE MOST FUNDAMENTAL OF THE ELECTRICAL LAWS</a:t>
            </a:r>
          </a:p>
          <a:p>
            <a:pPr lvl="1">
              <a:defRPr/>
            </a:pPr>
            <a:endParaRPr lang="en-US" sz="3200" dirty="0"/>
          </a:p>
          <a:p>
            <a:pPr lvl="1">
              <a:defRPr/>
            </a:pPr>
            <a:endParaRPr lang="en-US" sz="3200" dirty="0"/>
          </a:p>
          <a:p>
            <a:pPr lvl="2">
              <a:defRPr/>
            </a:pPr>
            <a:endParaRPr lang="en-US" sz="32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84DA3AE4-059A-4F56-BF5E-D2BE623C4D60}"/>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2B0DA4C3-A204-422F-92C9-ED1D9F8EAA15}"/>
              </a:ext>
            </a:extLst>
          </p:cNvPr>
          <p:cNvSpPr>
            <a:spLocks noGrp="1"/>
          </p:cNvSpPr>
          <p:nvPr>
            <p:ph type="sldNum" sz="quarter" idx="4"/>
          </p:nvPr>
        </p:nvSpPr>
        <p:spPr/>
        <p:txBody>
          <a:bodyPr/>
          <a:lstStyle/>
          <a:p>
            <a:fld id="{F4B7F58F-9A72-4E07-B505-B7A6F5244F49}" type="slidenum">
              <a:rPr lang="en-US" smtClean="0"/>
              <a:pPr/>
              <a:t>22</a:t>
            </a:fld>
            <a:endParaRPr lang="en-US" dirty="0"/>
          </a:p>
        </p:txBody>
      </p:sp>
      <p:pic>
        <p:nvPicPr>
          <p:cNvPr id="5" name="Picture 2" descr="Commonwealth Edison Co. Wins 2021 Achievement Awards from Association of  Edison Illuminating Companies - Live Nyse Nasdaq">
            <a:extLst>
              <a:ext uri="{FF2B5EF4-FFF2-40B4-BE49-F238E27FC236}">
                <a16:creationId xmlns:a16="http://schemas.microsoft.com/office/drawing/2014/main" id="{70263FA6-F24A-6EDC-3D7A-29FC822533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211737"/>
            <a:ext cx="2057400" cy="33127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8515B52-EA9D-4D3B-9228-7155342E0995}"/>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2800" dirty="0">
                <a:solidFill>
                  <a:schemeClr val="accent6">
                    <a:lumMod val="50000"/>
                  </a:schemeClr>
                </a:solidFill>
                <a:latin typeface="Arial" panose="020B0604020202020204" pitchFamily="34" charset="0"/>
              </a:rPr>
              <a:t>Basic Concepts: Electricity and Water</a:t>
            </a:r>
          </a:p>
        </p:txBody>
      </p:sp>
      <p:sp>
        <p:nvSpPr>
          <p:cNvPr id="3" name="Content Placeholder 2">
            <a:extLst>
              <a:ext uri="{FF2B5EF4-FFF2-40B4-BE49-F238E27FC236}">
                <a16:creationId xmlns:a16="http://schemas.microsoft.com/office/drawing/2014/main" id="{BA32185D-E364-4D59-8389-CD3A822FB01A}"/>
              </a:ext>
            </a:extLst>
          </p:cNvPr>
          <p:cNvSpPr>
            <a:spLocks noGrp="1"/>
          </p:cNvSpPr>
          <p:nvPr>
            <p:ph idx="1"/>
          </p:nvPr>
        </p:nvSpPr>
        <p:spPr>
          <a:xfrm>
            <a:off x="457200" y="1371600"/>
            <a:ext cx="8305800" cy="4525963"/>
          </a:xfrm>
        </p:spPr>
        <p:txBody>
          <a:bodyPr>
            <a:noAutofit/>
          </a:bodyPr>
          <a:lstStyle/>
          <a:p>
            <a:pPr marL="0" indent="0" algn="ctr">
              <a:spcBef>
                <a:spcPts val="0"/>
              </a:spcBef>
              <a:buFont typeface="Times New Roman" panose="02020603050405020304" pitchFamily="18" charset="0"/>
              <a:buNone/>
              <a:defRPr/>
            </a:pPr>
            <a:endParaRPr lang="en-US" sz="2400" b="1" dirty="0">
              <a:latin typeface="Arial" panose="020B0604020202020204" pitchFamily="34" charset="0"/>
              <a:cs typeface="Arial" panose="020B0604020202020204" pitchFamily="34" charset="0"/>
            </a:endParaRPr>
          </a:p>
          <a:p>
            <a:pPr marL="0" indent="0" algn="ctr">
              <a:spcBef>
                <a:spcPts val="0"/>
              </a:spcBef>
              <a:buFont typeface="Times New Roman" panose="02020603050405020304" pitchFamily="18" charset="0"/>
              <a:buNone/>
              <a:defRPr/>
            </a:pPr>
            <a:r>
              <a:rPr lang="en-US" sz="2400" b="1" dirty="0">
                <a:latin typeface="Arial" panose="020B0604020202020204" pitchFamily="34" charset="0"/>
                <a:cs typeface="Arial" panose="020B0604020202020204" pitchFamily="34" charset="0"/>
              </a:rPr>
              <a:t>Comparing Electricity to Water flowing from a hose</a:t>
            </a:r>
          </a:p>
          <a:p>
            <a:pPr lvl="1">
              <a:spcBef>
                <a:spcPts val="0"/>
              </a:spcBef>
              <a:defRPr/>
            </a:pPr>
            <a:endParaRPr lang="en-US" sz="2000" dirty="0">
              <a:latin typeface="Arial" panose="020B0604020202020204" pitchFamily="34" charset="0"/>
              <a:cs typeface="Arial" panose="020B0604020202020204" pitchFamily="34" charset="0"/>
            </a:endParaRPr>
          </a:p>
          <a:p>
            <a:pPr lvl="1">
              <a:spcBef>
                <a:spcPts val="0"/>
              </a:spcBef>
              <a:defRPr/>
            </a:pPr>
            <a:r>
              <a:rPr lang="en-US" sz="2000" dirty="0">
                <a:latin typeface="Arial" panose="020B0604020202020204" pitchFamily="34" charset="0"/>
                <a:cs typeface="Arial" panose="020B0604020202020204" pitchFamily="34" charset="0"/>
              </a:rPr>
              <a:t>Voltage is the equivalent of the pressure in the hose</a:t>
            </a:r>
          </a:p>
          <a:p>
            <a:pPr lvl="1">
              <a:spcBef>
                <a:spcPts val="0"/>
              </a:spcBef>
              <a:defRPr/>
            </a:pPr>
            <a:endParaRPr lang="en-US" sz="2000" dirty="0">
              <a:latin typeface="Arial" panose="020B0604020202020204" pitchFamily="34" charset="0"/>
              <a:cs typeface="Arial" panose="020B0604020202020204" pitchFamily="34" charset="0"/>
            </a:endParaRPr>
          </a:p>
          <a:p>
            <a:pPr lvl="1">
              <a:spcBef>
                <a:spcPts val="0"/>
              </a:spcBef>
              <a:defRPr/>
            </a:pPr>
            <a:r>
              <a:rPr lang="en-US" sz="2000" dirty="0">
                <a:latin typeface="Arial" panose="020B0604020202020204" pitchFamily="34" charset="0"/>
                <a:cs typeface="Arial" panose="020B0604020202020204" pitchFamily="34" charset="0"/>
              </a:rPr>
              <a:t>Current is water flowing through a hose (coulombs/sec vs gal/sec).  The water in a system is the “charge” (coulombs)</a:t>
            </a:r>
          </a:p>
          <a:p>
            <a:pPr lvl="1">
              <a:spcBef>
                <a:spcPts val="0"/>
              </a:spcBef>
              <a:defRPr/>
            </a:pPr>
            <a:endParaRPr lang="en-US" sz="2000" dirty="0">
              <a:latin typeface="Arial" panose="020B0604020202020204" pitchFamily="34" charset="0"/>
              <a:cs typeface="Arial" panose="020B0604020202020204" pitchFamily="34" charset="0"/>
            </a:endParaRPr>
          </a:p>
          <a:p>
            <a:pPr lvl="1">
              <a:spcBef>
                <a:spcPts val="0"/>
              </a:spcBef>
              <a:defRPr/>
            </a:pPr>
            <a:r>
              <a:rPr lang="en-US" sz="2000" dirty="0">
                <a:latin typeface="Arial" panose="020B0604020202020204" pitchFamily="34" charset="0"/>
                <a:cs typeface="Arial" panose="020B0604020202020204" pitchFamily="34" charset="0"/>
              </a:rPr>
              <a:t>Impedance(Resistance) is the size of the hose.  The nozzle would provide a change in resistance.</a:t>
            </a:r>
          </a:p>
          <a:p>
            <a:pPr lvl="1">
              <a:spcBef>
                <a:spcPts val="0"/>
              </a:spcBef>
              <a:defRPr/>
            </a:pPr>
            <a:endParaRPr lang="en-US" sz="2000" dirty="0">
              <a:latin typeface="Arial" panose="020B0604020202020204" pitchFamily="34" charset="0"/>
              <a:cs typeface="Arial" panose="020B0604020202020204" pitchFamily="34" charset="0"/>
            </a:endParaRPr>
          </a:p>
          <a:p>
            <a:pPr lvl="1">
              <a:spcBef>
                <a:spcPts val="0"/>
              </a:spcBef>
              <a:defRPr/>
            </a:pPr>
            <a:r>
              <a:rPr lang="en-US" sz="2000" dirty="0">
                <a:latin typeface="Arial" panose="020B0604020202020204" pitchFamily="34" charset="0"/>
                <a:cs typeface="Arial" panose="020B0604020202020204" pitchFamily="34" charset="0"/>
              </a:rPr>
              <a:t>Power is how fast water flows from a pipe (gallons per minute vs kilowatts).  Power is a rate of energy consumption </a:t>
            </a:r>
          </a:p>
          <a:p>
            <a:pPr lvl="1">
              <a:defRPr/>
            </a:pPr>
            <a:endParaRPr lang="en-US" sz="2000" dirty="0"/>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9B5CD13C-7CC0-48BB-9CDC-353F2EC2DBEC}"/>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E10A0410-44EF-4857-97A7-DD8D7EEE2A92}"/>
              </a:ext>
            </a:extLst>
          </p:cNvPr>
          <p:cNvSpPr>
            <a:spLocks noGrp="1"/>
          </p:cNvSpPr>
          <p:nvPr>
            <p:ph type="sldNum" sz="quarter" idx="4"/>
          </p:nvPr>
        </p:nvSpPr>
        <p:spPr/>
        <p:txBody>
          <a:bodyPr/>
          <a:lstStyle/>
          <a:p>
            <a:fld id="{F4B7F58F-9A72-4E07-B505-B7A6F5244F49}"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8654E3B-416F-4187-AD73-2BF520C0C3FD}"/>
              </a:ext>
            </a:extLst>
          </p:cNvPr>
          <p:cNvSpPr>
            <a:spLocks noGrp="1" noChangeArrowheads="1"/>
          </p:cNvSpPr>
          <p:nvPr>
            <p:ph type="title"/>
          </p:nvPr>
        </p:nvSpPr>
        <p:spPr bwMode="auto">
          <a:xfrm>
            <a:off x="457200" y="101599"/>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2800" dirty="0">
                <a:solidFill>
                  <a:schemeClr val="accent6">
                    <a:lumMod val="50000"/>
                  </a:schemeClr>
                </a:solidFill>
                <a:latin typeface="Arial" panose="020B0604020202020204" pitchFamily="34" charset="0"/>
              </a:rPr>
              <a:t>Basic Concepts: Electricity and Water</a:t>
            </a:r>
            <a:endParaRPr lang="en-US" altLang="en-US" sz="2800" b="1" dirty="0">
              <a:solidFill>
                <a:schemeClr val="bg1"/>
              </a:solidFill>
              <a:latin typeface="Arial" panose="020B0604020202020204" pitchFamily="34" charset="0"/>
            </a:endParaRPr>
          </a:p>
        </p:txBody>
      </p:sp>
      <p:sp>
        <p:nvSpPr>
          <p:cNvPr id="34819" name="Content Placeholder 2">
            <a:extLst>
              <a:ext uri="{FF2B5EF4-FFF2-40B4-BE49-F238E27FC236}">
                <a16:creationId xmlns:a16="http://schemas.microsoft.com/office/drawing/2014/main" id="{0EDBF219-A89A-4D66-A768-A2F795D559DB}"/>
              </a:ext>
            </a:extLst>
          </p:cNvPr>
          <p:cNvSpPr>
            <a:spLocks noGrp="1"/>
          </p:cNvSpPr>
          <p:nvPr>
            <p:ph idx="1"/>
          </p:nvPr>
        </p:nvSpPr>
        <p:spPr bwMode="auto">
          <a:xfrm>
            <a:off x="3124200" y="3352800"/>
            <a:ext cx="8305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z="2400"/>
          </a:p>
          <a:p>
            <a:endParaRPr lang="en-US" altLang="en-US" sz="2400"/>
          </a:p>
          <a:p>
            <a:pPr>
              <a:buFont typeface="Times New Roman" panose="02020603050405020304" pitchFamily="18" charset="0"/>
              <a:buNone/>
            </a:pPr>
            <a:endParaRPr lang="en-US" altLang="en-US" sz="2400"/>
          </a:p>
          <a:p>
            <a:pPr>
              <a:buFont typeface="Times New Roman" panose="02020603050405020304" pitchFamily="18" charset="0"/>
              <a:buNone/>
            </a:pPr>
            <a:endParaRPr lang="en-US" altLang="en-US" sz="2400"/>
          </a:p>
          <a:p>
            <a:endParaRPr lang="en-US" altLang="en-US" sz="2400"/>
          </a:p>
          <a:p>
            <a:pPr>
              <a:buFont typeface="Times New Roman" panose="02020603050405020304" pitchFamily="18" charset="0"/>
              <a:buNone/>
            </a:pPr>
            <a:endParaRPr lang="en-US" altLang="en-US" sz="2400"/>
          </a:p>
          <a:p>
            <a:pPr>
              <a:buFont typeface="Times New Roman" panose="02020603050405020304" pitchFamily="18" charset="0"/>
              <a:buNone/>
            </a:pPr>
            <a:br>
              <a:rPr lang="en-US" altLang="en-US" sz="2000"/>
            </a:br>
            <a:endParaRPr lang="en-US" altLang="en-US" sz="2000"/>
          </a:p>
        </p:txBody>
      </p:sp>
      <p:pic>
        <p:nvPicPr>
          <p:cNvPr id="34820" name="Picture 4" descr="https://cdn.sparkfun.com/assets/6/f/b/5/3/5113d1c3ce395fcc7d000000.png">
            <a:extLst>
              <a:ext uri="{FF2B5EF4-FFF2-40B4-BE49-F238E27FC236}">
                <a16:creationId xmlns:a16="http://schemas.microsoft.com/office/drawing/2014/main" id="{AA9DCF90-E806-4229-B12E-CC579D133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37" y="1220786"/>
            <a:ext cx="4981575" cy="4994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https://cdn.sparkfun.com/assets/7/6/4/b/6/5113dc8fce395fe201000001.png">
            <a:extLst>
              <a:ext uri="{FF2B5EF4-FFF2-40B4-BE49-F238E27FC236}">
                <a16:creationId xmlns:a16="http://schemas.microsoft.com/office/drawing/2014/main" id="{665DD493-BBC1-48A5-9F88-E7F6B8CD3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7162" y="1211261"/>
            <a:ext cx="4981575" cy="4994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C685CDF9-CBB3-449A-A700-71A507F4EB00}"/>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911F3C89-C1C8-4B4B-B500-CF24A7C2A9E0}"/>
              </a:ext>
            </a:extLst>
          </p:cNvPr>
          <p:cNvSpPr>
            <a:spLocks noGrp="1"/>
          </p:cNvSpPr>
          <p:nvPr>
            <p:ph type="sldNum" sz="quarter" idx="4"/>
          </p:nvPr>
        </p:nvSpPr>
        <p:spPr/>
        <p:txBody>
          <a:bodyPr/>
          <a:lstStyle/>
          <a:p>
            <a:fld id="{F4B7F58F-9A72-4E07-B505-B7A6F5244F49}"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C57CE6B-6788-4C00-B651-BF490169F9B0}"/>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2800" dirty="0">
                <a:solidFill>
                  <a:schemeClr val="accent6">
                    <a:lumMod val="50000"/>
                  </a:schemeClr>
                </a:solidFill>
                <a:latin typeface="Arial" panose="020B0604020202020204" pitchFamily="34" charset="0"/>
              </a:rPr>
              <a:t>Basic Concepts: Electricity and Water</a:t>
            </a:r>
            <a:endParaRPr lang="en-US" altLang="en-US" sz="2800" b="1" dirty="0">
              <a:solidFill>
                <a:schemeClr val="bg1"/>
              </a:solidFill>
              <a:latin typeface="Arial" panose="020B0604020202020204" pitchFamily="34" charset="0"/>
            </a:endParaRPr>
          </a:p>
        </p:txBody>
      </p:sp>
      <p:sp>
        <p:nvSpPr>
          <p:cNvPr id="35843" name="Content Placeholder 2">
            <a:extLst>
              <a:ext uri="{FF2B5EF4-FFF2-40B4-BE49-F238E27FC236}">
                <a16:creationId xmlns:a16="http://schemas.microsoft.com/office/drawing/2014/main" id="{9C549BA9-5C22-4449-B8FA-D0A52EC9B68D}"/>
              </a:ext>
            </a:extLst>
          </p:cNvPr>
          <p:cNvSpPr>
            <a:spLocks noGrp="1"/>
          </p:cNvSpPr>
          <p:nvPr>
            <p:ph idx="1"/>
          </p:nvPr>
        </p:nvSpPr>
        <p:spPr bwMode="auto">
          <a:xfrm>
            <a:off x="3124200" y="3352800"/>
            <a:ext cx="8305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z="2400"/>
          </a:p>
          <a:p>
            <a:endParaRPr lang="en-US" altLang="en-US" sz="2400"/>
          </a:p>
          <a:p>
            <a:pPr>
              <a:buFont typeface="Times New Roman" panose="02020603050405020304" pitchFamily="18" charset="0"/>
              <a:buNone/>
            </a:pPr>
            <a:endParaRPr lang="en-US" altLang="en-US" sz="2400"/>
          </a:p>
          <a:p>
            <a:pPr>
              <a:buFont typeface="Times New Roman" panose="02020603050405020304" pitchFamily="18" charset="0"/>
              <a:buNone/>
            </a:pPr>
            <a:endParaRPr lang="en-US" altLang="en-US" sz="2400"/>
          </a:p>
          <a:p>
            <a:endParaRPr lang="en-US" altLang="en-US" sz="2400"/>
          </a:p>
          <a:p>
            <a:pPr>
              <a:buFont typeface="Times New Roman" panose="02020603050405020304" pitchFamily="18" charset="0"/>
              <a:buNone/>
            </a:pPr>
            <a:endParaRPr lang="en-US" altLang="en-US" sz="2400"/>
          </a:p>
          <a:p>
            <a:pPr>
              <a:buFont typeface="Times New Roman" panose="02020603050405020304" pitchFamily="18" charset="0"/>
              <a:buNone/>
            </a:pPr>
            <a:br>
              <a:rPr lang="en-US" altLang="en-US" sz="2000"/>
            </a:br>
            <a:endParaRPr lang="en-US" altLang="en-US" sz="2000"/>
          </a:p>
        </p:txBody>
      </p:sp>
      <p:pic>
        <p:nvPicPr>
          <p:cNvPr id="35844" name="Picture 2" descr="https://cdn.sparkfun.com/assets/3/a/c/7/6/5113d1c3ce395fec01000000.png">
            <a:extLst>
              <a:ext uri="{FF2B5EF4-FFF2-40B4-BE49-F238E27FC236}">
                <a16:creationId xmlns:a16="http://schemas.microsoft.com/office/drawing/2014/main" id="{0507AD87-525F-491F-AFB1-B8B19100C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219200"/>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6CF10EA1-5C48-44D1-88ED-3EAD3F19EB12}"/>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B938605-B406-4930-BFE2-A01F9A6D7D63}"/>
              </a:ext>
            </a:extLst>
          </p:cNvPr>
          <p:cNvSpPr>
            <a:spLocks noGrp="1"/>
          </p:cNvSpPr>
          <p:nvPr>
            <p:ph type="sldNum" sz="quarter" idx="4"/>
          </p:nvPr>
        </p:nvSpPr>
        <p:spPr/>
        <p:txBody>
          <a:bodyPr/>
          <a:lstStyle/>
          <a:p>
            <a:fld id="{F4B7F58F-9A72-4E07-B505-B7A6F5244F49}"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846D0C4-D320-433E-91CD-C59996A64A72}"/>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Practical Electricity</a:t>
            </a:r>
          </a:p>
        </p:txBody>
      </p:sp>
      <p:pic>
        <p:nvPicPr>
          <p:cNvPr id="36867" name="Picture 2">
            <a:extLst>
              <a:ext uri="{FF2B5EF4-FFF2-40B4-BE49-F238E27FC236}">
                <a16:creationId xmlns:a16="http://schemas.microsoft.com/office/drawing/2014/main" id="{5E090637-6020-435B-92A7-8745F74E32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524000"/>
            <a:ext cx="769620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904B6B22-113E-42A5-A99F-4359CEE6251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C2E4DB06-9E94-4198-9DA3-D322FA512149}"/>
              </a:ext>
            </a:extLst>
          </p:cNvPr>
          <p:cNvSpPr>
            <a:spLocks noGrp="1"/>
          </p:cNvSpPr>
          <p:nvPr>
            <p:ph type="sldNum" sz="quarter" idx="4"/>
          </p:nvPr>
        </p:nvSpPr>
        <p:spPr/>
        <p:txBody>
          <a:bodyPr/>
          <a:lstStyle/>
          <a:p>
            <a:fld id="{F4B7F58F-9A72-4E07-B505-B7A6F5244F49}"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67D8446-E774-4E82-9413-0CCE51E76CE5}"/>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p>
        </p:txBody>
      </p:sp>
      <p:sp>
        <p:nvSpPr>
          <p:cNvPr id="3" name="Content Placeholder 2">
            <a:extLst>
              <a:ext uri="{FF2B5EF4-FFF2-40B4-BE49-F238E27FC236}">
                <a16:creationId xmlns:a16="http://schemas.microsoft.com/office/drawing/2014/main" id="{8B1AF400-AAC7-4F90-89C5-F12DE42601D9}"/>
              </a:ext>
            </a:extLst>
          </p:cNvPr>
          <p:cNvSpPr>
            <a:spLocks noGrp="1"/>
          </p:cNvSpPr>
          <p:nvPr>
            <p:ph idx="1"/>
          </p:nvPr>
        </p:nvSpPr>
        <p:spPr>
          <a:xfrm>
            <a:off x="457200" y="1417638"/>
            <a:ext cx="8229600" cy="4602162"/>
          </a:xfrm>
        </p:spPr>
        <p:txBody>
          <a:bodyPr>
            <a:noAutofit/>
          </a:bodyPr>
          <a:lstStyle/>
          <a:p>
            <a:pPr>
              <a:defRPr/>
            </a:pPr>
            <a:r>
              <a:rPr lang="en-US" sz="2400" dirty="0">
                <a:latin typeface="Arial" panose="020B0604020202020204" pitchFamily="34" charset="0"/>
                <a:cs typeface="Arial" panose="020B0604020202020204" pitchFamily="34" charset="0"/>
              </a:rPr>
              <a:t>Ohms Law Examples</a:t>
            </a:r>
          </a:p>
          <a:p>
            <a:pPr lvl="1">
              <a:defRPr/>
            </a:pPr>
            <a:r>
              <a:rPr lang="en-US" sz="2000" dirty="0">
                <a:latin typeface="Arial" panose="020B0604020202020204" pitchFamily="34" charset="0"/>
                <a:cs typeface="Arial" panose="020B0604020202020204" pitchFamily="34" charset="0"/>
              </a:rPr>
              <a:t>If V = 20 volts and I = 5 amperes what is the resistance?</a:t>
            </a:r>
          </a:p>
          <a:p>
            <a:pPr marL="914400" lvl="2" indent="0">
              <a:buFont typeface="Times New Roman" panose="02020603050405020304" pitchFamily="18" charset="0"/>
              <a:buNone/>
              <a:defRPr/>
            </a:pPr>
            <a:r>
              <a:rPr lang="en-US" b="1" dirty="0">
                <a:solidFill>
                  <a:srgbClr val="FF0000"/>
                </a:solidFill>
                <a:latin typeface="Arial" panose="020B0604020202020204" pitchFamily="34" charset="0"/>
                <a:cs typeface="Arial" panose="020B0604020202020204" pitchFamily="34" charset="0"/>
              </a:rPr>
              <a:t>R = V / I = 20 / 5 = 4 ohms</a:t>
            </a:r>
          </a:p>
          <a:p>
            <a:pPr lvl="1">
              <a:defRPr/>
            </a:pPr>
            <a:r>
              <a:rPr lang="en-US" sz="2000" dirty="0">
                <a:latin typeface="Arial" panose="020B0604020202020204" pitchFamily="34" charset="0"/>
                <a:cs typeface="Arial" panose="020B0604020202020204" pitchFamily="34" charset="0"/>
              </a:rPr>
              <a:t>If R = 20 ohms and V = 120 volts what is the current?</a:t>
            </a:r>
          </a:p>
          <a:p>
            <a:pPr marL="914400" lvl="2" indent="0">
              <a:buFont typeface="Times New Roman" panose="02020603050405020304" pitchFamily="18" charset="0"/>
              <a:buNone/>
              <a:defRPr/>
            </a:pPr>
            <a:r>
              <a:rPr lang="en-US" b="1" dirty="0">
                <a:solidFill>
                  <a:srgbClr val="FF0000"/>
                </a:solidFill>
                <a:latin typeface="Arial" panose="020B0604020202020204" pitchFamily="34" charset="0"/>
                <a:cs typeface="Arial" panose="020B0604020202020204" pitchFamily="34" charset="0"/>
              </a:rPr>
              <a:t>I = V / R = 120 / 20 = 6 amps</a:t>
            </a:r>
          </a:p>
          <a:p>
            <a:pPr lvl="1">
              <a:defRPr/>
            </a:pPr>
            <a:r>
              <a:rPr lang="en-US" sz="2000" dirty="0">
                <a:latin typeface="Arial" panose="020B0604020202020204" pitchFamily="34" charset="0"/>
                <a:cs typeface="Arial" panose="020B0604020202020204" pitchFamily="34" charset="0"/>
              </a:rPr>
              <a:t>If I = 10 amperes and R = 24 ohms what is the voltage?</a:t>
            </a:r>
          </a:p>
          <a:p>
            <a:pPr marL="914400" lvl="2" indent="0">
              <a:buFont typeface="Times New Roman" panose="02020603050405020304" pitchFamily="18" charset="0"/>
              <a:buNone/>
              <a:defRPr/>
            </a:pPr>
            <a:r>
              <a:rPr lang="en-US" b="1" dirty="0">
                <a:solidFill>
                  <a:srgbClr val="FF0000"/>
                </a:solidFill>
                <a:latin typeface="Arial" panose="020B0604020202020204" pitchFamily="34" charset="0"/>
                <a:cs typeface="Arial" panose="020B0604020202020204" pitchFamily="34" charset="0"/>
              </a:rPr>
              <a:t>V = I x R = 10 x 24 = 240 volts</a:t>
            </a:r>
          </a:p>
          <a:p>
            <a:pPr marL="457200" lvl="1" indent="0">
              <a:buFont typeface="Times New Roman" panose="02020603050405020304" pitchFamily="18" charset="0"/>
              <a:buNone/>
              <a:defRPr/>
            </a:pPr>
            <a:endParaRPr lang="en-US" sz="2000" dirty="0">
              <a:latin typeface="Arial" panose="020B0604020202020204" pitchFamily="34" charset="0"/>
              <a:cs typeface="Arial" panose="020B0604020202020204" pitchFamily="34" charset="0"/>
            </a:endParaRPr>
          </a:p>
          <a:p>
            <a:pPr lvl="1">
              <a:defRPr/>
            </a:pPr>
            <a:r>
              <a:rPr lang="en-US" sz="2000" dirty="0">
                <a:latin typeface="Arial" panose="020B0604020202020204" pitchFamily="34" charset="0"/>
                <a:cs typeface="Arial" panose="020B0604020202020204" pitchFamily="34" charset="0"/>
              </a:rPr>
              <a:t>Problem:  If V = 240 volts and R = 6 ohms what is the current?</a:t>
            </a:r>
          </a:p>
          <a:p>
            <a:pPr marL="914400" lvl="2" indent="0">
              <a:buFont typeface="Times New Roman" panose="02020603050405020304" pitchFamily="18" charset="0"/>
              <a:buNone/>
              <a:defRPr/>
            </a:pPr>
            <a:r>
              <a:rPr lang="en-US" b="1" dirty="0">
                <a:solidFill>
                  <a:srgbClr val="FF0000"/>
                </a:solidFill>
                <a:latin typeface="Arial" panose="020B0604020202020204" pitchFamily="34" charset="0"/>
                <a:cs typeface="Arial" panose="020B0604020202020204" pitchFamily="34" charset="0"/>
              </a:rPr>
              <a:t>I = V / R = 240 / 6 = 40 amps</a:t>
            </a:r>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A7FB72AF-1767-4407-9198-47D6022976CF}"/>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D2C5A3F0-F092-4F1C-8239-D825510F57A7}"/>
              </a:ext>
            </a:extLst>
          </p:cNvPr>
          <p:cNvSpPr>
            <a:spLocks noGrp="1"/>
          </p:cNvSpPr>
          <p:nvPr>
            <p:ph type="sldNum" sz="quarter" idx="4"/>
          </p:nvPr>
        </p:nvSpPr>
        <p:spPr/>
        <p:txBody>
          <a:bodyPr/>
          <a:lstStyle/>
          <a:p>
            <a:fld id="{F4B7F58F-9A72-4E07-B505-B7A6F5244F49}" type="slidenum">
              <a:rPr lang="en-US" smtClean="0"/>
              <a:pPr/>
              <a:t>27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0582C094-AE02-42CD-8072-18B45E3BB0AB}"/>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p>
        </p:txBody>
      </p:sp>
      <p:sp>
        <p:nvSpPr>
          <p:cNvPr id="3" name="Content Placeholder 2">
            <a:extLst>
              <a:ext uri="{FF2B5EF4-FFF2-40B4-BE49-F238E27FC236}">
                <a16:creationId xmlns:a16="http://schemas.microsoft.com/office/drawing/2014/main" id="{ACB5AE93-875C-44D3-9205-0B925DB11F78}"/>
              </a:ext>
            </a:extLst>
          </p:cNvPr>
          <p:cNvSpPr>
            <a:spLocks noGrp="1" noRot="1" noChangeAspect="1" noMove="1" noResize="1" noEditPoints="1" noAdjustHandles="1" noChangeArrowheads="1" noChangeShapeType="1" noTextEdit="1"/>
          </p:cNvSpPr>
          <p:nvPr>
            <p:ph idx="1"/>
          </p:nvPr>
        </p:nvSpPr>
        <p:spPr>
          <a:xfrm>
            <a:off x="457200" y="1417638"/>
            <a:ext cx="8229600" cy="4602162"/>
          </a:xfrm>
          <a:blipFill rotWithShape="1">
            <a:blip r:embed="rId2"/>
            <a:stretch>
              <a:fillRect l="-963"/>
            </a:stretch>
          </a:blipFill>
        </p:spPr>
        <p:txBody>
          <a:bodyPr/>
          <a:lstStyle/>
          <a:p>
            <a:pPr>
              <a:defRPr/>
            </a:pPr>
            <a:r>
              <a:rPr lang="en-US">
                <a:noFill/>
              </a:rPr>
              <a:t> </a:t>
            </a:r>
          </a:p>
        </p:txBody>
      </p:sp>
      <p:sp>
        <p:nvSpPr>
          <p:cNvPr id="2" name="Footer Placeholder 1">
            <a:extLst>
              <a:ext uri="{FF2B5EF4-FFF2-40B4-BE49-F238E27FC236}">
                <a16:creationId xmlns:a16="http://schemas.microsoft.com/office/drawing/2014/main" id="{6C85F0C6-714D-4AD5-B860-82D4C80C5F97}"/>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D390C336-900D-45C5-852D-457409A5BD9B}"/>
              </a:ext>
            </a:extLst>
          </p:cNvPr>
          <p:cNvSpPr>
            <a:spLocks noGrp="1"/>
          </p:cNvSpPr>
          <p:nvPr>
            <p:ph type="sldNum" sz="quarter" idx="4"/>
          </p:nvPr>
        </p:nvSpPr>
        <p:spPr/>
        <p:txBody>
          <a:bodyPr/>
          <a:lstStyle/>
          <a:p>
            <a:fld id="{F4B7F58F-9A72-4E07-B505-B7A6F5244F49}"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46DDADB-44BB-42A7-9793-7C2AC2359CF1}"/>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p>
        </p:txBody>
      </p:sp>
      <p:sp>
        <p:nvSpPr>
          <p:cNvPr id="3" name="Content Placeholder 2">
            <a:extLst>
              <a:ext uri="{FF2B5EF4-FFF2-40B4-BE49-F238E27FC236}">
                <a16:creationId xmlns:a16="http://schemas.microsoft.com/office/drawing/2014/main" id="{0D4F42EB-BA84-4BC9-9A8E-51E73BCADB2C}"/>
              </a:ext>
            </a:extLst>
          </p:cNvPr>
          <p:cNvSpPr>
            <a:spLocks noGrp="1"/>
          </p:cNvSpPr>
          <p:nvPr>
            <p:ph idx="1"/>
          </p:nvPr>
        </p:nvSpPr>
        <p:spPr>
          <a:xfrm>
            <a:off x="457200" y="1417638"/>
            <a:ext cx="8229600" cy="4602162"/>
          </a:xfrm>
        </p:spPr>
        <p:txBody>
          <a:bodyPr>
            <a:noAutofit/>
          </a:bodyPr>
          <a:lstStyle/>
          <a:p>
            <a:pPr>
              <a:defRPr/>
            </a:pPr>
            <a:r>
              <a:rPr lang="en-US" sz="2400" dirty="0">
                <a:latin typeface="Arial" panose="020B0604020202020204" pitchFamily="34" charset="0"/>
                <a:cs typeface="Arial" panose="020B0604020202020204" pitchFamily="34" charset="0"/>
              </a:rPr>
              <a:t>Power = Voltage x Current = V x I = I</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R = V</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R</a:t>
            </a:r>
          </a:p>
          <a:p>
            <a:pPr lvl="1">
              <a:defRPr/>
            </a:pPr>
            <a:r>
              <a:rPr lang="en-US" sz="2000" dirty="0">
                <a:latin typeface="Arial" panose="020B0604020202020204" pitchFamily="34" charset="0"/>
                <a:cs typeface="Arial" panose="020B0604020202020204" pitchFamily="34" charset="0"/>
              </a:rPr>
              <a:t>If V = 20 volts and I = 8 amperes what is the power?</a:t>
            </a:r>
          </a:p>
          <a:p>
            <a:pPr marL="914400" lvl="2" indent="0">
              <a:buFont typeface="Times New Roman" panose="02020603050405020304" pitchFamily="18" charset="0"/>
              <a:buNone/>
              <a:defRPr/>
            </a:pPr>
            <a:r>
              <a:rPr lang="en-US" b="1" dirty="0">
                <a:solidFill>
                  <a:srgbClr val="FF0000"/>
                </a:solidFill>
                <a:latin typeface="Arial" panose="020B0604020202020204" pitchFamily="34" charset="0"/>
                <a:cs typeface="Arial" panose="020B0604020202020204" pitchFamily="34" charset="0"/>
              </a:rPr>
              <a:t>P = V x I = 20 x 8 = 160 watts</a:t>
            </a:r>
          </a:p>
          <a:p>
            <a:pPr lvl="1">
              <a:defRPr/>
            </a:pPr>
            <a:r>
              <a:rPr lang="en-US" sz="2000" dirty="0">
                <a:latin typeface="Arial" panose="020B0604020202020204" pitchFamily="34" charset="0"/>
                <a:cs typeface="Arial" panose="020B0604020202020204" pitchFamily="34" charset="0"/>
              </a:rPr>
              <a:t>If R = 5 ohms and V = 120 volts what is the power?</a:t>
            </a:r>
          </a:p>
          <a:p>
            <a:pPr marL="914400" lvl="2" indent="0">
              <a:buFont typeface="Times New Roman" panose="02020603050405020304" pitchFamily="18" charset="0"/>
              <a:buNone/>
              <a:defRPr/>
            </a:pPr>
            <a:r>
              <a:rPr lang="en-US" b="1" dirty="0">
                <a:solidFill>
                  <a:srgbClr val="FF0000"/>
                </a:solidFill>
                <a:latin typeface="Arial" panose="020B0604020202020204" pitchFamily="34" charset="0"/>
                <a:cs typeface="Arial" panose="020B0604020202020204" pitchFamily="34" charset="0"/>
              </a:rPr>
              <a:t>P = V</a:t>
            </a:r>
            <a:r>
              <a:rPr lang="en-US" b="1" baseline="30000" dirty="0">
                <a:solidFill>
                  <a:srgbClr val="FF0000"/>
                </a:solidFill>
                <a:latin typeface="Arial" panose="020B0604020202020204" pitchFamily="34" charset="0"/>
                <a:cs typeface="Arial" panose="020B0604020202020204" pitchFamily="34" charset="0"/>
              </a:rPr>
              <a:t>2/</a:t>
            </a:r>
            <a:r>
              <a:rPr lang="en-US" b="1" dirty="0">
                <a:solidFill>
                  <a:srgbClr val="FF0000"/>
                </a:solidFill>
                <a:latin typeface="Arial" panose="020B0604020202020204" pitchFamily="34" charset="0"/>
                <a:cs typeface="Arial" panose="020B0604020202020204" pitchFamily="34" charset="0"/>
              </a:rPr>
              <a:t>R = 120 x 120 / 5 = 2880 watts</a:t>
            </a:r>
          </a:p>
          <a:p>
            <a:pPr lvl="1">
              <a:defRPr/>
            </a:pPr>
            <a:r>
              <a:rPr lang="en-US" sz="2000" dirty="0">
                <a:latin typeface="Arial" panose="020B0604020202020204" pitchFamily="34" charset="0"/>
                <a:cs typeface="Arial" panose="020B0604020202020204" pitchFamily="34" charset="0"/>
              </a:rPr>
              <a:t>If I = 10 amperes and R = 20 ohms what is the power?</a:t>
            </a:r>
          </a:p>
          <a:p>
            <a:pPr marL="914400" lvl="2" indent="0">
              <a:buFont typeface="Times New Roman" panose="02020603050405020304" pitchFamily="18" charset="0"/>
              <a:buNone/>
              <a:defRPr/>
            </a:pPr>
            <a:r>
              <a:rPr lang="en-US" b="1" dirty="0">
                <a:solidFill>
                  <a:srgbClr val="FF0000"/>
                </a:solidFill>
                <a:latin typeface="Arial" panose="020B0604020202020204" pitchFamily="34" charset="0"/>
                <a:cs typeface="Arial" panose="020B0604020202020204" pitchFamily="34" charset="0"/>
              </a:rPr>
              <a:t>P = I</a:t>
            </a:r>
            <a:r>
              <a:rPr lang="en-US" b="1" baseline="30000" dirty="0">
                <a:solidFill>
                  <a:srgbClr val="FF0000"/>
                </a:solidFill>
                <a:latin typeface="Arial" panose="020B0604020202020204" pitchFamily="34" charset="0"/>
                <a:cs typeface="Arial" panose="020B0604020202020204" pitchFamily="34" charset="0"/>
              </a:rPr>
              <a:t>2</a:t>
            </a:r>
            <a:r>
              <a:rPr lang="en-US" b="1" dirty="0">
                <a:solidFill>
                  <a:srgbClr val="FF0000"/>
                </a:solidFill>
                <a:latin typeface="Arial" panose="020B0604020202020204" pitchFamily="34" charset="0"/>
                <a:cs typeface="Arial" panose="020B0604020202020204" pitchFamily="34" charset="0"/>
              </a:rPr>
              <a:t>R</a:t>
            </a:r>
            <a:r>
              <a:rPr lang="en-US" dirty="0">
                <a:solidFill>
                  <a:srgbClr val="FF0000"/>
                </a:solidFill>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 10 x 10 x 20 = 2000 watts</a:t>
            </a:r>
          </a:p>
          <a:p>
            <a:pPr marL="914400" lvl="2" indent="0">
              <a:buFont typeface="Times New Roman" panose="02020603050405020304" pitchFamily="18" charset="0"/>
              <a:buNone/>
              <a:defRPr/>
            </a:pPr>
            <a:endParaRPr lang="en-US" b="1" dirty="0">
              <a:latin typeface="Arial" panose="020B0604020202020204" pitchFamily="34" charset="0"/>
              <a:cs typeface="Arial" panose="020B0604020202020204" pitchFamily="34" charset="0"/>
            </a:endParaRPr>
          </a:p>
          <a:p>
            <a:pPr marL="914400" lvl="2" indent="0">
              <a:buFont typeface="Times New Roman" panose="02020603050405020304" pitchFamily="18" charset="0"/>
              <a:buNone/>
              <a:defRPr/>
            </a:pPr>
            <a:r>
              <a:rPr lang="en-US" b="1" dirty="0">
                <a:latin typeface="Arial" panose="020B0604020202020204" pitchFamily="34" charset="0"/>
                <a:cs typeface="Arial" panose="020B0604020202020204" pitchFamily="34" charset="0"/>
              </a:rPr>
              <a:t>1 kilowatt (kW) = 1,000 watts</a:t>
            </a:r>
          </a:p>
          <a:p>
            <a:pPr marL="914400" lvl="2" indent="0">
              <a:buFont typeface="Times New Roman" panose="02020603050405020304" pitchFamily="18" charset="0"/>
              <a:buNone/>
              <a:defRPr/>
            </a:pPr>
            <a:r>
              <a:rPr lang="en-US" b="1" dirty="0">
                <a:latin typeface="Arial" panose="020B0604020202020204" pitchFamily="34" charset="0"/>
                <a:cs typeface="Arial" panose="020B0604020202020204" pitchFamily="34" charset="0"/>
              </a:rPr>
              <a:t>1 megawatt (MW) = 1,000,000 watts</a:t>
            </a:r>
          </a:p>
          <a:p>
            <a:pPr marL="457200" lvl="1" indent="0">
              <a:buFont typeface="Times New Roman" panose="02020603050405020304" pitchFamily="18" charset="0"/>
              <a:buNone/>
              <a:defRPr/>
            </a:pPr>
            <a:endParaRPr lang="en-US" sz="2000" dirty="0"/>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93D665A3-AF9E-43EC-8D41-70A016FA0EC4}"/>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46C38F0C-A4F9-4441-A5D5-456BF1CF929F}"/>
              </a:ext>
            </a:extLst>
          </p:cNvPr>
          <p:cNvSpPr>
            <a:spLocks noGrp="1"/>
          </p:cNvSpPr>
          <p:nvPr>
            <p:ph type="sldNum" sz="quarter" idx="4"/>
          </p:nvPr>
        </p:nvSpPr>
        <p:spPr/>
        <p:txBody>
          <a:bodyPr/>
          <a:lstStyle/>
          <a:p>
            <a:fld id="{F4B7F58F-9A72-4E07-B505-B7A6F5244F49}" type="slidenum">
              <a:rPr lang="en-US" smtClean="0"/>
              <a:pPr/>
              <a:t>29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dison's Lightbulb | The Franklin Institute">
            <a:extLst>
              <a:ext uri="{FF2B5EF4-FFF2-40B4-BE49-F238E27FC236}">
                <a16:creationId xmlns:a16="http://schemas.microsoft.com/office/drawing/2014/main" id="{5DE441AD-8BCC-0F15-EB08-D9CE15EA7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647" y="2209800"/>
            <a:ext cx="3659065" cy="21621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07F62A6-7085-4208-AF77-7741A431B2A0}"/>
              </a:ext>
            </a:extLst>
          </p:cNvPr>
          <p:cNvSpPr>
            <a:spLocks noGrp="1"/>
          </p:cNvSpPr>
          <p:nvPr>
            <p:ph type="title"/>
          </p:nvPr>
        </p:nvSpPr>
        <p:spPr>
          <a:xfrm>
            <a:off x="1447800" y="197886"/>
            <a:ext cx="7208107" cy="679832"/>
          </a:xfrm>
        </p:spPr>
        <p:txBody>
          <a:bodyPr/>
          <a:lstStyle/>
          <a:p>
            <a:r>
              <a:rPr lang="en-US" dirty="0"/>
              <a:t>Electricity Starts to Take Off</a:t>
            </a:r>
          </a:p>
        </p:txBody>
      </p:sp>
      <p:sp>
        <p:nvSpPr>
          <p:cNvPr id="3" name="Content Placeholder 2">
            <a:extLst>
              <a:ext uri="{FF2B5EF4-FFF2-40B4-BE49-F238E27FC236}">
                <a16:creationId xmlns:a16="http://schemas.microsoft.com/office/drawing/2014/main" id="{17364F1A-C041-4CEC-B233-3CEB8FFCB885}"/>
              </a:ext>
            </a:extLst>
          </p:cNvPr>
          <p:cNvSpPr>
            <a:spLocks noGrp="1"/>
          </p:cNvSpPr>
          <p:nvPr>
            <p:ph idx="1"/>
          </p:nvPr>
        </p:nvSpPr>
        <p:spPr/>
        <p:txBody>
          <a:bodyPr/>
          <a:lstStyle/>
          <a:p>
            <a:pPr eaLnBrk="1" hangingPunct="1">
              <a:defRPr/>
            </a:pPr>
            <a:r>
              <a:rPr lang="en-US" sz="2200" b="1" kern="0" dirty="0">
                <a:latin typeface="+mj-lt"/>
                <a:cs typeface="Arial" panose="020B0604020202020204" pitchFamily="34" charset="0"/>
              </a:rPr>
              <a:t>1870s</a:t>
            </a:r>
            <a:r>
              <a:rPr lang="en-US" sz="2200" kern="0" dirty="0">
                <a:latin typeface="+mj-lt"/>
                <a:cs typeface="Arial" panose="020B0604020202020204" pitchFamily="34" charset="0"/>
              </a:rPr>
              <a:t>	</a:t>
            </a:r>
          </a:p>
          <a:p>
            <a:pPr lvl="1">
              <a:defRPr/>
            </a:pPr>
            <a:r>
              <a:rPr lang="en-US" sz="2200" kern="0" dirty="0">
                <a:latin typeface="+mj-lt"/>
                <a:cs typeface="Arial" panose="020B0604020202020204" pitchFamily="34" charset="0"/>
              </a:rPr>
              <a:t>First electric railroad and street lights in Berlin (DC).</a:t>
            </a:r>
          </a:p>
          <a:p>
            <a:pPr eaLnBrk="1" hangingPunct="1">
              <a:defRPr/>
            </a:pPr>
            <a:r>
              <a:rPr lang="en-US" sz="2200" b="1" kern="0" dirty="0">
                <a:latin typeface="+mj-lt"/>
                <a:cs typeface="Arial" panose="020B0604020202020204" pitchFamily="34" charset="0"/>
              </a:rPr>
              <a:t>1879</a:t>
            </a:r>
            <a:r>
              <a:rPr lang="en-US" sz="2200" kern="0" dirty="0">
                <a:latin typeface="+mj-lt"/>
                <a:cs typeface="Arial" panose="020B0604020202020204" pitchFamily="34" charset="0"/>
              </a:rPr>
              <a:t>  Edison</a:t>
            </a:r>
          </a:p>
          <a:p>
            <a:pPr lvl="1">
              <a:defRPr/>
            </a:pPr>
            <a:r>
              <a:rPr lang="en-US" sz="2200" kern="0" dirty="0">
                <a:latin typeface="+mj-lt"/>
                <a:cs typeface="Arial" panose="020B0604020202020204" pitchFamily="34" charset="0"/>
              </a:rPr>
              <a:t>Incandescent light bulb</a:t>
            </a:r>
          </a:p>
          <a:p>
            <a:pPr>
              <a:defRPr/>
            </a:pPr>
            <a:r>
              <a:rPr lang="en-US" sz="2200" b="1" kern="0" dirty="0">
                <a:latin typeface="+mj-lt"/>
                <a:cs typeface="Arial" panose="020B0604020202020204" pitchFamily="34" charset="0"/>
              </a:rPr>
              <a:t>1880</a:t>
            </a:r>
            <a:endParaRPr lang="en-US" sz="2200" kern="0" dirty="0">
              <a:latin typeface="+mj-lt"/>
              <a:cs typeface="Arial" panose="020B0604020202020204" pitchFamily="34" charset="0"/>
            </a:endParaRPr>
          </a:p>
          <a:p>
            <a:pPr lvl="1" eaLnBrk="1" hangingPunct="1">
              <a:defRPr/>
            </a:pPr>
            <a:r>
              <a:rPr lang="en-US" sz="2200" kern="0" dirty="0">
                <a:latin typeface="+mj-lt"/>
                <a:cs typeface="Arial" panose="020B0604020202020204" pitchFamily="34" charset="0"/>
              </a:rPr>
              <a:t>First electric elevator (DC).</a:t>
            </a:r>
          </a:p>
          <a:p>
            <a:pPr eaLnBrk="1" hangingPunct="1">
              <a:defRPr/>
            </a:pPr>
            <a:r>
              <a:rPr lang="en-US" sz="2200" b="1" kern="0" dirty="0">
                <a:latin typeface="+mj-lt"/>
                <a:cs typeface="Arial" panose="020B0604020202020204" pitchFamily="34" charset="0"/>
              </a:rPr>
              <a:t>1885-88  </a:t>
            </a:r>
            <a:r>
              <a:rPr lang="en-US" sz="2200" kern="0" dirty="0">
                <a:latin typeface="+mj-lt"/>
                <a:cs typeface="Arial" panose="020B0604020202020204" pitchFamily="34" charset="0"/>
              </a:rPr>
              <a:t>Thomson, Ferraris, Tesla</a:t>
            </a:r>
          </a:p>
          <a:p>
            <a:pPr lvl="1">
              <a:defRPr/>
            </a:pPr>
            <a:r>
              <a:rPr lang="en-US" sz="2200" kern="0" dirty="0">
                <a:latin typeface="+mj-lt"/>
                <a:cs typeface="Arial" panose="020B0604020202020204" pitchFamily="34" charset="0"/>
              </a:rPr>
              <a:t>Each develop AC electric induction motors.</a:t>
            </a:r>
          </a:p>
          <a:p>
            <a:pPr lvl="1">
              <a:defRPr/>
            </a:pPr>
            <a:r>
              <a:rPr lang="en-US" sz="2200" kern="0" dirty="0">
                <a:latin typeface="+mj-lt"/>
                <a:cs typeface="Arial" panose="020B0604020202020204" pitchFamily="34" charset="0"/>
              </a:rPr>
              <a:t>Tesla is granted a US patent for induction motor in 1888.</a:t>
            </a:r>
          </a:p>
          <a:p>
            <a:pPr>
              <a:defRPr/>
            </a:pPr>
            <a:r>
              <a:rPr lang="en-US" sz="2200" b="1" kern="0" dirty="0">
                <a:latin typeface="+mj-lt"/>
                <a:cs typeface="Arial" panose="020B0604020202020204" pitchFamily="34" charset="0"/>
              </a:rPr>
              <a:t>1890  </a:t>
            </a:r>
            <a:r>
              <a:rPr lang="en-US" sz="2200" kern="0" dirty="0" err="1">
                <a:latin typeface="+mj-lt"/>
                <a:cs typeface="Arial" panose="020B0604020202020204" pitchFamily="34" charset="0"/>
              </a:rPr>
              <a:t>Dolivo-Dobrovolsky</a:t>
            </a:r>
            <a:endParaRPr lang="en-US" sz="2200" kern="0" dirty="0">
              <a:latin typeface="+mj-lt"/>
              <a:cs typeface="Arial" panose="020B0604020202020204" pitchFamily="34" charset="0"/>
            </a:endParaRPr>
          </a:p>
          <a:p>
            <a:pPr lvl="1">
              <a:defRPr/>
            </a:pPr>
            <a:r>
              <a:rPr lang="en-US" sz="2200" kern="0" dirty="0">
                <a:latin typeface="+mj-lt"/>
                <a:cs typeface="Arial" panose="020B0604020202020204" pitchFamily="34" charset="0"/>
              </a:rPr>
              <a:t>First three phase generator, motor and transformer</a:t>
            </a:r>
          </a:p>
          <a:p>
            <a:endParaRPr lang="en-US" dirty="0"/>
          </a:p>
        </p:txBody>
      </p:sp>
      <p:sp>
        <p:nvSpPr>
          <p:cNvPr id="4" name="Footer Placeholder 3">
            <a:extLst>
              <a:ext uri="{FF2B5EF4-FFF2-40B4-BE49-F238E27FC236}">
                <a16:creationId xmlns:a16="http://schemas.microsoft.com/office/drawing/2014/main" id="{48D2D69D-0A32-4389-8F55-4C0B1210B545}"/>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AAC4C138-A309-41A8-A04C-514196C49882}"/>
              </a:ext>
            </a:extLst>
          </p:cNvPr>
          <p:cNvSpPr>
            <a:spLocks noGrp="1"/>
          </p:cNvSpPr>
          <p:nvPr>
            <p:ph type="sldNum" sz="quarter" idx="4"/>
          </p:nvPr>
        </p:nvSpPr>
        <p:spPr/>
        <p:txBody>
          <a:bodyPr/>
          <a:lstStyle/>
          <a:p>
            <a:fld id="{F4B7F58F-9A72-4E07-B505-B7A6F5244F49}" type="slidenum">
              <a:rPr lang="en-US" smtClean="0"/>
              <a:pPr/>
              <a:t>3</a:t>
            </a:fld>
            <a:endParaRPr lang="en-US" dirty="0"/>
          </a:p>
        </p:txBody>
      </p:sp>
    </p:spTree>
    <p:extLst>
      <p:ext uri="{BB962C8B-B14F-4D97-AF65-F5344CB8AC3E}">
        <p14:creationId xmlns:p14="http://schemas.microsoft.com/office/powerpoint/2010/main" val="3262969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C83B85B-2621-4D7D-93D6-0BB65651C9EA}"/>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p>
        </p:txBody>
      </p:sp>
      <p:sp>
        <p:nvSpPr>
          <p:cNvPr id="3" name="Content Placeholder 2">
            <a:extLst>
              <a:ext uri="{FF2B5EF4-FFF2-40B4-BE49-F238E27FC236}">
                <a16:creationId xmlns:a16="http://schemas.microsoft.com/office/drawing/2014/main" id="{8310F96E-C958-41EE-803F-21AACBF17C41}"/>
              </a:ext>
            </a:extLst>
          </p:cNvPr>
          <p:cNvSpPr>
            <a:spLocks noGrp="1"/>
          </p:cNvSpPr>
          <p:nvPr>
            <p:ph idx="1"/>
          </p:nvPr>
        </p:nvSpPr>
        <p:spPr>
          <a:xfrm>
            <a:off x="457200" y="1524000"/>
            <a:ext cx="8229600" cy="4481513"/>
          </a:xfrm>
        </p:spPr>
        <p:txBody>
          <a:bodyPr>
            <a:noAutofit/>
          </a:bodyPr>
          <a:lstStyle/>
          <a:p>
            <a:pPr>
              <a:defRPr/>
            </a:pPr>
            <a:r>
              <a:rPr lang="en-US" sz="2400" dirty="0" err="1">
                <a:latin typeface="Arial" panose="020B0604020202020204" pitchFamily="34" charset="0"/>
                <a:cs typeface="Arial" panose="020B0604020202020204" pitchFamily="34" charset="0"/>
              </a:rPr>
              <a:t>Kirchoff’s</a:t>
            </a:r>
            <a:r>
              <a:rPr lang="en-US" sz="2400" dirty="0">
                <a:latin typeface="Arial" panose="020B0604020202020204" pitchFamily="34" charset="0"/>
                <a:cs typeface="Arial" panose="020B0604020202020204" pitchFamily="34" charset="0"/>
              </a:rPr>
              <a:t> Voltage Law (</a:t>
            </a:r>
            <a:r>
              <a:rPr lang="en-US" sz="2400" dirty="0" err="1">
                <a:latin typeface="Arial" panose="020B0604020202020204" pitchFamily="34" charset="0"/>
                <a:cs typeface="Arial" panose="020B0604020202020204" pitchFamily="34" charset="0"/>
              </a:rPr>
              <a:t>KVL</a:t>
            </a:r>
            <a:r>
              <a:rPr lang="en-US" sz="2400" dirty="0">
                <a:latin typeface="Arial" panose="020B0604020202020204" pitchFamily="34" charset="0"/>
                <a:cs typeface="Arial" panose="020B0604020202020204" pitchFamily="34" charset="0"/>
              </a:rPr>
              <a:t>)</a:t>
            </a:r>
          </a:p>
          <a:p>
            <a:pPr>
              <a:defRPr/>
            </a:pPr>
            <a:r>
              <a:rPr lang="en-US" sz="2400" dirty="0">
                <a:latin typeface="Arial" panose="020B0604020202020204" pitchFamily="34" charset="0"/>
                <a:cs typeface="Arial" panose="020B0604020202020204" pitchFamily="34" charset="0"/>
              </a:rPr>
              <a:t>The sum of the voltages around a circuit loop is zero.</a:t>
            </a:r>
          </a:p>
          <a:p>
            <a:pPr>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0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r>
              <a:rPr lang="en-US" sz="2000" dirty="0">
                <a:latin typeface="Arial" panose="020B0604020202020204" pitchFamily="34" charset="0"/>
                <a:cs typeface="Arial" panose="020B0604020202020204" pitchFamily="34" charset="0"/>
              </a:rPr>
              <a:t>V  = V1 + V2 + V3 = I * (R1 + R2 + R3) = I1 * R1 + I2 * R2 + I3 * R3</a:t>
            </a:r>
          </a:p>
          <a:p>
            <a:pPr marL="457200" lvl="1" indent="0">
              <a:buFont typeface="Times New Roman" panose="02020603050405020304" pitchFamily="18" charset="0"/>
              <a:buNone/>
              <a:defRPr/>
            </a:pPr>
            <a:r>
              <a:rPr lang="en-US" sz="2000" dirty="0">
                <a:latin typeface="Arial" panose="020B0604020202020204" pitchFamily="34" charset="0"/>
                <a:cs typeface="Arial" panose="020B0604020202020204" pitchFamily="34" charset="0"/>
              </a:rPr>
              <a:t>I = I1 = I2 = I3</a:t>
            </a:r>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40964" name="Picture 2" descr="Circuit#1">
            <a:extLst>
              <a:ext uri="{FF2B5EF4-FFF2-40B4-BE49-F238E27FC236}">
                <a16:creationId xmlns:a16="http://schemas.microsoft.com/office/drawing/2014/main" id="{E37DD798-55C6-4709-8592-31D00D9506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590800"/>
            <a:ext cx="3124200" cy="252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0965" name="TextBox 4">
            <a:extLst>
              <a:ext uri="{FF2B5EF4-FFF2-40B4-BE49-F238E27FC236}">
                <a16:creationId xmlns:a16="http://schemas.microsoft.com/office/drawing/2014/main" id="{B11704D5-13D2-4DD2-9E8F-9598FB9D2F8C}"/>
              </a:ext>
            </a:extLst>
          </p:cNvPr>
          <p:cNvSpPr txBox="1">
            <a:spLocks noChangeArrowheads="1"/>
          </p:cNvSpPr>
          <p:nvPr/>
        </p:nvSpPr>
        <p:spPr bwMode="auto">
          <a:xfrm>
            <a:off x="4876800" y="3316288"/>
            <a:ext cx="2590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3200" b="1"/>
              <a:t>Resistors in series add</a:t>
            </a:r>
          </a:p>
        </p:txBody>
      </p:sp>
      <p:sp>
        <p:nvSpPr>
          <p:cNvPr id="2" name="Footer Placeholder 1">
            <a:extLst>
              <a:ext uri="{FF2B5EF4-FFF2-40B4-BE49-F238E27FC236}">
                <a16:creationId xmlns:a16="http://schemas.microsoft.com/office/drawing/2014/main" id="{4F94A96B-61FB-44E1-9521-95EBA49DB85D}"/>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37C2A7B6-9838-488A-8A46-13FC0FC49608}"/>
              </a:ext>
            </a:extLst>
          </p:cNvPr>
          <p:cNvSpPr>
            <a:spLocks noGrp="1"/>
          </p:cNvSpPr>
          <p:nvPr>
            <p:ph type="sldNum" sz="quarter" idx="4"/>
          </p:nvPr>
        </p:nvSpPr>
        <p:spPr/>
        <p:txBody>
          <a:bodyPr/>
          <a:lstStyle/>
          <a:p>
            <a:fld id="{F4B7F58F-9A72-4E07-B505-B7A6F5244F49}"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08E64CB-C85F-4A28-8ABB-0655D5FC788D}"/>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p>
        </p:txBody>
      </p:sp>
      <p:sp>
        <p:nvSpPr>
          <p:cNvPr id="3" name="Content Placeholder 2">
            <a:extLst>
              <a:ext uri="{FF2B5EF4-FFF2-40B4-BE49-F238E27FC236}">
                <a16:creationId xmlns:a16="http://schemas.microsoft.com/office/drawing/2014/main" id="{7032DC2C-0FC1-4ADF-AEEF-8066ED5A3386}"/>
              </a:ext>
            </a:extLst>
          </p:cNvPr>
          <p:cNvSpPr>
            <a:spLocks noGrp="1"/>
          </p:cNvSpPr>
          <p:nvPr>
            <p:ph idx="1"/>
          </p:nvPr>
        </p:nvSpPr>
        <p:spPr>
          <a:xfrm>
            <a:off x="457200" y="1403350"/>
            <a:ext cx="8229600" cy="4602163"/>
          </a:xfrm>
        </p:spPr>
        <p:txBody>
          <a:bodyPr>
            <a:noAutofit/>
          </a:bodyPr>
          <a:lstStyle/>
          <a:p>
            <a:pPr>
              <a:defRPr/>
            </a:pPr>
            <a:r>
              <a:rPr lang="en-US" sz="2400" dirty="0" err="1">
                <a:latin typeface="Arial" panose="020B0604020202020204" pitchFamily="34" charset="0"/>
                <a:cs typeface="Arial" panose="020B0604020202020204" pitchFamily="34" charset="0"/>
              </a:rPr>
              <a:t>Kirchoff’s</a:t>
            </a:r>
            <a:r>
              <a:rPr lang="en-US" sz="2400" dirty="0">
                <a:latin typeface="Arial" panose="020B0604020202020204" pitchFamily="34" charset="0"/>
                <a:cs typeface="Arial" panose="020B0604020202020204" pitchFamily="34" charset="0"/>
              </a:rPr>
              <a:t> Voltage Law (</a:t>
            </a:r>
            <a:r>
              <a:rPr lang="en-US" sz="2400" dirty="0" err="1">
                <a:latin typeface="Arial" panose="020B0604020202020204" pitchFamily="34" charset="0"/>
                <a:cs typeface="Arial" panose="020B0604020202020204" pitchFamily="34" charset="0"/>
              </a:rPr>
              <a:t>KVL</a:t>
            </a:r>
            <a:r>
              <a:rPr lang="en-US" sz="2400" dirty="0">
                <a:latin typeface="Arial" panose="020B0604020202020204" pitchFamily="34" charset="0"/>
                <a:cs typeface="Arial" panose="020B0604020202020204" pitchFamily="34" charset="0"/>
              </a:rPr>
              <a:t>) – PROBLEM #1</a:t>
            </a:r>
          </a:p>
          <a:p>
            <a:pPr>
              <a:defRPr/>
            </a:pPr>
            <a:endParaRPr lang="en-US" sz="2400" dirty="0">
              <a:latin typeface="Arial" panose="020B0604020202020204" pitchFamily="34" charset="0"/>
              <a:cs typeface="Arial" panose="020B0604020202020204" pitchFamily="34" charset="0"/>
            </a:endParaRPr>
          </a:p>
          <a:p>
            <a:pPr>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r>
              <a:rPr lang="en-US" sz="2400" dirty="0">
                <a:latin typeface="Arial" panose="020B0604020202020204" pitchFamily="34" charset="0"/>
                <a:cs typeface="Arial" panose="020B0604020202020204" pitchFamily="34" charset="0"/>
              </a:rPr>
              <a:t>I = V / R  = V / (R1 + R2 + R3)   = 120/(10+20+30) = 2 amperes</a:t>
            </a:r>
          </a:p>
          <a:p>
            <a:pPr marL="457200" lvl="1" indent="0">
              <a:buFont typeface="Times New Roman" panose="02020603050405020304" pitchFamily="18" charset="0"/>
              <a:buNone/>
              <a:defRPr/>
            </a:pPr>
            <a:r>
              <a:rPr lang="en-US" sz="2400" dirty="0">
                <a:solidFill>
                  <a:srgbClr val="FF0000"/>
                </a:solidFill>
                <a:latin typeface="Arial" panose="020B0604020202020204" pitchFamily="34" charset="0"/>
                <a:cs typeface="Arial" panose="020B0604020202020204" pitchFamily="34" charset="0"/>
              </a:rPr>
              <a:t>V1 = I*R1 = 2 *10 = 20 volts</a:t>
            </a:r>
          </a:p>
          <a:p>
            <a:pPr marL="457200" lvl="1" indent="0">
              <a:buFont typeface="Times New Roman" panose="02020603050405020304" pitchFamily="18" charset="0"/>
              <a:buNone/>
              <a:defRPr/>
            </a:pPr>
            <a:r>
              <a:rPr lang="en-US" sz="2400" dirty="0">
                <a:solidFill>
                  <a:srgbClr val="FF0000"/>
                </a:solidFill>
                <a:latin typeface="Arial" panose="020B0604020202020204" pitchFamily="34" charset="0"/>
                <a:cs typeface="Arial" panose="020B0604020202020204" pitchFamily="34" charset="0"/>
              </a:rPr>
              <a:t>V2 = I*R2 = 2 *20 = 40 volts</a:t>
            </a:r>
          </a:p>
          <a:p>
            <a:pPr marL="457200" lvl="1" indent="0">
              <a:buFont typeface="Times New Roman" panose="02020603050405020304" pitchFamily="18" charset="0"/>
              <a:buNone/>
              <a:defRPr/>
            </a:pPr>
            <a:r>
              <a:rPr lang="en-US" sz="2400" dirty="0">
                <a:solidFill>
                  <a:srgbClr val="FF0000"/>
                </a:solidFill>
                <a:latin typeface="Arial" panose="020B0604020202020204" pitchFamily="34" charset="0"/>
                <a:cs typeface="Arial" panose="020B0604020202020204" pitchFamily="34" charset="0"/>
              </a:rPr>
              <a:t>V3 = I*R3 = 2 *30 = 60 volts</a:t>
            </a:r>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r>
              <a:rPr lang="en-US" sz="2400" dirty="0"/>
              <a:t> </a:t>
            </a:r>
          </a:p>
          <a:p>
            <a:pPr lvl="1">
              <a:defRPr/>
            </a:pPr>
            <a:endParaRPr lang="en-US"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41988" name="Picture 3">
            <a:extLst>
              <a:ext uri="{FF2B5EF4-FFF2-40B4-BE49-F238E27FC236}">
                <a16:creationId xmlns:a16="http://schemas.microsoft.com/office/drawing/2014/main" id="{CC1D866C-49DD-46C1-99E8-E26C3A3D87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800"/>
            <a:ext cx="3124200"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4">
            <a:extLst>
              <a:ext uri="{FF2B5EF4-FFF2-40B4-BE49-F238E27FC236}">
                <a16:creationId xmlns:a16="http://schemas.microsoft.com/office/drawing/2014/main" id="{DD86A90D-FC36-4F77-9B18-CC485383B5EE}"/>
              </a:ext>
            </a:extLst>
          </p:cNvPr>
          <p:cNvSpPr txBox="1">
            <a:spLocks noChangeArrowheads="1"/>
          </p:cNvSpPr>
          <p:nvPr/>
        </p:nvSpPr>
        <p:spPr bwMode="auto">
          <a:xfrm>
            <a:off x="4114800" y="2327275"/>
            <a:ext cx="35052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b="1"/>
              <a:t>What is the current in the circuit?</a:t>
            </a:r>
          </a:p>
          <a:p>
            <a:pPr eaLnBrk="1" hangingPunct="1"/>
            <a:r>
              <a:rPr lang="en-US" altLang="en-US" sz="2400" b="1"/>
              <a:t>What are V1, V2, V3?</a:t>
            </a:r>
          </a:p>
        </p:txBody>
      </p:sp>
      <p:sp>
        <p:nvSpPr>
          <p:cNvPr id="2" name="Footer Placeholder 1">
            <a:extLst>
              <a:ext uri="{FF2B5EF4-FFF2-40B4-BE49-F238E27FC236}">
                <a16:creationId xmlns:a16="http://schemas.microsoft.com/office/drawing/2014/main" id="{BBA4A492-C2BE-4316-8A51-70262953C11B}"/>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27D2004E-4FCE-40E7-8560-8D4856E5C4F7}"/>
              </a:ext>
            </a:extLst>
          </p:cNvPr>
          <p:cNvSpPr>
            <a:spLocks noGrp="1"/>
          </p:cNvSpPr>
          <p:nvPr>
            <p:ph type="sldNum" sz="quarter" idx="4"/>
          </p:nvPr>
        </p:nvSpPr>
        <p:spPr/>
        <p:txBody>
          <a:bodyPr/>
          <a:lstStyle/>
          <a:p>
            <a:fld id="{F4B7F58F-9A72-4E07-B505-B7A6F5244F49}" type="slidenum">
              <a:rPr lang="en-US" smtClean="0"/>
              <a:pPr/>
              <a:t>31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Effect transition="in" filter="fade">
                                      <p:cBhvr>
                                        <p:cTn id="11" dur="1000"/>
                                        <p:tgtEl>
                                          <p:spTgt spid="3">
                                            <p:txEl>
                                              <p:pRg st="7" end="7"/>
                                            </p:txEl>
                                          </p:spTgt>
                                        </p:tgtEl>
                                      </p:cBhvr>
                                    </p:animEffect>
                                    <p:anim calcmode="lin" valueType="num">
                                      <p:cBhvr>
                                        <p:cTn id="1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1000"/>
                                        <p:tgtEl>
                                          <p:spTgt spid="3">
                                            <p:txEl>
                                              <p:pRg st="8" end="8"/>
                                            </p:txEl>
                                          </p:spTgt>
                                        </p:tgtEl>
                                      </p:cBhvr>
                                    </p:animEffect>
                                    <p:anim calcmode="lin" valueType="num">
                                      <p:cBhvr>
                                        <p:cTn id="1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1000"/>
                                        <p:tgtEl>
                                          <p:spTgt spid="3">
                                            <p:txEl>
                                              <p:pRg st="9" end="9"/>
                                            </p:txEl>
                                          </p:spTgt>
                                        </p:tgtEl>
                                      </p:cBhvr>
                                    </p:animEffect>
                                    <p:anim calcmode="lin" valueType="num">
                                      <p:cBhvr>
                                        <p:cTn id="2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39E15E79-C709-472E-8DF8-585E6AFC26E7}"/>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endParaRPr lang="en-US" altLang="en-US" sz="3600" b="1" dirty="0">
              <a:solidFill>
                <a:schemeClr val="bg1"/>
              </a:solidFill>
              <a:latin typeface="Arial" panose="020B0604020202020204" pitchFamily="34" charset="0"/>
            </a:endParaRPr>
          </a:p>
        </p:txBody>
      </p:sp>
      <p:sp>
        <p:nvSpPr>
          <p:cNvPr id="3" name="Content Placeholder 2">
            <a:extLst>
              <a:ext uri="{FF2B5EF4-FFF2-40B4-BE49-F238E27FC236}">
                <a16:creationId xmlns:a16="http://schemas.microsoft.com/office/drawing/2014/main" id="{1316AE3A-AB83-4D77-BB29-6C7415325864}"/>
              </a:ext>
            </a:extLst>
          </p:cNvPr>
          <p:cNvSpPr>
            <a:spLocks noGrp="1"/>
          </p:cNvSpPr>
          <p:nvPr>
            <p:ph idx="1"/>
          </p:nvPr>
        </p:nvSpPr>
        <p:spPr>
          <a:xfrm>
            <a:off x="457200" y="1403350"/>
            <a:ext cx="8229600" cy="4602163"/>
          </a:xfrm>
        </p:spPr>
        <p:txBody>
          <a:bodyPr>
            <a:noAutofit/>
          </a:bodyPr>
          <a:lstStyle/>
          <a:p>
            <a:pPr>
              <a:defRPr/>
            </a:pPr>
            <a:r>
              <a:rPr lang="en-US" sz="2400" dirty="0" err="1">
                <a:latin typeface="Arial" panose="020B0604020202020204" pitchFamily="34" charset="0"/>
                <a:cs typeface="Arial" panose="020B0604020202020204" pitchFamily="34" charset="0"/>
              </a:rPr>
              <a:t>Kirchoff’s</a:t>
            </a:r>
            <a:r>
              <a:rPr lang="en-US" sz="2400" dirty="0">
                <a:latin typeface="Arial" panose="020B0604020202020204" pitchFamily="34" charset="0"/>
                <a:cs typeface="Arial" panose="020B0604020202020204" pitchFamily="34" charset="0"/>
              </a:rPr>
              <a:t> Current Law (</a:t>
            </a:r>
            <a:r>
              <a:rPr lang="en-US" sz="2400" dirty="0" err="1">
                <a:latin typeface="Arial" panose="020B0604020202020204" pitchFamily="34" charset="0"/>
                <a:cs typeface="Arial" panose="020B0604020202020204" pitchFamily="34" charset="0"/>
              </a:rPr>
              <a:t>KCL</a:t>
            </a:r>
            <a:r>
              <a:rPr lang="en-US" sz="2400" dirty="0">
                <a:latin typeface="Arial" panose="020B0604020202020204" pitchFamily="34" charset="0"/>
                <a:cs typeface="Arial" panose="020B0604020202020204" pitchFamily="34" charset="0"/>
              </a:rPr>
              <a:t>)</a:t>
            </a:r>
          </a:p>
          <a:p>
            <a:pPr>
              <a:defRPr/>
            </a:pPr>
            <a:r>
              <a:rPr lang="en-US" sz="2400" dirty="0">
                <a:latin typeface="Arial" panose="020B0604020202020204" pitchFamily="34" charset="0"/>
                <a:cs typeface="Arial" panose="020B0604020202020204" pitchFamily="34" charset="0"/>
              </a:rPr>
              <a:t>The sum of the currents at a node in a circuit is zero.</a:t>
            </a:r>
          </a:p>
          <a:p>
            <a:pPr>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0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r>
              <a:rPr lang="en-US" sz="2000" dirty="0">
                <a:latin typeface="Arial" panose="020B0604020202020204" pitchFamily="34" charset="0"/>
                <a:cs typeface="Arial" panose="020B0604020202020204" pitchFamily="34" charset="0"/>
              </a:rPr>
              <a:t>I = I1 + I2 + I3</a:t>
            </a:r>
          </a:p>
          <a:p>
            <a:pPr lvl="1">
              <a:defRPr/>
            </a:pPr>
            <a:r>
              <a:rPr lang="en-US" sz="2000" dirty="0">
                <a:latin typeface="Arial" panose="020B0604020202020204" pitchFamily="34" charset="0"/>
                <a:cs typeface="Arial" panose="020B0604020202020204" pitchFamily="34" charset="0"/>
              </a:rPr>
              <a:t>If Loads are placed in parallel they sum up.</a:t>
            </a:r>
          </a:p>
          <a:p>
            <a:pPr lvl="1">
              <a:defRPr/>
            </a:pPr>
            <a:r>
              <a:rPr lang="en-US" sz="2000" dirty="0">
                <a:latin typeface="Arial" panose="020B0604020202020204" pitchFamily="34" charset="0"/>
                <a:cs typeface="Arial" panose="020B0604020202020204" pitchFamily="34" charset="0"/>
              </a:rPr>
              <a:t>So does power </a:t>
            </a:r>
          </a:p>
          <a:p>
            <a:pPr marL="457200" lvl="1" indent="0">
              <a:buFont typeface="Times New Roman" panose="02020603050405020304" pitchFamily="18" charset="0"/>
              <a:buNone/>
              <a:defRPr/>
            </a:pPr>
            <a:r>
              <a:rPr lang="en-US" sz="2000" dirty="0">
                <a:latin typeface="Arial" panose="020B0604020202020204" pitchFamily="34" charset="0"/>
                <a:cs typeface="Arial" panose="020B0604020202020204" pitchFamily="34" charset="0"/>
              </a:rPr>
              <a:t>P = V x I = V x I1 + V x I2 + V x I3</a:t>
            </a:r>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43012" name="Picture 3">
            <a:extLst>
              <a:ext uri="{FF2B5EF4-FFF2-40B4-BE49-F238E27FC236}">
                <a16:creationId xmlns:a16="http://schemas.microsoft.com/office/drawing/2014/main" id="{7830EB9C-0B31-4C89-B2D9-0EDC7105E4E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209800"/>
            <a:ext cx="50292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29E0329B-68F9-4441-A2F9-78E634AE3187}"/>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AE0A73A7-5288-41F7-8D17-EF6654AAC04F}"/>
              </a:ext>
            </a:extLst>
          </p:cNvPr>
          <p:cNvSpPr>
            <a:spLocks noGrp="1"/>
          </p:cNvSpPr>
          <p:nvPr>
            <p:ph type="sldNum" sz="quarter" idx="4"/>
          </p:nvPr>
        </p:nvSpPr>
        <p:spPr/>
        <p:txBody>
          <a:bodyPr/>
          <a:lstStyle/>
          <a:p>
            <a:fld id="{F4B7F58F-9A72-4E07-B505-B7A6F5244F49}"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F835325-5496-4852-85E6-6A1B21788AB3}"/>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endParaRPr lang="en-US" altLang="en-US" sz="3600" b="1" dirty="0">
              <a:solidFill>
                <a:schemeClr val="bg1"/>
              </a:solidFill>
              <a:latin typeface="Arial" panose="020B0604020202020204" pitchFamily="34" charset="0"/>
            </a:endParaRPr>
          </a:p>
        </p:txBody>
      </p:sp>
      <p:sp>
        <p:nvSpPr>
          <p:cNvPr id="3" name="Content Placeholder 2">
            <a:extLst>
              <a:ext uri="{FF2B5EF4-FFF2-40B4-BE49-F238E27FC236}">
                <a16:creationId xmlns:a16="http://schemas.microsoft.com/office/drawing/2014/main" id="{686422D6-E3DE-4C58-8D4F-CD590213488A}"/>
              </a:ext>
            </a:extLst>
          </p:cNvPr>
          <p:cNvSpPr txBox="1">
            <a:spLocks noRot="1" noChangeAspect="1" noMove="1" noResize="1" noEditPoints="1" noAdjustHandles="1" noChangeArrowheads="1" noChangeShapeType="1" noTextEdit="1"/>
          </p:cNvSpPr>
          <p:nvPr/>
        </p:nvSpPr>
        <p:spPr>
          <a:xfrm>
            <a:off x="457200" y="1413828"/>
            <a:ext cx="8229600" cy="5063172"/>
          </a:xfrm>
          <a:prstGeom prst="rect">
            <a:avLst/>
          </a:prstGeom>
          <a:blipFill rotWithShape="1">
            <a:blip r:embed="rId2"/>
            <a:stretch>
              <a:fillRect l="-1259" t="-842"/>
            </a:stretch>
          </a:blipFill>
        </p:spPr>
        <p:txBody>
          <a:bodyPr/>
          <a:lstStyle/>
          <a:p>
            <a:pPr>
              <a:defRPr/>
            </a:pPr>
            <a:r>
              <a:rPr lang="en-US">
                <a:noFill/>
              </a:rPr>
              <a:t> </a:t>
            </a:r>
          </a:p>
        </p:txBody>
      </p:sp>
      <p:pic>
        <p:nvPicPr>
          <p:cNvPr id="44036" name="Picture 3">
            <a:extLst>
              <a:ext uri="{FF2B5EF4-FFF2-40B4-BE49-F238E27FC236}">
                <a16:creationId xmlns:a16="http://schemas.microsoft.com/office/drawing/2014/main" id="{E7907BFE-76B8-4F94-9061-68B7DC4166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00200"/>
            <a:ext cx="40782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F516AB34-EABB-4722-8D44-9BDDE15B96A2}"/>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EB7639FC-264D-40E2-86BA-3848A5026A42}"/>
              </a:ext>
            </a:extLst>
          </p:cNvPr>
          <p:cNvSpPr>
            <a:spLocks noGrp="1"/>
          </p:cNvSpPr>
          <p:nvPr>
            <p:ph type="sldNum" sz="quarter" idx="4"/>
          </p:nvPr>
        </p:nvSpPr>
        <p:spPr/>
        <p:txBody>
          <a:bodyPr/>
          <a:lstStyle/>
          <a:p>
            <a:fld id="{F4B7F58F-9A72-4E07-B505-B7A6F5244F49}"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9CBD0F80-38E3-4F55-80C6-CF0B37B50ECC}"/>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endParaRPr lang="en-US" altLang="en-US" sz="3600" b="1" dirty="0">
              <a:solidFill>
                <a:schemeClr val="bg1"/>
              </a:solidFill>
              <a:latin typeface="Arial" panose="020B0604020202020204" pitchFamily="34" charset="0"/>
            </a:endParaRPr>
          </a:p>
        </p:txBody>
      </p:sp>
      <p:pic>
        <p:nvPicPr>
          <p:cNvPr id="45059" name="Picture 2">
            <a:extLst>
              <a:ext uri="{FF2B5EF4-FFF2-40B4-BE49-F238E27FC236}">
                <a16:creationId xmlns:a16="http://schemas.microsoft.com/office/drawing/2014/main" id="{6116B901-CF0B-400D-8A64-89E6E0702D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00" y="1485900"/>
            <a:ext cx="526732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Box 3">
            <a:extLst>
              <a:ext uri="{FF2B5EF4-FFF2-40B4-BE49-F238E27FC236}">
                <a16:creationId xmlns:a16="http://schemas.microsoft.com/office/drawing/2014/main" id="{3EF11350-4145-43C2-9AE5-CD1EDC3EE1B7}"/>
              </a:ext>
            </a:extLst>
          </p:cNvPr>
          <p:cNvSpPr txBox="1">
            <a:spLocks noChangeArrowheads="1"/>
          </p:cNvSpPr>
          <p:nvPr/>
        </p:nvSpPr>
        <p:spPr bwMode="auto">
          <a:xfrm>
            <a:off x="6172200" y="1524000"/>
            <a:ext cx="2590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u="sng"/>
              <a:t>Compute</a:t>
            </a:r>
          </a:p>
          <a:p>
            <a:pPr eaLnBrk="1" hangingPunct="1"/>
            <a:r>
              <a:rPr lang="en-US" altLang="en-US"/>
              <a:t>I1, I2, I3</a:t>
            </a:r>
          </a:p>
          <a:p>
            <a:pPr eaLnBrk="1" hangingPunct="1"/>
            <a:r>
              <a:rPr lang="en-US" altLang="en-US"/>
              <a:t>I</a:t>
            </a:r>
          </a:p>
          <a:p>
            <a:pPr eaLnBrk="1" hangingPunct="1"/>
            <a:r>
              <a:rPr lang="en-US" altLang="en-US"/>
              <a:t>R (parallel resistance of R1, R2, R3)</a:t>
            </a:r>
          </a:p>
        </p:txBody>
      </p:sp>
      <p:sp>
        <p:nvSpPr>
          <p:cNvPr id="5" name="Content Placeholder 2">
            <a:extLst>
              <a:ext uri="{FF2B5EF4-FFF2-40B4-BE49-F238E27FC236}">
                <a16:creationId xmlns:a16="http://schemas.microsoft.com/office/drawing/2014/main" id="{A3781806-0BB9-4687-89A7-8C11C63E6355}"/>
              </a:ext>
            </a:extLst>
          </p:cNvPr>
          <p:cNvSpPr>
            <a:spLocks noGrp="1"/>
          </p:cNvSpPr>
          <p:nvPr>
            <p:ph idx="1"/>
          </p:nvPr>
        </p:nvSpPr>
        <p:spPr>
          <a:xfrm>
            <a:off x="457200" y="4241800"/>
            <a:ext cx="7848600" cy="1763713"/>
          </a:xfrm>
        </p:spPr>
        <p:txBody>
          <a:bodyPr>
            <a:noAutofit/>
          </a:bodyPr>
          <a:lstStyle/>
          <a:p>
            <a:pPr marL="457200" lvl="1" indent="0">
              <a:buFont typeface="Times New Roman" panose="02020603050405020304" pitchFamily="18" charset="0"/>
              <a:buNone/>
              <a:defRPr/>
            </a:pPr>
            <a:r>
              <a:rPr lang="en-US" sz="2400" dirty="0">
                <a:latin typeface="Arial" panose="020B0604020202020204" pitchFamily="34" charset="0"/>
                <a:cs typeface="Arial" panose="020B0604020202020204" pitchFamily="34" charset="0"/>
              </a:rPr>
              <a:t>I1 = 120/10 = 12A, I2=120/20=6A, I3=120/30= 4A</a:t>
            </a:r>
          </a:p>
          <a:p>
            <a:pPr marL="457200" lvl="1" indent="0">
              <a:buFont typeface="Times New Roman" panose="02020603050405020304" pitchFamily="18" charset="0"/>
              <a:buNone/>
              <a:defRPr/>
            </a:pPr>
            <a:r>
              <a:rPr lang="en-US" sz="2400" dirty="0">
                <a:latin typeface="Arial" panose="020B0604020202020204" pitchFamily="34" charset="0"/>
                <a:cs typeface="Arial" panose="020B0604020202020204" pitchFamily="34" charset="0"/>
              </a:rPr>
              <a:t>I = 12 + 6 + 4 =22A</a:t>
            </a:r>
          </a:p>
          <a:p>
            <a:pPr marL="457200" lvl="1" indent="0">
              <a:buFont typeface="Times New Roman" panose="02020603050405020304" pitchFamily="18" charset="0"/>
              <a:buNone/>
              <a:defRPr/>
            </a:pPr>
            <a:r>
              <a:rPr lang="en-US" sz="2400" dirty="0">
                <a:latin typeface="Arial" panose="020B0604020202020204" pitchFamily="34" charset="0"/>
                <a:cs typeface="Arial" panose="020B0604020202020204" pitchFamily="34" charset="0"/>
              </a:rPr>
              <a:t>R = V/I = 120 / 22 = 5.4545 ohms</a:t>
            </a:r>
          </a:p>
          <a:p>
            <a:pPr marL="457200" lvl="1" indent="0">
              <a:buFont typeface="Times New Roman" panose="02020603050405020304" pitchFamily="18" charset="0"/>
              <a:buNone/>
              <a:defRPr/>
            </a:pPr>
            <a:endParaRPr lang="en-US" sz="24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4248DA78-BC0E-4723-8E65-FE538484A880}"/>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9EDE9D93-3B90-451E-AD48-D653554E9A68}"/>
              </a:ext>
            </a:extLst>
          </p:cNvPr>
          <p:cNvSpPr>
            <a:spLocks noGrp="1"/>
          </p:cNvSpPr>
          <p:nvPr>
            <p:ph type="sldNum" sz="quarter" idx="4"/>
          </p:nvPr>
        </p:nvSpPr>
        <p:spPr/>
        <p:txBody>
          <a:bodyPr/>
          <a:lstStyle/>
          <a:p>
            <a:fld id="{F4B7F58F-9A72-4E07-B505-B7A6F5244F49}"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E707714C-D323-46C5-8E70-457FFD32D855}"/>
              </a:ext>
            </a:extLst>
          </p:cNvPr>
          <p:cNvSpPr>
            <a:spLocks noGrp="1" noChangeArrowheads="1"/>
          </p:cNvSpPr>
          <p:nvPr>
            <p:ph type="title"/>
          </p:nvPr>
        </p:nvSpPr>
        <p:spPr bwMode="auto">
          <a:xfrm>
            <a:off x="457200" y="3048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b="1">
                <a:solidFill>
                  <a:schemeClr val="bg1"/>
                </a:solidFill>
                <a:latin typeface="Arial" panose="020B0604020202020204" pitchFamily="34" charset="0"/>
              </a:rPr>
              <a:t>Basic Electrical Laws</a:t>
            </a:r>
          </a:p>
        </p:txBody>
      </p:sp>
      <p:pic>
        <p:nvPicPr>
          <p:cNvPr id="46083" name="Picture 2">
            <a:extLst>
              <a:ext uri="{FF2B5EF4-FFF2-40B4-BE49-F238E27FC236}">
                <a16:creationId xmlns:a16="http://schemas.microsoft.com/office/drawing/2014/main" id="{3A64B2DE-FC3A-420E-8ECA-A032273FB3B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00200"/>
            <a:ext cx="526732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Box 3">
            <a:extLst>
              <a:ext uri="{FF2B5EF4-FFF2-40B4-BE49-F238E27FC236}">
                <a16:creationId xmlns:a16="http://schemas.microsoft.com/office/drawing/2014/main" id="{D3D0AC5A-FB27-4EB7-AC56-D562687CA8E5}"/>
              </a:ext>
            </a:extLst>
          </p:cNvPr>
          <p:cNvSpPr txBox="1">
            <a:spLocks noChangeArrowheads="1"/>
          </p:cNvSpPr>
          <p:nvPr/>
        </p:nvSpPr>
        <p:spPr bwMode="auto">
          <a:xfrm>
            <a:off x="6096000" y="1600200"/>
            <a:ext cx="2590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u="sng"/>
              <a:t>Compute</a:t>
            </a:r>
          </a:p>
          <a:p>
            <a:pPr eaLnBrk="1" hangingPunct="1"/>
            <a:r>
              <a:rPr lang="en-US" altLang="en-US"/>
              <a:t>I1, I2, I3</a:t>
            </a:r>
          </a:p>
          <a:p>
            <a:pPr eaLnBrk="1" hangingPunct="1"/>
            <a:r>
              <a:rPr lang="en-US" altLang="en-US"/>
              <a:t>I</a:t>
            </a:r>
          </a:p>
          <a:p>
            <a:pPr eaLnBrk="1" hangingPunct="1"/>
            <a:r>
              <a:rPr lang="en-US" altLang="en-US"/>
              <a:t>R (parallel resistance of R1, R2, R3)</a:t>
            </a:r>
          </a:p>
        </p:txBody>
      </p:sp>
      <p:sp>
        <p:nvSpPr>
          <p:cNvPr id="5" name="Content Placeholder 2">
            <a:extLst>
              <a:ext uri="{FF2B5EF4-FFF2-40B4-BE49-F238E27FC236}">
                <a16:creationId xmlns:a16="http://schemas.microsoft.com/office/drawing/2014/main" id="{42970133-9FD1-4A31-8D2C-D804341C34C2}"/>
              </a:ext>
            </a:extLst>
          </p:cNvPr>
          <p:cNvSpPr>
            <a:spLocks noGrp="1" noRot="1" noChangeAspect="1" noMove="1" noResize="1" noEditPoints="1" noAdjustHandles="1" noChangeArrowheads="1" noChangeShapeType="1" noTextEdit="1"/>
          </p:cNvSpPr>
          <p:nvPr>
            <p:ph idx="1"/>
          </p:nvPr>
        </p:nvSpPr>
        <p:spPr>
          <a:xfrm>
            <a:off x="457200" y="4355598"/>
            <a:ext cx="7848600" cy="1649124"/>
          </a:xfrm>
          <a:blipFill rotWithShape="1">
            <a:blip r:embed="rId3"/>
            <a:stretch>
              <a:fillRect t="-2963"/>
            </a:stretch>
          </a:blipFill>
        </p:spPr>
        <p:txBody>
          <a:bodyPr/>
          <a:lstStyle/>
          <a:p>
            <a:pPr>
              <a:defRPr/>
            </a:pPr>
            <a:r>
              <a:rPr lang="en-US">
                <a:noFill/>
              </a:rPr>
              <a:t> </a:t>
            </a:r>
          </a:p>
        </p:txBody>
      </p:sp>
      <p:sp>
        <p:nvSpPr>
          <p:cNvPr id="2" name="Footer Placeholder 1">
            <a:extLst>
              <a:ext uri="{FF2B5EF4-FFF2-40B4-BE49-F238E27FC236}">
                <a16:creationId xmlns:a16="http://schemas.microsoft.com/office/drawing/2014/main" id="{C830A777-0EA2-4ABC-9536-E885397F48A6}"/>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C565071-EFD3-4F31-9A46-3E3E86B974F6}"/>
              </a:ext>
            </a:extLst>
          </p:cNvPr>
          <p:cNvSpPr>
            <a:spLocks noGrp="1"/>
          </p:cNvSpPr>
          <p:nvPr>
            <p:ph type="sldNum" sz="quarter" idx="4"/>
          </p:nvPr>
        </p:nvSpPr>
        <p:spPr/>
        <p:txBody>
          <a:bodyPr/>
          <a:lstStyle/>
          <a:p>
            <a:fld id="{F4B7F58F-9A72-4E07-B505-B7A6F5244F49}"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8868F764-2009-48D1-A726-F7A2B13B0284}"/>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endParaRPr lang="en-US" altLang="en-US" sz="3600" b="1" dirty="0">
              <a:solidFill>
                <a:schemeClr val="bg1"/>
              </a:solidFill>
              <a:latin typeface="Arial" panose="020B0604020202020204" pitchFamily="34" charset="0"/>
            </a:endParaRPr>
          </a:p>
        </p:txBody>
      </p:sp>
      <p:pic>
        <p:nvPicPr>
          <p:cNvPr id="47107" name="Picture 2">
            <a:extLst>
              <a:ext uri="{FF2B5EF4-FFF2-40B4-BE49-F238E27FC236}">
                <a16:creationId xmlns:a16="http://schemas.microsoft.com/office/drawing/2014/main" id="{71081474-94F3-48DF-897E-30F9E7CEDA9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524000"/>
            <a:ext cx="50292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Box 3">
            <a:extLst>
              <a:ext uri="{FF2B5EF4-FFF2-40B4-BE49-F238E27FC236}">
                <a16:creationId xmlns:a16="http://schemas.microsoft.com/office/drawing/2014/main" id="{BF14E34D-3C3B-41C3-B555-E5F746C4E867}"/>
              </a:ext>
            </a:extLst>
          </p:cNvPr>
          <p:cNvSpPr txBox="1">
            <a:spLocks noChangeArrowheads="1"/>
          </p:cNvSpPr>
          <p:nvPr/>
        </p:nvSpPr>
        <p:spPr bwMode="auto">
          <a:xfrm>
            <a:off x="6172200" y="1549400"/>
            <a:ext cx="2590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u="sng"/>
              <a:t>Compute</a:t>
            </a:r>
          </a:p>
          <a:p>
            <a:pPr eaLnBrk="1" hangingPunct="1"/>
            <a:r>
              <a:rPr lang="en-US" altLang="en-US"/>
              <a:t>R1, R2, R3</a:t>
            </a:r>
          </a:p>
          <a:p>
            <a:pPr eaLnBrk="1" hangingPunct="1"/>
            <a:r>
              <a:rPr lang="en-US" altLang="en-US"/>
              <a:t>I</a:t>
            </a:r>
          </a:p>
          <a:p>
            <a:pPr eaLnBrk="1" hangingPunct="1"/>
            <a:r>
              <a:rPr lang="en-US" altLang="en-US"/>
              <a:t>R (parallel resistance of R1, R2, R3)</a:t>
            </a:r>
          </a:p>
        </p:txBody>
      </p:sp>
      <p:sp>
        <p:nvSpPr>
          <p:cNvPr id="5" name="Content Placeholder 2">
            <a:extLst>
              <a:ext uri="{FF2B5EF4-FFF2-40B4-BE49-F238E27FC236}">
                <a16:creationId xmlns:a16="http://schemas.microsoft.com/office/drawing/2014/main" id="{47095CD1-1BF7-4912-BFDD-0AB03BEDFA4E}"/>
              </a:ext>
            </a:extLst>
          </p:cNvPr>
          <p:cNvSpPr>
            <a:spLocks noGrp="1"/>
          </p:cNvSpPr>
          <p:nvPr>
            <p:ph idx="1"/>
          </p:nvPr>
        </p:nvSpPr>
        <p:spPr>
          <a:xfrm>
            <a:off x="762000" y="4267200"/>
            <a:ext cx="4800600" cy="2182813"/>
          </a:xfrm>
        </p:spPr>
        <p:txBody>
          <a:bodyPr>
            <a:noAutofit/>
          </a:bodyPr>
          <a:lstStyle/>
          <a:p>
            <a:pPr marL="457200" lvl="1" indent="0">
              <a:buFont typeface="Times New Roman" panose="02020603050405020304" pitchFamily="18" charset="0"/>
              <a:buNone/>
              <a:defRPr/>
            </a:pPr>
            <a:r>
              <a:rPr lang="en-US" sz="2400" dirty="0">
                <a:latin typeface="Arial" panose="020B0604020202020204" pitchFamily="34" charset="0"/>
                <a:cs typeface="Arial" panose="020B0604020202020204" pitchFamily="34" charset="0"/>
              </a:rPr>
              <a:t>I = 10 + 20 + 5 =35A</a:t>
            </a:r>
          </a:p>
          <a:p>
            <a:pPr marL="457200" lvl="1" indent="0">
              <a:buFont typeface="Times New Roman" panose="02020603050405020304" pitchFamily="18" charset="0"/>
              <a:buNone/>
              <a:defRPr/>
            </a:pPr>
            <a:r>
              <a:rPr lang="en-US" sz="2400" dirty="0">
                <a:latin typeface="Arial" panose="020B0604020202020204" pitchFamily="34" charset="0"/>
                <a:cs typeface="Arial" panose="020B0604020202020204" pitchFamily="34" charset="0"/>
              </a:rPr>
              <a:t>R = V/I = 240 / 35 = 6.857 ohms</a:t>
            </a:r>
          </a:p>
          <a:p>
            <a:pPr lvl="1">
              <a:defRPr/>
            </a:pPr>
            <a:endParaRPr lang="en-US" sz="1600" dirty="0">
              <a:latin typeface="Arial" panose="020B0604020202020204" pitchFamily="34" charset="0"/>
              <a:cs typeface="Arial" panose="020B0604020202020204" pitchFamily="34" charset="0"/>
            </a:endParaRPr>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79B0C390-DA7B-4CA6-94AF-5C689FC4E82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44A76843-D118-470A-A341-39B0DD6F6079}"/>
              </a:ext>
            </a:extLst>
          </p:cNvPr>
          <p:cNvSpPr>
            <a:spLocks noGrp="1"/>
          </p:cNvSpPr>
          <p:nvPr>
            <p:ph type="sldNum" sz="quarter" idx="4"/>
          </p:nvPr>
        </p:nvSpPr>
        <p:spPr/>
        <p:txBody>
          <a:bodyPr/>
          <a:lstStyle/>
          <a:p>
            <a:fld id="{F4B7F58F-9A72-4E07-B505-B7A6F5244F49}"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724D9712-C51C-436D-B7E5-EFB33C634BD4}"/>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endParaRPr lang="en-US" altLang="en-US" sz="3600" b="1" dirty="0">
              <a:solidFill>
                <a:schemeClr val="bg1"/>
              </a:solidFill>
              <a:latin typeface="Arial" panose="020B0604020202020204" pitchFamily="34" charset="0"/>
            </a:endParaRPr>
          </a:p>
        </p:txBody>
      </p:sp>
      <p:sp>
        <p:nvSpPr>
          <p:cNvPr id="3" name="Content Placeholder 2">
            <a:extLst>
              <a:ext uri="{FF2B5EF4-FFF2-40B4-BE49-F238E27FC236}">
                <a16:creationId xmlns:a16="http://schemas.microsoft.com/office/drawing/2014/main" id="{3396E0AB-897C-4645-851B-358DB0E99F5D}"/>
              </a:ext>
            </a:extLst>
          </p:cNvPr>
          <p:cNvSpPr>
            <a:spLocks noGrp="1"/>
          </p:cNvSpPr>
          <p:nvPr>
            <p:ph idx="1"/>
          </p:nvPr>
        </p:nvSpPr>
        <p:spPr>
          <a:xfrm>
            <a:off x="457200" y="1403350"/>
            <a:ext cx="4038600" cy="4602163"/>
          </a:xfrm>
        </p:spPr>
        <p:txBody>
          <a:bodyPr>
            <a:noAutofit/>
          </a:bodyPr>
          <a:lstStyle/>
          <a:p>
            <a:pPr>
              <a:defRPr/>
            </a:pPr>
            <a:r>
              <a:rPr lang="en-US" sz="2400" dirty="0">
                <a:latin typeface="Arial" panose="020B0604020202020204" pitchFamily="34" charset="0"/>
                <a:cs typeface="Arial" panose="020B0604020202020204" pitchFamily="34" charset="0"/>
              </a:rPr>
              <a:t>More complex circuits</a:t>
            </a:r>
          </a:p>
          <a:p>
            <a:pPr>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r>
              <a:rPr lang="en-US" dirty="0"/>
              <a:t>V = V1 + V2</a:t>
            </a:r>
          </a:p>
          <a:p>
            <a:pPr marL="457200" lvl="1" indent="0">
              <a:buFont typeface="Times New Roman" panose="02020603050405020304" pitchFamily="18" charset="0"/>
              <a:buNone/>
              <a:defRPr/>
            </a:pPr>
            <a:r>
              <a:rPr lang="en-US" dirty="0"/>
              <a:t>I = I1 + I2 + I3</a:t>
            </a:r>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48132" name="Picture 3">
            <a:extLst>
              <a:ext uri="{FF2B5EF4-FFF2-40B4-BE49-F238E27FC236}">
                <a16:creationId xmlns:a16="http://schemas.microsoft.com/office/drawing/2014/main" id="{2B2ADE6E-1641-4660-B093-A59FBAC9F8E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61722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DE32924-3B56-4257-9B74-64CCA207E150}"/>
              </a:ext>
            </a:extLst>
          </p:cNvPr>
          <p:cNvSpPr txBox="1">
            <a:spLocks noRot="1" noChangeAspect="1" noMove="1" noResize="1" noEditPoints="1" noAdjustHandles="1" noChangeArrowheads="1" noChangeShapeType="1" noTextEdit="1"/>
          </p:cNvSpPr>
          <p:nvPr/>
        </p:nvSpPr>
        <p:spPr>
          <a:xfrm>
            <a:off x="3962400" y="4817144"/>
            <a:ext cx="3581400" cy="980205"/>
          </a:xfrm>
          <a:prstGeom prst="rect">
            <a:avLst/>
          </a:prstGeom>
          <a:blipFill rotWithShape="1">
            <a:blip r:embed="rId3"/>
            <a:stretch>
              <a:fillRect l="-4252"/>
            </a:stretch>
          </a:blipFill>
        </p:spPr>
        <p:txBody>
          <a:bodyPr/>
          <a:lstStyle/>
          <a:p>
            <a:pPr>
              <a:defRPr/>
            </a:pPr>
            <a:r>
              <a:rPr lang="en-US">
                <a:noFill/>
              </a:rPr>
              <a:t> </a:t>
            </a:r>
          </a:p>
        </p:txBody>
      </p:sp>
      <p:sp>
        <p:nvSpPr>
          <p:cNvPr id="2" name="Footer Placeholder 1">
            <a:extLst>
              <a:ext uri="{FF2B5EF4-FFF2-40B4-BE49-F238E27FC236}">
                <a16:creationId xmlns:a16="http://schemas.microsoft.com/office/drawing/2014/main" id="{4CB9A6E9-8613-4C75-800B-12A62C53F40F}"/>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2F254BF1-AEFC-4880-8C47-50362E986566}"/>
              </a:ext>
            </a:extLst>
          </p:cNvPr>
          <p:cNvSpPr>
            <a:spLocks noGrp="1"/>
          </p:cNvSpPr>
          <p:nvPr>
            <p:ph type="sldNum" sz="quarter" idx="4"/>
          </p:nvPr>
        </p:nvSpPr>
        <p:spPr/>
        <p:txBody>
          <a:bodyPr/>
          <a:lstStyle/>
          <a:p>
            <a:fld id="{F4B7F58F-9A72-4E07-B505-B7A6F5244F49}"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29765AB-10FA-4FF6-B8E6-0CE69C0F0408}"/>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endParaRPr lang="en-US" altLang="en-US" sz="3600" b="1" dirty="0">
              <a:solidFill>
                <a:schemeClr val="bg1"/>
              </a:solidFill>
              <a:latin typeface="Arial" panose="020B0604020202020204" pitchFamily="34" charset="0"/>
            </a:endParaRPr>
          </a:p>
        </p:txBody>
      </p:sp>
      <p:sp>
        <p:nvSpPr>
          <p:cNvPr id="3" name="Content Placeholder 2">
            <a:extLst>
              <a:ext uri="{FF2B5EF4-FFF2-40B4-BE49-F238E27FC236}">
                <a16:creationId xmlns:a16="http://schemas.microsoft.com/office/drawing/2014/main" id="{FAF1FC67-1D3C-4E5F-8E1B-3686FF6904AD}"/>
              </a:ext>
            </a:extLst>
          </p:cNvPr>
          <p:cNvSpPr>
            <a:spLocks noGrp="1"/>
          </p:cNvSpPr>
          <p:nvPr>
            <p:ph idx="1"/>
          </p:nvPr>
        </p:nvSpPr>
        <p:spPr>
          <a:xfrm>
            <a:off x="457200" y="1403350"/>
            <a:ext cx="4038600" cy="571500"/>
          </a:xfrm>
        </p:spPr>
        <p:txBody>
          <a:bodyPr>
            <a:noAutofit/>
          </a:bodyPr>
          <a:lstStyle/>
          <a:p>
            <a:pPr>
              <a:defRPr/>
            </a:pPr>
            <a:r>
              <a:rPr lang="en-US" sz="2400" dirty="0">
                <a:latin typeface="Arial" panose="020B0604020202020204" pitchFamily="34" charset="0"/>
                <a:cs typeface="Arial" panose="020B0604020202020204" pitchFamily="34" charset="0"/>
              </a:rPr>
              <a:t>More complex circuits</a:t>
            </a:r>
          </a:p>
          <a:p>
            <a:pPr>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49156" name="Picture 3">
            <a:extLst>
              <a:ext uri="{FF2B5EF4-FFF2-40B4-BE49-F238E27FC236}">
                <a16:creationId xmlns:a16="http://schemas.microsoft.com/office/drawing/2014/main" id="{A92BA795-D698-4ECE-B0D4-D963F0B4142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981200"/>
            <a:ext cx="4967288"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51008CC-5136-4667-B069-B3578C2EA09D}"/>
              </a:ext>
            </a:extLst>
          </p:cNvPr>
          <p:cNvSpPr txBox="1">
            <a:spLocks noRot="1" noChangeAspect="1" noMove="1" noResize="1" noEditPoints="1" noAdjustHandles="1" noChangeArrowheads="1" noChangeShapeType="1" noTextEdit="1"/>
          </p:cNvSpPr>
          <p:nvPr/>
        </p:nvSpPr>
        <p:spPr>
          <a:xfrm>
            <a:off x="5462940" y="2663004"/>
            <a:ext cx="3338159" cy="980205"/>
          </a:xfrm>
          <a:prstGeom prst="rect">
            <a:avLst/>
          </a:prstGeom>
          <a:blipFill rotWithShape="1">
            <a:blip r:embed="rId3"/>
            <a:stretch>
              <a:fillRect l="-4562"/>
            </a:stretch>
          </a:blipFill>
        </p:spPr>
        <p:txBody>
          <a:bodyPr/>
          <a:lstStyle/>
          <a:p>
            <a:pPr>
              <a:defRPr/>
            </a:pPr>
            <a:r>
              <a:rPr lang="en-US">
                <a:noFill/>
              </a:rPr>
              <a:t> </a:t>
            </a:r>
          </a:p>
        </p:txBody>
      </p:sp>
      <p:sp>
        <p:nvSpPr>
          <p:cNvPr id="6" name="TextBox 5">
            <a:extLst>
              <a:ext uri="{FF2B5EF4-FFF2-40B4-BE49-F238E27FC236}">
                <a16:creationId xmlns:a16="http://schemas.microsoft.com/office/drawing/2014/main" id="{CED27D2A-A06C-4E71-976F-D9EC501DB5EA}"/>
              </a:ext>
            </a:extLst>
          </p:cNvPr>
          <p:cNvSpPr txBox="1">
            <a:spLocks noRot="1" noChangeAspect="1" noMove="1" noResize="1" noEditPoints="1" noAdjustHandles="1" noChangeArrowheads="1" noChangeShapeType="1" noTextEdit="1"/>
          </p:cNvSpPr>
          <p:nvPr/>
        </p:nvSpPr>
        <p:spPr>
          <a:xfrm>
            <a:off x="952500" y="4648200"/>
            <a:ext cx="7086600" cy="980653"/>
          </a:xfrm>
          <a:prstGeom prst="rect">
            <a:avLst/>
          </a:prstGeom>
          <a:blipFill rotWithShape="1">
            <a:blip r:embed="rId4"/>
            <a:stretch>
              <a:fillRect l="-2150" b="-69375"/>
            </a:stretch>
          </a:blipFill>
        </p:spPr>
        <p:txBody>
          <a:bodyPr/>
          <a:lstStyle/>
          <a:p>
            <a:pPr>
              <a:defRPr/>
            </a:pPr>
            <a:r>
              <a:rPr lang="en-US">
                <a:noFill/>
              </a:rPr>
              <a:t> </a:t>
            </a:r>
          </a:p>
        </p:txBody>
      </p:sp>
      <p:sp>
        <p:nvSpPr>
          <p:cNvPr id="2" name="Footer Placeholder 1">
            <a:extLst>
              <a:ext uri="{FF2B5EF4-FFF2-40B4-BE49-F238E27FC236}">
                <a16:creationId xmlns:a16="http://schemas.microsoft.com/office/drawing/2014/main" id="{107FC820-AC09-4A7E-BFA5-2EC694869633}"/>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FAB87BC9-294E-4880-9C76-4327C365A7A7}"/>
              </a:ext>
            </a:extLst>
          </p:cNvPr>
          <p:cNvSpPr>
            <a:spLocks noGrp="1"/>
          </p:cNvSpPr>
          <p:nvPr>
            <p:ph type="sldNum" sz="quarter" idx="4"/>
          </p:nvPr>
        </p:nvSpPr>
        <p:spPr/>
        <p:txBody>
          <a:bodyPr/>
          <a:lstStyle/>
          <a:p>
            <a:fld id="{F4B7F58F-9A72-4E07-B505-B7A6F5244F49}"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234A4CBD-F444-4A12-9227-022C8A3EDC2E}"/>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endParaRPr lang="en-US" altLang="en-US" sz="3600" b="1" dirty="0">
              <a:solidFill>
                <a:schemeClr val="bg1"/>
              </a:solidFill>
              <a:latin typeface="Arial" panose="020B0604020202020204" pitchFamily="34" charset="0"/>
            </a:endParaRPr>
          </a:p>
        </p:txBody>
      </p:sp>
      <p:sp>
        <p:nvSpPr>
          <p:cNvPr id="3" name="Content Placeholder 2">
            <a:extLst>
              <a:ext uri="{FF2B5EF4-FFF2-40B4-BE49-F238E27FC236}">
                <a16:creationId xmlns:a16="http://schemas.microsoft.com/office/drawing/2014/main" id="{79F44BCB-E8D2-47AC-AF47-37BC1762EF40}"/>
              </a:ext>
            </a:extLst>
          </p:cNvPr>
          <p:cNvSpPr>
            <a:spLocks noGrp="1"/>
          </p:cNvSpPr>
          <p:nvPr>
            <p:ph idx="1"/>
          </p:nvPr>
        </p:nvSpPr>
        <p:spPr>
          <a:xfrm>
            <a:off x="457200" y="1403350"/>
            <a:ext cx="4038600" cy="571500"/>
          </a:xfrm>
        </p:spPr>
        <p:txBody>
          <a:bodyPr>
            <a:noAutofit/>
          </a:bodyPr>
          <a:lstStyle/>
          <a:p>
            <a:pPr>
              <a:defRPr/>
            </a:pPr>
            <a:r>
              <a:rPr lang="en-US" sz="2400" dirty="0">
                <a:latin typeface="Arial" panose="020B0604020202020204" pitchFamily="34" charset="0"/>
                <a:cs typeface="Arial" panose="020B0604020202020204" pitchFamily="34" charset="0"/>
              </a:rPr>
              <a:t>More complex circuits</a:t>
            </a:r>
          </a:p>
          <a:p>
            <a:pPr>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50180" name="Picture 3">
            <a:extLst>
              <a:ext uri="{FF2B5EF4-FFF2-40B4-BE49-F238E27FC236}">
                <a16:creationId xmlns:a16="http://schemas.microsoft.com/office/drawing/2014/main" id="{8FC9C255-B46A-4577-9F51-A55557824EA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981200"/>
            <a:ext cx="4967288"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3E28318-C220-4CB4-B56C-3328B1436D23}"/>
              </a:ext>
            </a:extLst>
          </p:cNvPr>
          <p:cNvSpPr txBox="1">
            <a:spLocks noRot="1" noChangeAspect="1" noMove="1" noResize="1" noEditPoints="1" noAdjustHandles="1" noChangeArrowheads="1" noChangeShapeType="1" noTextEdit="1"/>
          </p:cNvSpPr>
          <p:nvPr/>
        </p:nvSpPr>
        <p:spPr>
          <a:xfrm>
            <a:off x="5410200" y="2663004"/>
            <a:ext cx="3505199" cy="980205"/>
          </a:xfrm>
          <a:prstGeom prst="rect">
            <a:avLst/>
          </a:prstGeom>
          <a:blipFill rotWithShape="1">
            <a:blip r:embed="rId3"/>
            <a:stretch>
              <a:fillRect l="-4530"/>
            </a:stretch>
          </a:blipFill>
        </p:spPr>
        <p:txBody>
          <a:bodyPr/>
          <a:lstStyle/>
          <a:p>
            <a:pPr>
              <a:defRPr/>
            </a:pPr>
            <a:r>
              <a:rPr lang="en-US">
                <a:noFill/>
              </a:rPr>
              <a:t> </a:t>
            </a:r>
          </a:p>
        </p:txBody>
      </p:sp>
      <p:sp>
        <p:nvSpPr>
          <p:cNvPr id="6" name="TextBox 5">
            <a:extLst>
              <a:ext uri="{FF2B5EF4-FFF2-40B4-BE49-F238E27FC236}">
                <a16:creationId xmlns:a16="http://schemas.microsoft.com/office/drawing/2014/main" id="{8FF6AF47-CD8F-4CAE-94C8-742DC3CEF772}"/>
              </a:ext>
            </a:extLst>
          </p:cNvPr>
          <p:cNvSpPr txBox="1">
            <a:spLocks noRot="1" noChangeAspect="1" noMove="1" noResize="1" noEditPoints="1" noAdjustHandles="1" noChangeArrowheads="1" noChangeShapeType="1" noTextEdit="1"/>
          </p:cNvSpPr>
          <p:nvPr/>
        </p:nvSpPr>
        <p:spPr>
          <a:xfrm>
            <a:off x="609600" y="4648200"/>
            <a:ext cx="8001000" cy="980653"/>
          </a:xfrm>
          <a:prstGeom prst="rect">
            <a:avLst/>
          </a:prstGeom>
          <a:blipFill rotWithShape="1">
            <a:blip r:embed="rId4"/>
            <a:stretch>
              <a:fillRect l="-1904"/>
            </a:stretch>
          </a:blipFill>
        </p:spPr>
        <p:txBody>
          <a:bodyPr/>
          <a:lstStyle/>
          <a:p>
            <a:pPr>
              <a:defRPr/>
            </a:pPr>
            <a:r>
              <a:rPr lang="en-US">
                <a:noFill/>
              </a:rPr>
              <a:t> </a:t>
            </a:r>
          </a:p>
        </p:txBody>
      </p:sp>
      <p:sp>
        <p:nvSpPr>
          <p:cNvPr id="2" name="Footer Placeholder 1">
            <a:extLst>
              <a:ext uri="{FF2B5EF4-FFF2-40B4-BE49-F238E27FC236}">
                <a16:creationId xmlns:a16="http://schemas.microsoft.com/office/drawing/2014/main" id="{8AD6D0F6-A89D-4743-A320-8EEF369BCBB2}"/>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1ED64CBE-C9EA-4A01-92ED-0A7C25EE70C2}"/>
              </a:ext>
            </a:extLst>
          </p:cNvPr>
          <p:cNvSpPr>
            <a:spLocks noGrp="1"/>
          </p:cNvSpPr>
          <p:nvPr>
            <p:ph type="sldNum" sz="quarter" idx="4"/>
          </p:nvPr>
        </p:nvSpPr>
        <p:spPr/>
        <p:txBody>
          <a:bodyPr/>
          <a:lstStyle/>
          <a:p>
            <a:fld id="{F4B7F58F-9A72-4E07-B505-B7A6F5244F49}"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E933838-8EBE-4A70-996C-1E95FEFEA870}"/>
              </a:ext>
            </a:extLst>
          </p:cNvPr>
          <p:cNvSpPr>
            <a:spLocks noGrp="1" noChangeArrowheads="1"/>
          </p:cNvSpPr>
          <p:nvPr>
            <p:ph type="title"/>
          </p:nvPr>
        </p:nvSpPr>
        <p:spPr bwMode="auto">
          <a:xfrm>
            <a:off x="1371600" y="310768"/>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chemeClr val="accent6">
                    <a:lumMod val="50000"/>
                  </a:schemeClr>
                </a:solidFill>
                <a:latin typeface="+mj-lt"/>
              </a:rPr>
              <a:t>AC vs DC</a:t>
            </a:r>
          </a:p>
        </p:txBody>
      </p:sp>
      <p:sp>
        <p:nvSpPr>
          <p:cNvPr id="3" name="Rectangle 3">
            <a:extLst>
              <a:ext uri="{FF2B5EF4-FFF2-40B4-BE49-F238E27FC236}">
                <a16:creationId xmlns:a16="http://schemas.microsoft.com/office/drawing/2014/main" id="{B8AFD0EF-7161-4C48-8BD1-0F7B2DE32385}"/>
              </a:ext>
            </a:extLst>
          </p:cNvPr>
          <p:cNvSpPr txBox="1">
            <a:spLocks noChangeArrowheads="1"/>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eaLnBrk="1" hangingPunct="1">
              <a:defRPr/>
            </a:pPr>
            <a:r>
              <a:rPr lang="en-US" b="1" kern="0" dirty="0">
                <a:latin typeface="+mj-lt"/>
                <a:cs typeface="Arial" panose="020B0604020202020204" pitchFamily="34" charset="0"/>
              </a:rPr>
              <a:t>Direct Current (DC)</a:t>
            </a:r>
            <a:r>
              <a:rPr lang="en-US" kern="0" dirty="0">
                <a:latin typeface="+mj-lt"/>
                <a:cs typeface="Arial" panose="020B0604020202020204" pitchFamily="34" charset="0"/>
              </a:rPr>
              <a:t> – an electric current that flows in one direction.(IEEE100)</a:t>
            </a:r>
          </a:p>
          <a:p>
            <a:pPr eaLnBrk="1" hangingPunct="1">
              <a:defRPr/>
            </a:pPr>
            <a:endParaRPr lang="en-US" b="1" kern="0" dirty="0">
              <a:latin typeface="+mj-lt"/>
              <a:cs typeface="Arial" panose="020B0604020202020204" pitchFamily="34" charset="0"/>
            </a:endParaRPr>
          </a:p>
          <a:p>
            <a:pPr eaLnBrk="1" hangingPunct="1">
              <a:defRPr/>
            </a:pPr>
            <a:r>
              <a:rPr lang="en-US" b="1" kern="0" dirty="0">
                <a:latin typeface="+mj-lt"/>
                <a:cs typeface="Arial" panose="020B0604020202020204" pitchFamily="34" charset="0"/>
              </a:rPr>
              <a:t>Alternating Current (AC)</a:t>
            </a:r>
            <a:r>
              <a:rPr lang="en-US" kern="0" dirty="0">
                <a:latin typeface="+mj-lt"/>
                <a:cs typeface="Arial" panose="020B0604020202020204" pitchFamily="34" charset="0"/>
              </a:rPr>
              <a:t> – an electric current that reverses direction at regularly recurring intervals of time. (IEEE100)</a:t>
            </a:r>
          </a:p>
          <a:p>
            <a:pPr eaLnBrk="1" hangingPunct="1">
              <a:defRPr/>
            </a:pPr>
            <a:endParaRPr lang="en-US" kern="0" dirty="0"/>
          </a:p>
        </p:txBody>
      </p:sp>
      <p:sp>
        <p:nvSpPr>
          <p:cNvPr id="4" name="Footer Placeholder 3">
            <a:extLst>
              <a:ext uri="{FF2B5EF4-FFF2-40B4-BE49-F238E27FC236}">
                <a16:creationId xmlns:a16="http://schemas.microsoft.com/office/drawing/2014/main" id="{F38DB47D-4AB1-4DFD-84ED-A2F413D82ECE}"/>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912D69BC-2F6D-42C8-9AD1-BDBD770299CD}"/>
              </a:ext>
            </a:extLst>
          </p:cNvPr>
          <p:cNvSpPr>
            <a:spLocks noGrp="1"/>
          </p:cNvSpPr>
          <p:nvPr>
            <p:ph type="sldNum" sz="quarter" idx="4"/>
          </p:nvPr>
        </p:nvSpPr>
        <p:spPr/>
        <p:txBody>
          <a:bodyPr/>
          <a:lstStyle/>
          <a:p>
            <a:fld id="{F4B7F58F-9A72-4E07-B505-B7A6F5244F49}"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AB24C1F-0F60-48F0-BF1B-948ED410ABD7}"/>
              </a:ext>
            </a:extLst>
          </p:cNvPr>
          <p:cNvSpPr>
            <a:spLocks noGrp="1" noChangeArrowheads="1"/>
          </p:cNvSpPr>
          <p:nvPr>
            <p:ph type="title"/>
          </p:nvPr>
        </p:nvSpPr>
        <p:spPr bwMode="auto">
          <a:xfrm>
            <a:off x="457200" y="1524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Arial" panose="020B0604020202020204" pitchFamily="34" charset="0"/>
              </a:rPr>
              <a:t>Basic Electrical Laws</a:t>
            </a:r>
            <a:endParaRPr lang="en-US" altLang="en-US" sz="3600" b="1" dirty="0">
              <a:solidFill>
                <a:schemeClr val="bg1"/>
              </a:solidFill>
              <a:latin typeface="Arial" panose="020B0604020202020204" pitchFamily="34" charset="0"/>
            </a:endParaRPr>
          </a:p>
        </p:txBody>
      </p:sp>
      <p:sp>
        <p:nvSpPr>
          <p:cNvPr id="3" name="Content Placeholder 2">
            <a:extLst>
              <a:ext uri="{FF2B5EF4-FFF2-40B4-BE49-F238E27FC236}">
                <a16:creationId xmlns:a16="http://schemas.microsoft.com/office/drawing/2014/main" id="{4888B3FD-17A0-4EB9-9267-3BBA2D5E6DF9}"/>
              </a:ext>
            </a:extLst>
          </p:cNvPr>
          <p:cNvSpPr>
            <a:spLocks noGrp="1"/>
          </p:cNvSpPr>
          <p:nvPr>
            <p:ph idx="1"/>
          </p:nvPr>
        </p:nvSpPr>
        <p:spPr>
          <a:xfrm>
            <a:off x="457200" y="1403350"/>
            <a:ext cx="4038600" cy="571500"/>
          </a:xfrm>
        </p:spPr>
        <p:txBody>
          <a:bodyPr>
            <a:noAutofit/>
          </a:bodyPr>
          <a:lstStyle/>
          <a:p>
            <a:pPr>
              <a:defRPr/>
            </a:pPr>
            <a:r>
              <a:rPr lang="en-US" sz="2400" dirty="0">
                <a:latin typeface="Arial" panose="020B0604020202020204" pitchFamily="34" charset="0"/>
                <a:cs typeface="Arial" panose="020B0604020202020204" pitchFamily="34" charset="0"/>
              </a:rPr>
              <a:t>More complex circuits</a:t>
            </a:r>
          </a:p>
          <a:p>
            <a:pPr>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pic>
        <p:nvPicPr>
          <p:cNvPr id="51204" name="Picture 3">
            <a:extLst>
              <a:ext uri="{FF2B5EF4-FFF2-40B4-BE49-F238E27FC236}">
                <a16:creationId xmlns:a16="http://schemas.microsoft.com/office/drawing/2014/main" id="{5C1E67EB-9B78-4492-9432-7CD37B43E15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884363"/>
            <a:ext cx="51689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Box 4">
            <a:extLst>
              <a:ext uri="{FF2B5EF4-FFF2-40B4-BE49-F238E27FC236}">
                <a16:creationId xmlns:a16="http://schemas.microsoft.com/office/drawing/2014/main" id="{088052AF-10EB-44C3-BE68-DB083C5A0C4C}"/>
              </a:ext>
            </a:extLst>
          </p:cNvPr>
          <p:cNvSpPr txBox="1">
            <a:spLocks noChangeArrowheads="1"/>
          </p:cNvSpPr>
          <p:nvPr/>
        </p:nvSpPr>
        <p:spPr bwMode="auto">
          <a:xfrm>
            <a:off x="6019800" y="2362200"/>
            <a:ext cx="25908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u="sng"/>
              <a:t>Compute</a:t>
            </a:r>
          </a:p>
          <a:p>
            <a:pPr eaLnBrk="1" hangingPunct="1"/>
            <a:r>
              <a:rPr lang="en-US" altLang="en-US"/>
              <a:t>V2</a:t>
            </a:r>
          </a:p>
          <a:p>
            <a:pPr eaLnBrk="1" hangingPunct="1"/>
            <a:r>
              <a:rPr lang="en-US" altLang="en-US"/>
              <a:t>R1, R2, R3, R4</a:t>
            </a:r>
          </a:p>
          <a:p>
            <a:pPr eaLnBrk="1" hangingPunct="1"/>
            <a:r>
              <a:rPr lang="en-US" altLang="en-US"/>
              <a:t>Total Power</a:t>
            </a:r>
          </a:p>
        </p:txBody>
      </p:sp>
      <p:sp>
        <p:nvSpPr>
          <p:cNvPr id="6" name="TextBox 5">
            <a:extLst>
              <a:ext uri="{FF2B5EF4-FFF2-40B4-BE49-F238E27FC236}">
                <a16:creationId xmlns:a16="http://schemas.microsoft.com/office/drawing/2014/main" id="{11257520-AB4D-4E74-8CAB-B2A55AD4B71D}"/>
              </a:ext>
            </a:extLst>
          </p:cNvPr>
          <p:cNvSpPr txBox="1">
            <a:spLocks noChangeArrowheads="1"/>
          </p:cNvSpPr>
          <p:nvPr/>
        </p:nvSpPr>
        <p:spPr bwMode="auto">
          <a:xfrm>
            <a:off x="952500" y="4648200"/>
            <a:ext cx="70866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F0000"/>
                </a:solidFill>
              </a:rPr>
              <a:t>V2 = 240 – 40 = 200 volts</a:t>
            </a:r>
          </a:p>
          <a:p>
            <a:pPr eaLnBrk="1" hangingPunct="1"/>
            <a:r>
              <a:rPr lang="en-US" altLang="en-US" sz="2400">
                <a:solidFill>
                  <a:srgbClr val="FF0000"/>
                </a:solidFill>
              </a:rPr>
              <a:t>R1 = 40/10 = 4,  R2 = 200/5 = 40, </a:t>
            </a:r>
          </a:p>
          <a:p>
            <a:pPr eaLnBrk="1" hangingPunct="1"/>
            <a:r>
              <a:rPr lang="en-US" altLang="en-US" sz="2400">
                <a:solidFill>
                  <a:srgbClr val="FF0000"/>
                </a:solidFill>
              </a:rPr>
              <a:t>R3 = 200/3 = 66.667, R4 = 200/2 = 100</a:t>
            </a:r>
          </a:p>
          <a:p>
            <a:pPr eaLnBrk="1" hangingPunct="1"/>
            <a:endParaRPr lang="en-US" altLang="en-US" sz="2400"/>
          </a:p>
        </p:txBody>
      </p:sp>
      <p:sp>
        <p:nvSpPr>
          <p:cNvPr id="2" name="Footer Placeholder 1">
            <a:extLst>
              <a:ext uri="{FF2B5EF4-FFF2-40B4-BE49-F238E27FC236}">
                <a16:creationId xmlns:a16="http://schemas.microsoft.com/office/drawing/2014/main" id="{46271DC2-AB17-4BDA-BE83-D3B4B49BD9F0}"/>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A134A22C-C041-457E-9673-EB0C4BC4ED8E}"/>
              </a:ext>
            </a:extLst>
          </p:cNvPr>
          <p:cNvSpPr>
            <a:spLocks noGrp="1"/>
          </p:cNvSpPr>
          <p:nvPr>
            <p:ph type="sldNum" sz="quarter" idx="4"/>
          </p:nvPr>
        </p:nvSpPr>
        <p:spPr/>
        <p:txBody>
          <a:bodyPr/>
          <a:lstStyle/>
          <a:p>
            <a:fld id="{F4B7F58F-9A72-4E07-B505-B7A6F5244F49}" type="slidenum">
              <a:rPr lang="en-US" smtClean="0"/>
              <a:pPr/>
              <a:t>40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01A14B01-C139-42C3-9BC8-011329CD610E}"/>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AC Theory</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Power – The Simple View</a:t>
            </a:r>
          </a:p>
        </p:txBody>
      </p:sp>
      <p:sp>
        <p:nvSpPr>
          <p:cNvPr id="52227" name="Text Box 22">
            <a:extLst>
              <a:ext uri="{FF2B5EF4-FFF2-40B4-BE49-F238E27FC236}">
                <a16:creationId xmlns:a16="http://schemas.microsoft.com/office/drawing/2014/main" id="{4C2B2470-99E7-494D-8D5C-6716271086D7}"/>
              </a:ext>
            </a:extLst>
          </p:cNvPr>
          <p:cNvSpPr txBox="1">
            <a:spLocks noChangeArrowheads="1"/>
          </p:cNvSpPr>
          <p:nvPr/>
        </p:nvSpPr>
        <p:spPr bwMode="auto">
          <a:xfrm>
            <a:off x="609600" y="1524000"/>
            <a:ext cx="3862388"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t>E = Voltage (rms)</a:t>
            </a:r>
          </a:p>
          <a:p>
            <a:pPr eaLnBrk="1" hangingPunct="1"/>
            <a:r>
              <a:rPr lang="en-US" altLang="en-US" sz="2400"/>
              <a:t>I = Current (rms)</a:t>
            </a:r>
          </a:p>
          <a:p>
            <a:pPr eaLnBrk="1" hangingPunct="1"/>
            <a:r>
              <a:rPr lang="en-US" altLang="en-US" sz="2400"/>
              <a:t>PF = Power Factor</a:t>
            </a:r>
          </a:p>
          <a:p>
            <a:pPr eaLnBrk="1" hangingPunct="1"/>
            <a:r>
              <a:rPr lang="en-US" altLang="en-US" sz="2400"/>
              <a:t>Power = Watts = E x I x PF</a:t>
            </a:r>
          </a:p>
          <a:p>
            <a:pPr eaLnBrk="1" hangingPunct="1"/>
            <a:r>
              <a:rPr lang="en-US" altLang="en-US" sz="2400"/>
              <a:t>Power is sometimes</a:t>
            </a:r>
          </a:p>
          <a:p>
            <a:pPr eaLnBrk="1" hangingPunct="1"/>
            <a:r>
              <a:rPr lang="en-US" altLang="en-US" sz="2400"/>
              <a:t> referred to as Demand</a:t>
            </a:r>
          </a:p>
        </p:txBody>
      </p:sp>
      <p:sp>
        <p:nvSpPr>
          <p:cNvPr id="4" name="Text Box 23">
            <a:extLst>
              <a:ext uri="{FF2B5EF4-FFF2-40B4-BE49-F238E27FC236}">
                <a16:creationId xmlns:a16="http://schemas.microsoft.com/office/drawing/2014/main" id="{DF1BB80F-AA0A-4A11-B999-57FAA704C462}"/>
              </a:ext>
            </a:extLst>
          </p:cNvPr>
          <p:cNvSpPr txBox="1">
            <a:spLocks noChangeArrowheads="1"/>
          </p:cNvSpPr>
          <p:nvPr/>
        </p:nvSpPr>
        <p:spPr bwMode="auto">
          <a:xfrm>
            <a:off x="6553200" y="1752600"/>
            <a:ext cx="1725613"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chemeClr val="accent2"/>
                </a:solidFill>
              </a:rPr>
              <a:t>Sinusoidal</a:t>
            </a:r>
          </a:p>
          <a:p>
            <a:pPr algn="ctr" eaLnBrk="1" hangingPunct="1"/>
            <a:r>
              <a:rPr lang="en-US" altLang="en-US" sz="2400">
                <a:solidFill>
                  <a:schemeClr val="accent2"/>
                </a:solidFill>
              </a:rPr>
              <a:t>Waveforms</a:t>
            </a:r>
          </a:p>
          <a:p>
            <a:pPr algn="ctr" eaLnBrk="1" hangingPunct="1"/>
            <a:r>
              <a:rPr lang="en-US" altLang="en-US" sz="2400">
                <a:solidFill>
                  <a:schemeClr val="accent2"/>
                </a:solidFill>
              </a:rPr>
              <a:t>Only</a:t>
            </a:r>
          </a:p>
          <a:p>
            <a:pPr algn="ctr" eaLnBrk="1" hangingPunct="1"/>
            <a:endParaRPr lang="en-US" altLang="en-US" sz="2400">
              <a:solidFill>
                <a:schemeClr val="accent2"/>
              </a:solidFill>
            </a:endParaRPr>
          </a:p>
          <a:p>
            <a:pPr algn="ctr" eaLnBrk="1" hangingPunct="1"/>
            <a:r>
              <a:rPr lang="en-US" altLang="en-US" sz="2400">
                <a:solidFill>
                  <a:schemeClr val="accent2"/>
                </a:solidFill>
              </a:rPr>
              <a:t>NO</a:t>
            </a:r>
          </a:p>
          <a:p>
            <a:pPr algn="ctr" eaLnBrk="1" hangingPunct="1"/>
            <a:r>
              <a:rPr lang="en-US" altLang="en-US" sz="2400">
                <a:solidFill>
                  <a:schemeClr val="accent2"/>
                </a:solidFill>
              </a:rPr>
              <a:t>Harmonics</a:t>
            </a:r>
          </a:p>
        </p:txBody>
      </p:sp>
      <p:sp>
        <p:nvSpPr>
          <p:cNvPr id="5" name="Text Box 24">
            <a:extLst>
              <a:ext uri="{FF2B5EF4-FFF2-40B4-BE49-F238E27FC236}">
                <a16:creationId xmlns:a16="http://schemas.microsoft.com/office/drawing/2014/main" id="{FB316105-116F-4EB4-8BDC-0B6021C7F1C6}"/>
              </a:ext>
            </a:extLst>
          </p:cNvPr>
          <p:cNvSpPr txBox="1">
            <a:spLocks noChangeArrowheads="1"/>
          </p:cNvSpPr>
          <p:nvPr/>
        </p:nvSpPr>
        <p:spPr bwMode="auto">
          <a:xfrm>
            <a:off x="647700" y="4572000"/>
            <a:ext cx="47132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For a 120 Volt service drawing</a:t>
            </a:r>
          </a:p>
          <a:p>
            <a:pPr algn="ctr" eaLnBrk="1" hangingPunct="1"/>
            <a:r>
              <a:rPr lang="en-US" altLang="en-US" sz="2400">
                <a:solidFill>
                  <a:srgbClr val="000066"/>
                </a:solidFill>
              </a:rPr>
              <a:t>13 Amps at Unity (1.0) PF, </a:t>
            </a:r>
          </a:p>
          <a:p>
            <a:pPr algn="ctr" eaLnBrk="1" hangingPunct="1"/>
            <a:r>
              <a:rPr lang="en-US" altLang="en-US" sz="2400">
                <a:solidFill>
                  <a:srgbClr val="000066"/>
                </a:solidFill>
              </a:rPr>
              <a:t>how much power is being drawn?</a:t>
            </a:r>
          </a:p>
        </p:txBody>
      </p:sp>
      <p:graphicFrame>
        <p:nvGraphicFramePr>
          <p:cNvPr id="2" name="Object 1">
            <a:extLst>
              <a:ext uri="{FF2B5EF4-FFF2-40B4-BE49-F238E27FC236}">
                <a16:creationId xmlns:a16="http://schemas.microsoft.com/office/drawing/2014/main" id="{7DC989BD-8A7F-4D52-8231-A58F9F5077A0}"/>
              </a:ext>
            </a:extLst>
          </p:cNvPr>
          <p:cNvGraphicFramePr>
            <a:graphicFrameLocks noChangeAspect="1"/>
          </p:cNvGraphicFramePr>
          <p:nvPr/>
        </p:nvGraphicFramePr>
        <p:xfrm>
          <a:off x="6324600" y="4800600"/>
          <a:ext cx="1419225" cy="1419225"/>
        </p:xfrm>
        <a:graphic>
          <a:graphicData uri="http://schemas.openxmlformats.org/presentationml/2006/ole">
            <mc:AlternateContent xmlns:mc="http://schemas.openxmlformats.org/markup-compatibility/2006">
              <mc:Choice xmlns:v="urn:schemas-microsoft-com:vml" Requires="v">
                <p:oleObj name="PHOTO-PAINT" r:id="rId2" imgW="4514286" imgH="4514286" progId="CorelPhotoPaint.Image.12">
                  <p:embed/>
                </p:oleObj>
              </mc:Choice>
              <mc:Fallback>
                <p:oleObj name="PHOTO-PAINT" r:id="rId2" imgW="4514286" imgH="4514286" progId="CorelPhotoPaint.Image.12">
                  <p:embed/>
                  <p:pic>
                    <p:nvPicPr>
                      <p:cNvPr id="2" name="Object 1">
                        <a:extLst>
                          <a:ext uri="{FF2B5EF4-FFF2-40B4-BE49-F238E27FC236}">
                            <a16:creationId xmlns:a16="http://schemas.microsoft.com/office/drawing/2014/main" id="{7DC989BD-8A7F-4D52-8231-A58F9F5077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800600"/>
                        <a:ext cx="141922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25">
            <a:extLst>
              <a:ext uri="{FF2B5EF4-FFF2-40B4-BE49-F238E27FC236}">
                <a16:creationId xmlns:a16="http://schemas.microsoft.com/office/drawing/2014/main" id="{AB7917BB-47CE-470B-90D8-91F407F4983A}"/>
              </a:ext>
            </a:extLst>
          </p:cNvPr>
          <p:cNvSpPr txBox="1">
            <a:spLocks noChangeArrowheads="1"/>
          </p:cNvSpPr>
          <p:nvPr/>
        </p:nvSpPr>
        <p:spPr bwMode="auto">
          <a:xfrm>
            <a:off x="1371600" y="6096000"/>
            <a:ext cx="519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120 x 13 x 1.0 = 1560 Watts</a:t>
            </a:r>
          </a:p>
        </p:txBody>
      </p:sp>
      <p:sp>
        <p:nvSpPr>
          <p:cNvPr id="3" name="Footer Placeholder 2">
            <a:extLst>
              <a:ext uri="{FF2B5EF4-FFF2-40B4-BE49-F238E27FC236}">
                <a16:creationId xmlns:a16="http://schemas.microsoft.com/office/drawing/2014/main" id="{08C27C23-F40F-40F3-B5D6-E2A37C806F3B}"/>
              </a:ext>
            </a:extLst>
          </p:cNvPr>
          <p:cNvSpPr>
            <a:spLocks noGrp="1"/>
          </p:cNvSpPr>
          <p:nvPr>
            <p:ph type="ftr" sz="quarter" idx="3"/>
          </p:nvPr>
        </p:nvSpPr>
        <p:spPr/>
        <p:txBody>
          <a:bodyPr/>
          <a:lstStyle/>
          <a:p>
            <a:r>
              <a:rPr lang="en-US"/>
              <a:t>tescometering.com</a:t>
            </a:r>
            <a:endParaRPr lang="en-US" dirty="0"/>
          </a:p>
        </p:txBody>
      </p:sp>
      <p:sp>
        <p:nvSpPr>
          <p:cNvPr id="6" name="Slide Number Placeholder 5">
            <a:extLst>
              <a:ext uri="{FF2B5EF4-FFF2-40B4-BE49-F238E27FC236}">
                <a16:creationId xmlns:a16="http://schemas.microsoft.com/office/drawing/2014/main" id="{B3853A5A-FEFD-49A1-B20B-5559A7865416}"/>
              </a:ext>
            </a:extLst>
          </p:cNvPr>
          <p:cNvSpPr>
            <a:spLocks noGrp="1"/>
          </p:cNvSpPr>
          <p:nvPr>
            <p:ph type="sldNum" sz="quarter" idx="4"/>
          </p:nvPr>
        </p:nvSpPr>
        <p:spPr/>
        <p:txBody>
          <a:bodyPr/>
          <a:lstStyle/>
          <a:p>
            <a:fld id="{F4B7F58F-9A72-4E07-B505-B7A6F5244F49}" type="slidenum">
              <a:rPr lang="en-US" smtClean="0"/>
              <a:pPr/>
              <a:t>41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621906B-A698-494E-85A2-E287FCE614F1}"/>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Meter Math</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Power – The Simple View</a:t>
            </a:r>
          </a:p>
        </p:txBody>
      </p:sp>
      <p:sp>
        <p:nvSpPr>
          <p:cNvPr id="53251" name="Text Box 5">
            <a:extLst>
              <a:ext uri="{FF2B5EF4-FFF2-40B4-BE49-F238E27FC236}">
                <a16:creationId xmlns:a16="http://schemas.microsoft.com/office/drawing/2014/main" id="{15CDD202-C9F4-422E-B021-50F4E4783E85}"/>
              </a:ext>
            </a:extLst>
          </p:cNvPr>
          <p:cNvSpPr txBox="1">
            <a:spLocks noChangeArrowheads="1"/>
          </p:cNvSpPr>
          <p:nvPr/>
        </p:nvSpPr>
        <p:spPr bwMode="auto">
          <a:xfrm>
            <a:off x="854075" y="1600200"/>
            <a:ext cx="47132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For a 120 Volt service drawing</a:t>
            </a:r>
          </a:p>
          <a:p>
            <a:pPr algn="ctr" eaLnBrk="1" hangingPunct="1"/>
            <a:r>
              <a:rPr lang="en-US" altLang="en-US" sz="2400">
                <a:solidFill>
                  <a:srgbClr val="000066"/>
                </a:solidFill>
              </a:rPr>
              <a:t>13 Amps at 0.866 PF, </a:t>
            </a:r>
          </a:p>
          <a:p>
            <a:pPr algn="ctr" eaLnBrk="1" hangingPunct="1"/>
            <a:r>
              <a:rPr lang="en-US" altLang="en-US" sz="2400">
                <a:solidFill>
                  <a:srgbClr val="000066"/>
                </a:solidFill>
              </a:rPr>
              <a:t>how much power is being drawn?</a:t>
            </a:r>
          </a:p>
        </p:txBody>
      </p:sp>
      <p:sp>
        <p:nvSpPr>
          <p:cNvPr id="4" name="Text Box 6">
            <a:extLst>
              <a:ext uri="{FF2B5EF4-FFF2-40B4-BE49-F238E27FC236}">
                <a16:creationId xmlns:a16="http://schemas.microsoft.com/office/drawing/2014/main" id="{F85FF869-0543-4111-A402-253860A285CD}"/>
              </a:ext>
            </a:extLst>
          </p:cNvPr>
          <p:cNvSpPr txBox="1">
            <a:spLocks noChangeArrowheads="1"/>
          </p:cNvSpPr>
          <p:nvPr/>
        </p:nvSpPr>
        <p:spPr bwMode="auto">
          <a:xfrm>
            <a:off x="685800" y="3011488"/>
            <a:ext cx="553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120 x 13 x 0.866 = 1351 Watts</a:t>
            </a:r>
          </a:p>
        </p:txBody>
      </p:sp>
      <p:sp>
        <p:nvSpPr>
          <p:cNvPr id="5" name="Text Box 11">
            <a:extLst>
              <a:ext uri="{FF2B5EF4-FFF2-40B4-BE49-F238E27FC236}">
                <a16:creationId xmlns:a16="http://schemas.microsoft.com/office/drawing/2014/main" id="{B68CE8FA-1023-477B-887B-916F626EA8E2}"/>
              </a:ext>
            </a:extLst>
          </p:cNvPr>
          <p:cNvSpPr txBox="1">
            <a:spLocks noChangeArrowheads="1"/>
          </p:cNvSpPr>
          <p:nvPr/>
        </p:nvSpPr>
        <p:spPr bwMode="auto">
          <a:xfrm>
            <a:off x="1006475" y="3886200"/>
            <a:ext cx="47132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For a 480 Volt service drawing</a:t>
            </a:r>
          </a:p>
          <a:p>
            <a:pPr algn="ctr" eaLnBrk="1" hangingPunct="1"/>
            <a:r>
              <a:rPr lang="en-US" altLang="en-US" sz="2400">
                <a:solidFill>
                  <a:srgbClr val="000066"/>
                </a:solidFill>
              </a:rPr>
              <a:t>156 Amps at 0.712 PF, </a:t>
            </a:r>
          </a:p>
          <a:p>
            <a:pPr algn="ctr" eaLnBrk="1" hangingPunct="1"/>
            <a:r>
              <a:rPr lang="en-US" altLang="en-US" sz="2400">
                <a:solidFill>
                  <a:srgbClr val="000066"/>
                </a:solidFill>
              </a:rPr>
              <a:t>how much power is being drawn?</a:t>
            </a:r>
          </a:p>
        </p:txBody>
      </p:sp>
      <p:sp>
        <p:nvSpPr>
          <p:cNvPr id="6" name="Text Box 12">
            <a:extLst>
              <a:ext uri="{FF2B5EF4-FFF2-40B4-BE49-F238E27FC236}">
                <a16:creationId xmlns:a16="http://schemas.microsoft.com/office/drawing/2014/main" id="{6D4D3763-DF20-4167-9447-529400A695EF}"/>
              </a:ext>
            </a:extLst>
          </p:cNvPr>
          <p:cNvSpPr txBox="1">
            <a:spLocks noChangeArrowheads="1"/>
          </p:cNvSpPr>
          <p:nvPr/>
        </p:nvSpPr>
        <p:spPr bwMode="auto">
          <a:xfrm>
            <a:off x="838200" y="5297488"/>
            <a:ext cx="5961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480 x 156 x 0.712 = 53,315 Watts</a:t>
            </a:r>
          </a:p>
        </p:txBody>
      </p:sp>
      <p:graphicFrame>
        <p:nvGraphicFramePr>
          <p:cNvPr id="53255" name="Object 1">
            <a:extLst>
              <a:ext uri="{FF2B5EF4-FFF2-40B4-BE49-F238E27FC236}">
                <a16:creationId xmlns:a16="http://schemas.microsoft.com/office/drawing/2014/main" id="{E144494D-74C9-4E53-8718-DE501BD95FA2}"/>
              </a:ext>
            </a:extLst>
          </p:cNvPr>
          <p:cNvGraphicFramePr>
            <a:graphicFrameLocks noChangeAspect="1"/>
          </p:cNvGraphicFramePr>
          <p:nvPr/>
        </p:nvGraphicFramePr>
        <p:xfrm>
          <a:off x="6858000" y="1600200"/>
          <a:ext cx="1752600" cy="1747838"/>
        </p:xfrm>
        <a:graphic>
          <a:graphicData uri="http://schemas.openxmlformats.org/presentationml/2006/ole">
            <mc:AlternateContent xmlns:mc="http://schemas.openxmlformats.org/markup-compatibility/2006">
              <mc:Choice xmlns:v="urn:schemas-microsoft-com:vml" Requires="v">
                <p:oleObj name="PHOTO-PAINT" r:id="rId2" imgW="4514286" imgH="4504762" progId="CorelPhotoPaint.Image.12">
                  <p:embed/>
                </p:oleObj>
              </mc:Choice>
              <mc:Fallback>
                <p:oleObj name="PHOTO-PAINT" r:id="rId2" imgW="4514286" imgH="4504762" progId="CorelPhotoPaint.Image.12">
                  <p:embed/>
                  <p:pic>
                    <p:nvPicPr>
                      <p:cNvPr id="53255" name="Object 1">
                        <a:extLst>
                          <a:ext uri="{FF2B5EF4-FFF2-40B4-BE49-F238E27FC236}">
                            <a16:creationId xmlns:a16="http://schemas.microsoft.com/office/drawing/2014/main" id="{E144494D-74C9-4E53-8718-DE501BD95F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600200"/>
                        <a:ext cx="1752600" cy="174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a:extLst>
              <a:ext uri="{FF2B5EF4-FFF2-40B4-BE49-F238E27FC236}">
                <a16:creationId xmlns:a16="http://schemas.microsoft.com/office/drawing/2014/main" id="{AF289512-4A4C-4E93-96C9-85EBCC4CABCB}"/>
              </a:ext>
            </a:extLst>
          </p:cNvPr>
          <p:cNvGraphicFramePr>
            <a:graphicFrameLocks noChangeAspect="1"/>
          </p:cNvGraphicFramePr>
          <p:nvPr/>
        </p:nvGraphicFramePr>
        <p:xfrm>
          <a:off x="6934200" y="3773488"/>
          <a:ext cx="1749425" cy="1752600"/>
        </p:xfrm>
        <a:graphic>
          <a:graphicData uri="http://schemas.openxmlformats.org/presentationml/2006/ole">
            <mc:AlternateContent xmlns:mc="http://schemas.openxmlformats.org/markup-compatibility/2006">
              <mc:Choice xmlns:v="urn:schemas-microsoft-com:vml" Requires="v">
                <p:oleObj name="PHOTO-PAINT" r:id="rId4" imgW="4514286" imgH="4523810" progId="CorelPhotoPaint.Image.12">
                  <p:embed/>
                </p:oleObj>
              </mc:Choice>
              <mc:Fallback>
                <p:oleObj name="PHOTO-PAINT" r:id="rId4" imgW="4514286" imgH="4523810" progId="CorelPhotoPaint.Image.12">
                  <p:embed/>
                  <p:pic>
                    <p:nvPicPr>
                      <p:cNvPr id="7" name="Object 6">
                        <a:extLst>
                          <a:ext uri="{FF2B5EF4-FFF2-40B4-BE49-F238E27FC236}">
                            <a16:creationId xmlns:a16="http://schemas.microsoft.com/office/drawing/2014/main" id="{AF289512-4A4C-4E93-96C9-85EBCC4CAB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3773488"/>
                        <a:ext cx="17494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a:extLst>
              <a:ext uri="{FF2B5EF4-FFF2-40B4-BE49-F238E27FC236}">
                <a16:creationId xmlns:a16="http://schemas.microsoft.com/office/drawing/2014/main" id="{074540D3-0BCF-47B3-940A-1B4E71B394B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5F1617D-1C12-4B4D-9278-703C517F16C1}"/>
              </a:ext>
            </a:extLst>
          </p:cNvPr>
          <p:cNvSpPr>
            <a:spLocks noGrp="1"/>
          </p:cNvSpPr>
          <p:nvPr>
            <p:ph type="sldNum" sz="quarter" idx="4"/>
          </p:nvPr>
        </p:nvSpPr>
        <p:spPr/>
        <p:txBody>
          <a:bodyPr/>
          <a:lstStyle/>
          <a:p>
            <a:fld id="{F4B7F58F-9A72-4E07-B505-B7A6F5244F49}" type="slidenum">
              <a:rPr lang="en-US" smtClean="0"/>
              <a:pPr/>
              <a:t>42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0-#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par>
                                <p:cTn id="20" presetID="9"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AEEB2773-9FBA-49D7-8D4B-B29E80FB77A1}"/>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AC Theory</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Power – The Simple View</a:t>
            </a:r>
          </a:p>
        </p:txBody>
      </p:sp>
      <p:sp>
        <p:nvSpPr>
          <p:cNvPr id="54275" name="Text Box 10">
            <a:extLst>
              <a:ext uri="{FF2B5EF4-FFF2-40B4-BE49-F238E27FC236}">
                <a16:creationId xmlns:a16="http://schemas.microsoft.com/office/drawing/2014/main" id="{3D6DDBF3-2943-415E-B270-3EA52F9694F5}"/>
              </a:ext>
            </a:extLst>
          </p:cNvPr>
          <p:cNvSpPr txBox="1">
            <a:spLocks noChangeArrowheads="1"/>
          </p:cNvSpPr>
          <p:nvPr/>
        </p:nvSpPr>
        <p:spPr bwMode="auto">
          <a:xfrm>
            <a:off x="762000" y="1524000"/>
            <a:ext cx="457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000066"/>
                </a:solidFill>
              </a:rPr>
              <a:t>In the previous example we had:</a:t>
            </a:r>
            <a:endParaRPr lang="en-US" altLang="en-US">
              <a:solidFill>
                <a:srgbClr val="000066"/>
              </a:solidFill>
            </a:endParaRPr>
          </a:p>
        </p:txBody>
      </p:sp>
      <p:sp>
        <p:nvSpPr>
          <p:cNvPr id="54276" name="Text Box 12">
            <a:extLst>
              <a:ext uri="{FF2B5EF4-FFF2-40B4-BE49-F238E27FC236}">
                <a16:creationId xmlns:a16="http://schemas.microsoft.com/office/drawing/2014/main" id="{41F0090E-7692-44A5-97F7-516C82C17E2C}"/>
              </a:ext>
            </a:extLst>
          </p:cNvPr>
          <p:cNvSpPr txBox="1">
            <a:spLocks noChangeArrowheads="1"/>
          </p:cNvSpPr>
          <p:nvPr/>
        </p:nvSpPr>
        <p:spPr bwMode="auto">
          <a:xfrm>
            <a:off x="762000" y="2057400"/>
            <a:ext cx="5961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480 x 156 x 0.712 = 53,315 Watts</a:t>
            </a:r>
          </a:p>
        </p:txBody>
      </p:sp>
      <p:sp>
        <p:nvSpPr>
          <p:cNvPr id="54277" name="Text Box 13">
            <a:extLst>
              <a:ext uri="{FF2B5EF4-FFF2-40B4-BE49-F238E27FC236}">
                <a16:creationId xmlns:a16="http://schemas.microsoft.com/office/drawing/2014/main" id="{7FD52373-A653-471D-9DB2-DE746E1E9BAD}"/>
              </a:ext>
            </a:extLst>
          </p:cNvPr>
          <p:cNvSpPr txBox="1">
            <a:spLocks noChangeArrowheads="1"/>
          </p:cNvSpPr>
          <p:nvPr/>
        </p:nvSpPr>
        <p:spPr bwMode="auto">
          <a:xfrm>
            <a:off x="762000" y="2514600"/>
            <a:ext cx="7962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000066"/>
                </a:solidFill>
              </a:rPr>
              <a:t>Normally we don’t talk about Watts, we speak in Kilowatts</a:t>
            </a:r>
            <a:endParaRPr lang="en-US" altLang="en-US">
              <a:solidFill>
                <a:srgbClr val="000066"/>
              </a:solidFill>
            </a:endParaRPr>
          </a:p>
        </p:txBody>
      </p:sp>
      <p:sp>
        <p:nvSpPr>
          <p:cNvPr id="54278" name="Text Box 14">
            <a:extLst>
              <a:ext uri="{FF2B5EF4-FFF2-40B4-BE49-F238E27FC236}">
                <a16:creationId xmlns:a16="http://schemas.microsoft.com/office/drawing/2014/main" id="{FF0A2BE5-6025-4197-8DF4-A47100B1E648}"/>
              </a:ext>
            </a:extLst>
          </p:cNvPr>
          <p:cNvSpPr txBox="1">
            <a:spLocks noChangeArrowheads="1"/>
          </p:cNvSpPr>
          <p:nvPr/>
        </p:nvSpPr>
        <p:spPr bwMode="auto">
          <a:xfrm>
            <a:off x="762000" y="3124200"/>
            <a:ext cx="4433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1000 Watts = 1 Kilowatt = 1 kW</a:t>
            </a:r>
          </a:p>
        </p:txBody>
      </p:sp>
      <p:sp>
        <p:nvSpPr>
          <p:cNvPr id="54279" name="Text Box 15">
            <a:extLst>
              <a:ext uri="{FF2B5EF4-FFF2-40B4-BE49-F238E27FC236}">
                <a16:creationId xmlns:a16="http://schemas.microsoft.com/office/drawing/2014/main" id="{8CD26B0E-6BAC-4437-AB93-8DB92C034D22}"/>
              </a:ext>
            </a:extLst>
          </p:cNvPr>
          <p:cNvSpPr txBox="1">
            <a:spLocks noChangeArrowheads="1"/>
          </p:cNvSpPr>
          <p:nvPr/>
        </p:nvSpPr>
        <p:spPr bwMode="auto">
          <a:xfrm>
            <a:off x="762000" y="3657600"/>
            <a:ext cx="3460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Watts / 1000 = Kilowatts</a:t>
            </a:r>
          </a:p>
        </p:txBody>
      </p:sp>
      <p:sp>
        <p:nvSpPr>
          <p:cNvPr id="8" name="Text Box 6">
            <a:extLst>
              <a:ext uri="{FF2B5EF4-FFF2-40B4-BE49-F238E27FC236}">
                <a16:creationId xmlns:a16="http://schemas.microsoft.com/office/drawing/2014/main" id="{04B46679-8012-419E-B213-8E85245E9312}"/>
              </a:ext>
            </a:extLst>
          </p:cNvPr>
          <p:cNvSpPr txBox="1">
            <a:spLocks noChangeArrowheads="1"/>
          </p:cNvSpPr>
          <p:nvPr/>
        </p:nvSpPr>
        <p:spPr bwMode="auto">
          <a:xfrm>
            <a:off x="762000" y="4267200"/>
            <a:ext cx="53228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For a 480 Volt service drawing</a:t>
            </a:r>
          </a:p>
          <a:p>
            <a:pPr algn="ctr" eaLnBrk="1" hangingPunct="1"/>
            <a:r>
              <a:rPr lang="en-US" altLang="en-US" sz="2400">
                <a:solidFill>
                  <a:srgbClr val="000066"/>
                </a:solidFill>
              </a:rPr>
              <a:t>156 Amps at Unity (0.712) PF, </a:t>
            </a:r>
          </a:p>
          <a:p>
            <a:pPr algn="ctr" eaLnBrk="1" hangingPunct="1"/>
            <a:r>
              <a:rPr lang="en-US" altLang="en-US" sz="2400">
                <a:solidFill>
                  <a:srgbClr val="000066"/>
                </a:solidFill>
              </a:rPr>
              <a:t>how </a:t>
            </a:r>
            <a:r>
              <a:rPr lang="en-US" altLang="en-US" sz="2400" u="sng">
                <a:solidFill>
                  <a:srgbClr val="0000FF"/>
                </a:solidFill>
              </a:rPr>
              <a:t>many Kilowatts</a:t>
            </a:r>
            <a:r>
              <a:rPr lang="en-US" altLang="en-US" sz="2400">
                <a:solidFill>
                  <a:srgbClr val="000066"/>
                </a:solidFill>
              </a:rPr>
              <a:t> are being drawn?</a:t>
            </a:r>
          </a:p>
        </p:txBody>
      </p:sp>
      <p:sp>
        <p:nvSpPr>
          <p:cNvPr id="9" name="Text Box 7">
            <a:extLst>
              <a:ext uri="{FF2B5EF4-FFF2-40B4-BE49-F238E27FC236}">
                <a16:creationId xmlns:a16="http://schemas.microsoft.com/office/drawing/2014/main" id="{FF8786BE-EF06-4FBA-82C6-929064C91ACB}"/>
              </a:ext>
            </a:extLst>
          </p:cNvPr>
          <p:cNvSpPr txBox="1">
            <a:spLocks noChangeArrowheads="1"/>
          </p:cNvSpPr>
          <p:nvPr/>
        </p:nvSpPr>
        <p:spPr bwMode="auto">
          <a:xfrm>
            <a:off x="762000" y="5867400"/>
            <a:ext cx="6554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480 x 156 x 0.712 / 1000 = 53.315 kW</a:t>
            </a:r>
          </a:p>
        </p:txBody>
      </p:sp>
      <p:graphicFrame>
        <p:nvGraphicFramePr>
          <p:cNvPr id="2" name="Object 1">
            <a:extLst>
              <a:ext uri="{FF2B5EF4-FFF2-40B4-BE49-F238E27FC236}">
                <a16:creationId xmlns:a16="http://schemas.microsoft.com/office/drawing/2014/main" id="{B356EDFF-1B1F-46E1-BF73-41834A82C830}"/>
              </a:ext>
            </a:extLst>
          </p:cNvPr>
          <p:cNvGraphicFramePr>
            <a:graphicFrameLocks noChangeAspect="1"/>
          </p:cNvGraphicFramePr>
          <p:nvPr/>
        </p:nvGraphicFramePr>
        <p:xfrm>
          <a:off x="6629400" y="3429000"/>
          <a:ext cx="1749425" cy="1752600"/>
        </p:xfrm>
        <a:graphic>
          <a:graphicData uri="http://schemas.openxmlformats.org/presentationml/2006/ole">
            <mc:AlternateContent xmlns:mc="http://schemas.openxmlformats.org/markup-compatibility/2006">
              <mc:Choice xmlns:v="urn:schemas-microsoft-com:vml" Requires="v">
                <p:oleObj name="PHOTO-PAINT" r:id="rId2" imgW="4514286" imgH="4523810" progId="CorelPhotoPaint.Image.12">
                  <p:embed/>
                </p:oleObj>
              </mc:Choice>
              <mc:Fallback>
                <p:oleObj name="PHOTO-PAINT" r:id="rId2" imgW="4514286" imgH="4523810" progId="CorelPhotoPaint.Image.12">
                  <p:embed/>
                  <p:pic>
                    <p:nvPicPr>
                      <p:cNvPr id="2" name="Object 1">
                        <a:extLst>
                          <a:ext uri="{FF2B5EF4-FFF2-40B4-BE49-F238E27FC236}">
                            <a16:creationId xmlns:a16="http://schemas.microsoft.com/office/drawing/2014/main" id="{B356EDFF-1B1F-46E1-BF73-41834A82C8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429000"/>
                        <a:ext cx="17494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Footer Placeholder 2">
            <a:extLst>
              <a:ext uri="{FF2B5EF4-FFF2-40B4-BE49-F238E27FC236}">
                <a16:creationId xmlns:a16="http://schemas.microsoft.com/office/drawing/2014/main" id="{5DAD9DFB-D086-4404-9A98-E31C87ECB95B}"/>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5B38D783-A5ED-4FFC-BF6E-DF429B2E6E29}"/>
              </a:ext>
            </a:extLst>
          </p:cNvPr>
          <p:cNvSpPr>
            <a:spLocks noGrp="1"/>
          </p:cNvSpPr>
          <p:nvPr>
            <p:ph type="sldNum" sz="quarter" idx="4"/>
          </p:nvPr>
        </p:nvSpPr>
        <p:spPr/>
        <p:txBody>
          <a:bodyPr/>
          <a:lstStyle/>
          <a:p>
            <a:fld id="{F4B7F58F-9A72-4E07-B505-B7A6F5244F49}" type="slidenum">
              <a:rPr lang="en-US" smtClean="0"/>
              <a:pPr/>
              <a:t>43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par>
                                <p:cTn id="14" presetID="9"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5BA1FD7F-6029-4D20-8B56-F1D6D1A4561E}"/>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AC Theory</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Energy – What We Sell</a:t>
            </a:r>
          </a:p>
        </p:txBody>
      </p:sp>
      <p:sp>
        <p:nvSpPr>
          <p:cNvPr id="55299" name="Text Box 11">
            <a:extLst>
              <a:ext uri="{FF2B5EF4-FFF2-40B4-BE49-F238E27FC236}">
                <a16:creationId xmlns:a16="http://schemas.microsoft.com/office/drawing/2014/main" id="{D2C83D5E-0821-49E0-874E-AEB6A1F3DC26}"/>
              </a:ext>
            </a:extLst>
          </p:cNvPr>
          <p:cNvSpPr txBox="1">
            <a:spLocks noChangeArrowheads="1"/>
          </p:cNvSpPr>
          <p:nvPr/>
        </p:nvSpPr>
        <p:spPr bwMode="auto">
          <a:xfrm>
            <a:off x="914400" y="1600200"/>
            <a:ext cx="72342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000066"/>
                </a:solidFill>
              </a:rPr>
              <a:t>If power is how fast water flows from a pipe,</a:t>
            </a:r>
          </a:p>
          <a:p>
            <a:pPr eaLnBrk="1" hangingPunct="1"/>
            <a:r>
              <a:rPr lang="en-US" altLang="en-US" sz="2400">
                <a:solidFill>
                  <a:srgbClr val="000066"/>
                </a:solidFill>
              </a:rPr>
              <a:t>then energy is how much water we have in a bucket</a:t>
            </a:r>
          </a:p>
          <a:p>
            <a:pPr eaLnBrk="1" hangingPunct="1"/>
            <a:r>
              <a:rPr lang="en-US" altLang="en-US" sz="2400">
                <a:solidFill>
                  <a:srgbClr val="000066"/>
                </a:solidFill>
              </a:rPr>
              <a:t>after the water has been flowing for a specified time.</a:t>
            </a:r>
            <a:endParaRPr lang="en-US" altLang="en-US">
              <a:solidFill>
                <a:srgbClr val="000066"/>
              </a:solidFill>
            </a:endParaRPr>
          </a:p>
        </p:txBody>
      </p:sp>
      <p:sp>
        <p:nvSpPr>
          <p:cNvPr id="55300" name="Text Box 6">
            <a:extLst>
              <a:ext uri="{FF2B5EF4-FFF2-40B4-BE49-F238E27FC236}">
                <a16:creationId xmlns:a16="http://schemas.microsoft.com/office/drawing/2014/main" id="{F974D739-0FEA-4AC4-9B43-6B9A4F1BC172}"/>
              </a:ext>
            </a:extLst>
          </p:cNvPr>
          <p:cNvSpPr txBox="1">
            <a:spLocks noChangeArrowheads="1"/>
          </p:cNvSpPr>
          <p:nvPr/>
        </p:nvSpPr>
        <p:spPr bwMode="auto">
          <a:xfrm>
            <a:off x="2590800" y="2971800"/>
            <a:ext cx="3360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000066"/>
                </a:solidFill>
              </a:rPr>
              <a:t>Energy = Power x Time</a:t>
            </a:r>
            <a:endParaRPr lang="en-US" altLang="en-US">
              <a:solidFill>
                <a:srgbClr val="000066"/>
              </a:solidFill>
            </a:endParaRPr>
          </a:p>
        </p:txBody>
      </p:sp>
      <p:sp>
        <p:nvSpPr>
          <p:cNvPr id="55301" name="Text Box 10">
            <a:extLst>
              <a:ext uri="{FF2B5EF4-FFF2-40B4-BE49-F238E27FC236}">
                <a16:creationId xmlns:a16="http://schemas.microsoft.com/office/drawing/2014/main" id="{B83D1818-4D82-482D-92DF-115680AD4583}"/>
              </a:ext>
            </a:extLst>
          </p:cNvPr>
          <p:cNvSpPr txBox="1">
            <a:spLocks noChangeArrowheads="1"/>
          </p:cNvSpPr>
          <p:nvPr/>
        </p:nvSpPr>
        <p:spPr bwMode="auto">
          <a:xfrm>
            <a:off x="1447800" y="3581400"/>
            <a:ext cx="595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1 kW for 1 Hour = 1 Kilowatt-Hour = 1 kWh</a:t>
            </a:r>
          </a:p>
        </p:txBody>
      </p:sp>
      <p:sp>
        <p:nvSpPr>
          <p:cNvPr id="12" name="Text Box 13">
            <a:extLst>
              <a:ext uri="{FF2B5EF4-FFF2-40B4-BE49-F238E27FC236}">
                <a16:creationId xmlns:a16="http://schemas.microsoft.com/office/drawing/2014/main" id="{D9CE6BEC-C12F-49B3-96FA-ED2555FA8700}"/>
              </a:ext>
            </a:extLst>
          </p:cNvPr>
          <p:cNvSpPr txBox="1">
            <a:spLocks noChangeArrowheads="1"/>
          </p:cNvSpPr>
          <p:nvPr/>
        </p:nvSpPr>
        <p:spPr bwMode="auto">
          <a:xfrm>
            <a:off x="1447800" y="4343400"/>
            <a:ext cx="406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Energy (Wh) = E x I x PF x T</a:t>
            </a:r>
          </a:p>
        </p:txBody>
      </p:sp>
      <p:sp>
        <p:nvSpPr>
          <p:cNvPr id="13" name="Text Box 15">
            <a:extLst>
              <a:ext uri="{FF2B5EF4-FFF2-40B4-BE49-F238E27FC236}">
                <a16:creationId xmlns:a16="http://schemas.microsoft.com/office/drawing/2014/main" id="{83C59D3B-2869-4BD7-B28A-688D762EE6E0}"/>
              </a:ext>
            </a:extLst>
          </p:cNvPr>
          <p:cNvSpPr txBox="1">
            <a:spLocks noChangeArrowheads="1"/>
          </p:cNvSpPr>
          <p:nvPr/>
        </p:nvSpPr>
        <p:spPr bwMode="auto">
          <a:xfrm>
            <a:off x="1447800" y="4953000"/>
            <a:ext cx="3630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000066"/>
                </a:solidFill>
              </a:rPr>
              <a:t>where    T = time in hours</a:t>
            </a:r>
            <a:endParaRPr lang="en-US" altLang="en-US">
              <a:solidFill>
                <a:srgbClr val="000066"/>
              </a:solidFill>
            </a:endParaRPr>
          </a:p>
        </p:txBody>
      </p:sp>
      <p:sp>
        <p:nvSpPr>
          <p:cNvPr id="14" name="Text Box 14">
            <a:extLst>
              <a:ext uri="{FF2B5EF4-FFF2-40B4-BE49-F238E27FC236}">
                <a16:creationId xmlns:a16="http://schemas.microsoft.com/office/drawing/2014/main" id="{AF10701C-E6A2-4B4A-A89B-29F61FD22A69}"/>
              </a:ext>
            </a:extLst>
          </p:cNvPr>
          <p:cNvSpPr txBox="1">
            <a:spLocks noChangeArrowheads="1"/>
          </p:cNvSpPr>
          <p:nvPr/>
        </p:nvSpPr>
        <p:spPr bwMode="auto">
          <a:xfrm>
            <a:off x="1447800" y="5562600"/>
            <a:ext cx="5183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Energy (kW) = (E x I x PF / 1000) x T</a:t>
            </a:r>
          </a:p>
        </p:txBody>
      </p:sp>
      <p:sp>
        <p:nvSpPr>
          <p:cNvPr id="2" name="Footer Placeholder 1">
            <a:extLst>
              <a:ext uri="{FF2B5EF4-FFF2-40B4-BE49-F238E27FC236}">
                <a16:creationId xmlns:a16="http://schemas.microsoft.com/office/drawing/2014/main" id="{324478BF-9D7F-4F6E-8440-9C38E0388820}"/>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17621D12-46D2-4AA5-B352-079C7DFE7EEE}"/>
              </a:ext>
            </a:extLst>
          </p:cNvPr>
          <p:cNvSpPr>
            <a:spLocks noGrp="1"/>
          </p:cNvSpPr>
          <p:nvPr>
            <p:ph type="sldNum" sz="quarter" idx="4"/>
          </p:nvPr>
        </p:nvSpPr>
        <p:spPr/>
        <p:txBody>
          <a:bodyPr/>
          <a:lstStyle/>
          <a:p>
            <a:fld id="{F4B7F58F-9A72-4E07-B505-B7A6F5244F49}" type="slidenum">
              <a:rPr lang="en-US" smtClean="0"/>
              <a:pPr/>
              <a:t>44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0BDBAAD8-6E57-4F8C-8B71-817B7297276D}"/>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Meter Math</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Energy – What We Sell</a:t>
            </a:r>
          </a:p>
        </p:txBody>
      </p:sp>
      <p:sp>
        <p:nvSpPr>
          <p:cNvPr id="56323" name="Text Box 3">
            <a:extLst>
              <a:ext uri="{FF2B5EF4-FFF2-40B4-BE49-F238E27FC236}">
                <a16:creationId xmlns:a16="http://schemas.microsoft.com/office/drawing/2014/main" id="{7D16BA65-A039-4B45-A44D-9960A665B7A6}"/>
              </a:ext>
            </a:extLst>
          </p:cNvPr>
          <p:cNvSpPr txBox="1">
            <a:spLocks noChangeArrowheads="1"/>
          </p:cNvSpPr>
          <p:nvPr/>
        </p:nvSpPr>
        <p:spPr bwMode="auto">
          <a:xfrm>
            <a:off x="1219200" y="1600200"/>
            <a:ext cx="6477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For a 120 Volt service drawing 45 Amps at a Power Factor of 0.9 for 1 day, </a:t>
            </a:r>
          </a:p>
          <a:p>
            <a:pPr algn="ctr" eaLnBrk="1" hangingPunct="1"/>
            <a:r>
              <a:rPr lang="en-US" altLang="en-US" sz="2400">
                <a:solidFill>
                  <a:srgbClr val="000066"/>
                </a:solidFill>
              </a:rPr>
              <a:t>how much Energy (kWh) has been used?</a:t>
            </a:r>
          </a:p>
        </p:txBody>
      </p:sp>
      <p:sp>
        <p:nvSpPr>
          <p:cNvPr id="5" name="Text Box 4">
            <a:extLst>
              <a:ext uri="{FF2B5EF4-FFF2-40B4-BE49-F238E27FC236}">
                <a16:creationId xmlns:a16="http://schemas.microsoft.com/office/drawing/2014/main" id="{FA5D8B7E-0835-44C2-800F-AE518A6042CB}"/>
              </a:ext>
            </a:extLst>
          </p:cNvPr>
          <p:cNvSpPr txBox="1">
            <a:spLocks noChangeArrowheads="1"/>
          </p:cNvSpPr>
          <p:nvPr/>
        </p:nvSpPr>
        <p:spPr bwMode="auto">
          <a:xfrm>
            <a:off x="914400" y="2895600"/>
            <a:ext cx="7180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Energy = (120 x 45 x 0.9 / 1000) x 24 = 116.64 kWh</a:t>
            </a:r>
          </a:p>
        </p:txBody>
      </p:sp>
      <p:sp>
        <p:nvSpPr>
          <p:cNvPr id="6" name="Text Box 8">
            <a:extLst>
              <a:ext uri="{FF2B5EF4-FFF2-40B4-BE49-F238E27FC236}">
                <a16:creationId xmlns:a16="http://schemas.microsoft.com/office/drawing/2014/main" id="{C29D0AE4-4E2C-415B-913D-1A0F8452009D}"/>
              </a:ext>
            </a:extLst>
          </p:cNvPr>
          <p:cNvSpPr txBox="1">
            <a:spLocks noChangeArrowheads="1"/>
          </p:cNvSpPr>
          <p:nvPr/>
        </p:nvSpPr>
        <p:spPr bwMode="auto">
          <a:xfrm>
            <a:off x="1371600" y="3657600"/>
            <a:ext cx="6477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For a 240 Volt service drawing 60 Amps at a Power Factor of 1.0 for 5.5 hours, </a:t>
            </a:r>
          </a:p>
          <a:p>
            <a:pPr algn="ctr" eaLnBrk="1" hangingPunct="1"/>
            <a:r>
              <a:rPr lang="en-US" altLang="en-US" sz="2400">
                <a:solidFill>
                  <a:srgbClr val="000066"/>
                </a:solidFill>
              </a:rPr>
              <a:t>how much Energy (kWh) has been used?</a:t>
            </a:r>
          </a:p>
        </p:txBody>
      </p:sp>
      <p:sp>
        <p:nvSpPr>
          <p:cNvPr id="7" name="Text Box 9">
            <a:extLst>
              <a:ext uri="{FF2B5EF4-FFF2-40B4-BE49-F238E27FC236}">
                <a16:creationId xmlns:a16="http://schemas.microsoft.com/office/drawing/2014/main" id="{4B53F776-6DF0-48C2-B83E-3145B5B94590}"/>
              </a:ext>
            </a:extLst>
          </p:cNvPr>
          <p:cNvSpPr txBox="1">
            <a:spLocks noChangeArrowheads="1"/>
          </p:cNvSpPr>
          <p:nvPr/>
        </p:nvSpPr>
        <p:spPr bwMode="auto">
          <a:xfrm>
            <a:off x="914400" y="5029200"/>
            <a:ext cx="6924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Energy = (240 x 60 x 1.0 / 1000) x 5.5 = 79.2 kWh</a:t>
            </a:r>
          </a:p>
        </p:txBody>
      </p:sp>
      <p:sp>
        <p:nvSpPr>
          <p:cNvPr id="2" name="Footer Placeholder 1">
            <a:extLst>
              <a:ext uri="{FF2B5EF4-FFF2-40B4-BE49-F238E27FC236}">
                <a16:creationId xmlns:a16="http://schemas.microsoft.com/office/drawing/2014/main" id="{5EF997E4-C7DE-4C3F-AE4A-1FE499FAFDE5}"/>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AB18EBD6-F8EA-48DD-9D4F-9A5857D6B872}"/>
              </a:ext>
            </a:extLst>
          </p:cNvPr>
          <p:cNvSpPr>
            <a:spLocks noGrp="1"/>
          </p:cNvSpPr>
          <p:nvPr>
            <p:ph type="sldNum" sz="quarter" idx="4"/>
          </p:nvPr>
        </p:nvSpPr>
        <p:spPr/>
        <p:txBody>
          <a:bodyPr/>
          <a:lstStyle/>
          <a:p>
            <a:fld id="{F4B7F58F-9A72-4E07-B505-B7A6F5244F49}" type="slidenum">
              <a:rPr lang="en-US" smtClean="0"/>
              <a:pPr/>
              <a:t>45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B6D66081-6A35-4631-8991-6E50000E00F3}"/>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Meter Math</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Energy – What We Sell</a:t>
            </a:r>
          </a:p>
        </p:txBody>
      </p:sp>
      <p:sp>
        <p:nvSpPr>
          <p:cNvPr id="57347" name="Text Box 3">
            <a:extLst>
              <a:ext uri="{FF2B5EF4-FFF2-40B4-BE49-F238E27FC236}">
                <a16:creationId xmlns:a16="http://schemas.microsoft.com/office/drawing/2014/main" id="{EA05B3D6-9EA9-41EB-B932-932C7BB8B06F}"/>
              </a:ext>
            </a:extLst>
          </p:cNvPr>
          <p:cNvSpPr txBox="1">
            <a:spLocks noChangeArrowheads="1"/>
          </p:cNvSpPr>
          <p:nvPr/>
        </p:nvSpPr>
        <p:spPr bwMode="auto">
          <a:xfrm>
            <a:off x="1219200" y="1600200"/>
            <a:ext cx="6477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For a 120 Volt service drawing 20 Amps at a Power Factor of 0.8 from 8:00AM to 6</a:t>
            </a:r>
            <a:r>
              <a:rPr lang="en-US" altLang="en-US" sz="2400">
                <a:solidFill>
                  <a:srgbClr val="000066"/>
                </a:solidFill>
                <a:sym typeface="Wingdings" panose="05000000000000000000" pitchFamily="2" charset="2"/>
              </a:rPr>
              <a:t>:00PM</a:t>
            </a:r>
            <a:r>
              <a:rPr lang="en-US" altLang="en-US" sz="2400">
                <a:solidFill>
                  <a:srgbClr val="000066"/>
                </a:solidFill>
              </a:rPr>
              <a:t>,</a:t>
            </a:r>
          </a:p>
          <a:p>
            <a:pPr algn="ctr" eaLnBrk="1" hangingPunct="1"/>
            <a:r>
              <a:rPr lang="en-US" altLang="en-US" sz="2400">
                <a:solidFill>
                  <a:srgbClr val="000066"/>
                </a:solidFill>
              </a:rPr>
              <a:t>and 1 Amp at PF=1.0 from 6:00PM to 8:00AM </a:t>
            </a:r>
          </a:p>
          <a:p>
            <a:pPr algn="ctr" eaLnBrk="1" hangingPunct="1"/>
            <a:r>
              <a:rPr lang="en-US" altLang="en-US" sz="2400">
                <a:solidFill>
                  <a:srgbClr val="000066"/>
                </a:solidFill>
              </a:rPr>
              <a:t>how much Energy (kWh) has been used?</a:t>
            </a:r>
          </a:p>
        </p:txBody>
      </p:sp>
      <p:sp>
        <p:nvSpPr>
          <p:cNvPr id="4" name="Text Box 7">
            <a:extLst>
              <a:ext uri="{FF2B5EF4-FFF2-40B4-BE49-F238E27FC236}">
                <a16:creationId xmlns:a16="http://schemas.microsoft.com/office/drawing/2014/main" id="{A5E2CB82-57B0-442A-A492-272CED17DCA5}"/>
              </a:ext>
            </a:extLst>
          </p:cNvPr>
          <p:cNvSpPr txBox="1">
            <a:spLocks noChangeArrowheads="1"/>
          </p:cNvSpPr>
          <p:nvPr/>
        </p:nvSpPr>
        <p:spPr bwMode="auto">
          <a:xfrm>
            <a:off x="990600" y="3416300"/>
            <a:ext cx="4241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8:00AM to 6:00PM = 10 hours</a:t>
            </a:r>
          </a:p>
          <a:p>
            <a:pPr eaLnBrk="1" hangingPunct="1"/>
            <a:r>
              <a:rPr lang="en-US" altLang="en-US" sz="2400">
                <a:solidFill>
                  <a:srgbClr val="F71A03"/>
                </a:solidFill>
              </a:rPr>
              <a:t>6:00PM to 8:00AM = 14 hours</a:t>
            </a:r>
          </a:p>
        </p:txBody>
      </p:sp>
      <p:sp>
        <p:nvSpPr>
          <p:cNvPr id="5" name="Text Box 4">
            <a:extLst>
              <a:ext uri="{FF2B5EF4-FFF2-40B4-BE49-F238E27FC236}">
                <a16:creationId xmlns:a16="http://schemas.microsoft.com/office/drawing/2014/main" id="{2BDA72A7-F8C3-4C11-A358-347912DD9B9D}"/>
              </a:ext>
            </a:extLst>
          </p:cNvPr>
          <p:cNvSpPr txBox="1">
            <a:spLocks noChangeArrowheads="1"/>
          </p:cNvSpPr>
          <p:nvPr/>
        </p:nvSpPr>
        <p:spPr bwMode="auto">
          <a:xfrm>
            <a:off x="990600" y="4419600"/>
            <a:ext cx="684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Energy = (120 x 20 x 0.8 / 1000) x 10 = 19.2 kWh</a:t>
            </a:r>
          </a:p>
        </p:txBody>
      </p:sp>
      <p:sp>
        <p:nvSpPr>
          <p:cNvPr id="6" name="Text Box 8">
            <a:extLst>
              <a:ext uri="{FF2B5EF4-FFF2-40B4-BE49-F238E27FC236}">
                <a16:creationId xmlns:a16="http://schemas.microsoft.com/office/drawing/2014/main" id="{6D3B1CB1-9608-4A30-AE6F-46F9FACC4072}"/>
              </a:ext>
            </a:extLst>
          </p:cNvPr>
          <p:cNvSpPr txBox="1">
            <a:spLocks noChangeArrowheads="1"/>
          </p:cNvSpPr>
          <p:nvPr/>
        </p:nvSpPr>
        <p:spPr bwMode="auto">
          <a:xfrm>
            <a:off x="990600" y="4876800"/>
            <a:ext cx="6416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Energy = (120 x 1 x 1 / 1000) x 14 = 1.68 kWh</a:t>
            </a:r>
          </a:p>
        </p:txBody>
      </p:sp>
      <p:sp>
        <p:nvSpPr>
          <p:cNvPr id="7" name="Text Box 9">
            <a:extLst>
              <a:ext uri="{FF2B5EF4-FFF2-40B4-BE49-F238E27FC236}">
                <a16:creationId xmlns:a16="http://schemas.microsoft.com/office/drawing/2014/main" id="{EC0F315C-5072-48D7-A258-121BDA595658}"/>
              </a:ext>
            </a:extLst>
          </p:cNvPr>
          <p:cNvSpPr txBox="1">
            <a:spLocks noChangeArrowheads="1"/>
          </p:cNvSpPr>
          <p:nvPr/>
        </p:nvSpPr>
        <p:spPr bwMode="auto">
          <a:xfrm>
            <a:off x="990600" y="5334000"/>
            <a:ext cx="6221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Energy = 19.2 kWh + 1.68 kWh = 20.88 kWh</a:t>
            </a:r>
          </a:p>
        </p:txBody>
      </p:sp>
      <p:sp>
        <p:nvSpPr>
          <p:cNvPr id="2" name="Footer Placeholder 1">
            <a:extLst>
              <a:ext uri="{FF2B5EF4-FFF2-40B4-BE49-F238E27FC236}">
                <a16:creationId xmlns:a16="http://schemas.microsoft.com/office/drawing/2014/main" id="{399B9057-4FDF-4218-B622-931FE0133251}"/>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24C66D92-D5B4-4B62-9D64-0F887AC6BC01}"/>
              </a:ext>
            </a:extLst>
          </p:cNvPr>
          <p:cNvSpPr>
            <a:spLocks noGrp="1"/>
          </p:cNvSpPr>
          <p:nvPr>
            <p:ph type="sldNum" sz="quarter" idx="4"/>
          </p:nvPr>
        </p:nvSpPr>
        <p:spPr/>
        <p:txBody>
          <a:bodyPr/>
          <a:lstStyle/>
          <a:p>
            <a:fld id="{F4B7F58F-9A72-4E07-B505-B7A6F5244F49}" type="slidenum">
              <a:rPr lang="en-US" smtClean="0"/>
              <a:pPr/>
              <a:t>46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0-#ppt_w/2"/>
                                          </p:val>
                                        </p:tav>
                                        <p:tav tm="100000">
                                          <p:val>
                                            <p:strVal val="#ppt_x"/>
                                          </p:val>
                                        </p:tav>
                                      </p:tavLst>
                                    </p:anim>
                                    <p:anim calcmode="lin" valueType="num">
                                      <p:cBhvr additive="base">
                                        <p:cTn id="26"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6CAD70F8-FBEC-43A3-99FB-DE517D1D859A}"/>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AC Theory</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What is VA?</a:t>
            </a:r>
          </a:p>
        </p:txBody>
      </p:sp>
      <p:sp>
        <p:nvSpPr>
          <p:cNvPr id="58371" name="Text Box 3">
            <a:extLst>
              <a:ext uri="{FF2B5EF4-FFF2-40B4-BE49-F238E27FC236}">
                <a16:creationId xmlns:a16="http://schemas.microsoft.com/office/drawing/2014/main" id="{FFAA4A09-8131-49FB-A4EF-19B3D7836445}"/>
              </a:ext>
            </a:extLst>
          </p:cNvPr>
          <p:cNvSpPr txBox="1">
            <a:spLocks noChangeArrowheads="1"/>
          </p:cNvSpPr>
          <p:nvPr/>
        </p:nvSpPr>
        <p:spPr bwMode="auto">
          <a:xfrm>
            <a:off x="609600" y="1676400"/>
            <a:ext cx="7924800"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Power was measured in Watts.  Power does useful work. The power that does useful work is referred to as </a:t>
            </a:r>
          </a:p>
          <a:p>
            <a:pPr algn="ctr" eaLnBrk="1" hangingPunct="1"/>
            <a:r>
              <a:rPr lang="en-US" altLang="en-US" sz="2400">
                <a:solidFill>
                  <a:srgbClr val="000066"/>
                </a:solidFill>
              </a:rPr>
              <a:t>“</a:t>
            </a:r>
            <a:r>
              <a:rPr lang="en-US" altLang="en-US" sz="2400">
                <a:solidFill>
                  <a:srgbClr val="0000FF"/>
                </a:solidFill>
              </a:rPr>
              <a:t>Active Power.</a:t>
            </a:r>
            <a:r>
              <a:rPr lang="en-US" altLang="en-US" sz="2400">
                <a:solidFill>
                  <a:srgbClr val="000066"/>
                </a:solidFill>
              </a:rPr>
              <a:t>”</a:t>
            </a:r>
            <a:endParaRPr lang="en-US" altLang="en-US" sz="1200">
              <a:solidFill>
                <a:srgbClr val="000066"/>
              </a:solidFill>
            </a:endParaRPr>
          </a:p>
          <a:p>
            <a:pPr algn="ctr" eaLnBrk="1" hangingPunct="1"/>
            <a:endParaRPr lang="en-US" altLang="en-US" sz="1000">
              <a:solidFill>
                <a:srgbClr val="000066"/>
              </a:solidFill>
            </a:endParaRPr>
          </a:p>
          <a:p>
            <a:pPr algn="ctr" eaLnBrk="1" hangingPunct="1"/>
            <a:r>
              <a:rPr lang="en-US" altLang="en-US" sz="2400">
                <a:solidFill>
                  <a:srgbClr val="000066"/>
                </a:solidFill>
              </a:rPr>
              <a:t>VA is measured in Volt-Amperes.  It is the capacity required to deliver the Power. It is also referred to as the “</a:t>
            </a:r>
            <a:r>
              <a:rPr lang="en-US" altLang="en-US" sz="2400">
                <a:solidFill>
                  <a:srgbClr val="0000FF"/>
                </a:solidFill>
              </a:rPr>
              <a:t>Apparent Power.</a:t>
            </a:r>
            <a:r>
              <a:rPr lang="en-US" altLang="en-US" sz="2400">
                <a:solidFill>
                  <a:srgbClr val="000066"/>
                </a:solidFill>
              </a:rPr>
              <a:t>”</a:t>
            </a:r>
          </a:p>
          <a:p>
            <a:pPr algn="ctr" eaLnBrk="1" hangingPunct="1"/>
            <a:endParaRPr lang="en-US" altLang="en-US" sz="1000">
              <a:solidFill>
                <a:srgbClr val="000066"/>
              </a:solidFill>
            </a:endParaRPr>
          </a:p>
          <a:p>
            <a:pPr algn="ctr" eaLnBrk="1" hangingPunct="1"/>
            <a:r>
              <a:rPr lang="en-US" altLang="en-US" sz="2400">
                <a:solidFill>
                  <a:srgbClr val="000066"/>
                </a:solidFill>
              </a:rPr>
              <a:t>Power Factor = Active Power / Apparent Power</a:t>
            </a:r>
          </a:p>
        </p:txBody>
      </p:sp>
      <p:sp>
        <p:nvSpPr>
          <p:cNvPr id="4" name="Text Box 8">
            <a:extLst>
              <a:ext uri="{FF2B5EF4-FFF2-40B4-BE49-F238E27FC236}">
                <a16:creationId xmlns:a16="http://schemas.microsoft.com/office/drawing/2014/main" id="{3148160E-1F64-4C07-BF7D-0F75AD131D9D}"/>
              </a:ext>
            </a:extLst>
          </p:cNvPr>
          <p:cNvSpPr txBox="1">
            <a:spLocks noChangeArrowheads="1"/>
          </p:cNvSpPr>
          <p:nvPr/>
        </p:nvSpPr>
        <p:spPr bwMode="auto">
          <a:xfrm>
            <a:off x="2743200" y="5334000"/>
            <a:ext cx="38100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spcBef>
                <a:spcPct val="50000"/>
              </a:spcBef>
            </a:pPr>
            <a:r>
              <a:rPr lang="en-US" altLang="en-US" sz="2400">
                <a:solidFill>
                  <a:srgbClr val="F71A03"/>
                </a:solidFill>
              </a:rPr>
              <a:t>VA = E x I</a:t>
            </a:r>
          </a:p>
          <a:p>
            <a:pPr algn="ctr" eaLnBrk="1" hangingPunct="1">
              <a:spcBef>
                <a:spcPct val="50000"/>
              </a:spcBef>
            </a:pPr>
            <a:r>
              <a:rPr lang="en-US" altLang="en-US" sz="2400">
                <a:solidFill>
                  <a:srgbClr val="F71A03"/>
                </a:solidFill>
              </a:rPr>
              <a:t>PF = W/VA</a:t>
            </a:r>
          </a:p>
        </p:txBody>
      </p:sp>
      <p:sp>
        <p:nvSpPr>
          <p:cNvPr id="2" name="Footer Placeholder 1">
            <a:extLst>
              <a:ext uri="{FF2B5EF4-FFF2-40B4-BE49-F238E27FC236}">
                <a16:creationId xmlns:a16="http://schemas.microsoft.com/office/drawing/2014/main" id="{84162824-9509-4346-AAC7-EF08C558EEB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63CFFE62-1CC4-4C41-9BDA-23F08B540073}"/>
              </a:ext>
            </a:extLst>
          </p:cNvPr>
          <p:cNvSpPr>
            <a:spLocks noGrp="1"/>
          </p:cNvSpPr>
          <p:nvPr>
            <p:ph type="sldNum" sz="quarter" idx="4"/>
          </p:nvPr>
        </p:nvSpPr>
        <p:spPr/>
        <p:txBody>
          <a:bodyPr/>
          <a:lstStyle/>
          <a:p>
            <a:fld id="{F4B7F58F-9A72-4E07-B505-B7A6F5244F49}" type="slidenum">
              <a:rPr lang="en-US" smtClean="0"/>
              <a:pPr/>
              <a:t>47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2A9E5685-E388-42DD-AC21-59F5C69EEAD3}"/>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Meter Math</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Power – VA</a:t>
            </a:r>
          </a:p>
        </p:txBody>
      </p:sp>
      <p:sp>
        <p:nvSpPr>
          <p:cNvPr id="59395" name="Text Box 4">
            <a:extLst>
              <a:ext uri="{FF2B5EF4-FFF2-40B4-BE49-F238E27FC236}">
                <a16:creationId xmlns:a16="http://schemas.microsoft.com/office/drawing/2014/main" id="{DD80D8F5-FC27-4D2B-BE8A-7BF079E715C4}"/>
              </a:ext>
            </a:extLst>
          </p:cNvPr>
          <p:cNvSpPr txBox="1">
            <a:spLocks noChangeArrowheads="1"/>
          </p:cNvSpPr>
          <p:nvPr/>
        </p:nvSpPr>
        <p:spPr bwMode="auto">
          <a:xfrm>
            <a:off x="609600" y="18288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FF"/>
                </a:solidFill>
              </a:rPr>
              <a:t>For a 120 Volt service drawing 13 Amps at 0.866 PF</a:t>
            </a:r>
          </a:p>
        </p:txBody>
      </p:sp>
      <p:sp>
        <p:nvSpPr>
          <p:cNvPr id="4" name="Text Box 11">
            <a:extLst>
              <a:ext uri="{FF2B5EF4-FFF2-40B4-BE49-F238E27FC236}">
                <a16:creationId xmlns:a16="http://schemas.microsoft.com/office/drawing/2014/main" id="{98D2C5F3-A1D3-42B7-A7B4-BDBB6AA1B55E}"/>
              </a:ext>
            </a:extLst>
          </p:cNvPr>
          <p:cNvSpPr txBox="1">
            <a:spLocks noChangeArrowheads="1"/>
          </p:cNvSpPr>
          <p:nvPr/>
        </p:nvSpPr>
        <p:spPr bwMode="auto">
          <a:xfrm>
            <a:off x="838200" y="31242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spcBef>
                <a:spcPct val="50000"/>
              </a:spcBef>
            </a:pPr>
            <a:r>
              <a:rPr lang="en-US" altLang="en-US" sz="2400">
                <a:solidFill>
                  <a:srgbClr val="000066"/>
                </a:solidFill>
              </a:rPr>
              <a:t>How much power is being drawn?</a:t>
            </a:r>
          </a:p>
        </p:txBody>
      </p:sp>
      <p:sp>
        <p:nvSpPr>
          <p:cNvPr id="5" name="Text Box 5">
            <a:extLst>
              <a:ext uri="{FF2B5EF4-FFF2-40B4-BE49-F238E27FC236}">
                <a16:creationId xmlns:a16="http://schemas.microsoft.com/office/drawing/2014/main" id="{52C6E43D-15E9-4D29-BB69-4617F6372254}"/>
              </a:ext>
            </a:extLst>
          </p:cNvPr>
          <p:cNvSpPr txBox="1">
            <a:spLocks noChangeArrowheads="1"/>
          </p:cNvSpPr>
          <p:nvPr/>
        </p:nvSpPr>
        <p:spPr bwMode="auto">
          <a:xfrm>
            <a:off x="838200" y="3581400"/>
            <a:ext cx="553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120 x 13 x 0.866 = 1351 Watts</a:t>
            </a:r>
          </a:p>
        </p:txBody>
      </p:sp>
      <p:sp>
        <p:nvSpPr>
          <p:cNvPr id="6" name="Text Box 9">
            <a:extLst>
              <a:ext uri="{FF2B5EF4-FFF2-40B4-BE49-F238E27FC236}">
                <a16:creationId xmlns:a16="http://schemas.microsoft.com/office/drawing/2014/main" id="{564BF3B9-FA3F-4483-9C52-754EBBFC8118}"/>
              </a:ext>
            </a:extLst>
          </p:cNvPr>
          <p:cNvSpPr txBox="1">
            <a:spLocks noChangeArrowheads="1"/>
          </p:cNvSpPr>
          <p:nvPr/>
        </p:nvSpPr>
        <p:spPr bwMode="auto">
          <a:xfrm>
            <a:off x="838200" y="4114800"/>
            <a:ext cx="4559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How many VA are being drawn?</a:t>
            </a:r>
          </a:p>
        </p:txBody>
      </p:sp>
      <p:sp>
        <p:nvSpPr>
          <p:cNvPr id="7" name="Text Box 10">
            <a:extLst>
              <a:ext uri="{FF2B5EF4-FFF2-40B4-BE49-F238E27FC236}">
                <a16:creationId xmlns:a16="http://schemas.microsoft.com/office/drawing/2014/main" id="{864B3B65-8458-4CF0-8BD9-AE5311A40017}"/>
              </a:ext>
            </a:extLst>
          </p:cNvPr>
          <p:cNvSpPr txBox="1">
            <a:spLocks noChangeArrowheads="1"/>
          </p:cNvSpPr>
          <p:nvPr/>
        </p:nvSpPr>
        <p:spPr bwMode="auto">
          <a:xfrm>
            <a:off x="838200" y="4572000"/>
            <a:ext cx="5064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VA = 120 x 13 = 1560 Volt-Amperes</a:t>
            </a:r>
          </a:p>
        </p:txBody>
      </p:sp>
      <p:graphicFrame>
        <p:nvGraphicFramePr>
          <p:cNvPr id="59400" name="Object 1">
            <a:extLst>
              <a:ext uri="{FF2B5EF4-FFF2-40B4-BE49-F238E27FC236}">
                <a16:creationId xmlns:a16="http://schemas.microsoft.com/office/drawing/2014/main" id="{9102F259-6486-491D-BE2F-D429BAC1EC58}"/>
              </a:ext>
            </a:extLst>
          </p:cNvPr>
          <p:cNvGraphicFramePr>
            <a:graphicFrameLocks noChangeAspect="1"/>
          </p:cNvGraphicFramePr>
          <p:nvPr/>
        </p:nvGraphicFramePr>
        <p:xfrm>
          <a:off x="6858000" y="3200400"/>
          <a:ext cx="1828800" cy="1824038"/>
        </p:xfrm>
        <a:graphic>
          <a:graphicData uri="http://schemas.openxmlformats.org/presentationml/2006/ole">
            <mc:AlternateContent xmlns:mc="http://schemas.openxmlformats.org/markup-compatibility/2006">
              <mc:Choice xmlns:v="urn:schemas-microsoft-com:vml" Requires="v">
                <p:oleObj name="PHOTO-PAINT" r:id="rId2" imgW="4514286" imgH="4504762" progId="CorelPhotoPaint.Image.12">
                  <p:embed/>
                </p:oleObj>
              </mc:Choice>
              <mc:Fallback>
                <p:oleObj name="PHOTO-PAINT" r:id="rId2" imgW="4514286" imgH="4504762" progId="CorelPhotoPaint.Image.12">
                  <p:embed/>
                  <p:pic>
                    <p:nvPicPr>
                      <p:cNvPr id="59400" name="Object 1">
                        <a:extLst>
                          <a:ext uri="{FF2B5EF4-FFF2-40B4-BE49-F238E27FC236}">
                            <a16:creationId xmlns:a16="http://schemas.microsoft.com/office/drawing/2014/main" id="{9102F259-6486-491D-BE2F-D429BAC1EC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200400"/>
                        <a:ext cx="1828800" cy="182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a:extLst>
              <a:ext uri="{FF2B5EF4-FFF2-40B4-BE49-F238E27FC236}">
                <a16:creationId xmlns:a16="http://schemas.microsoft.com/office/drawing/2014/main" id="{3925D0EB-EE65-4D27-A69D-2D3470FAE179}"/>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45625EAA-0BE8-4E70-A77D-F39827245ED8}"/>
              </a:ext>
            </a:extLst>
          </p:cNvPr>
          <p:cNvSpPr>
            <a:spLocks noGrp="1"/>
          </p:cNvSpPr>
          <p:nvPr>
            <p:ph type="sldNum" sz="quarter" idx="4"/>
          </p:nvPr>
        </p:nvSpPr>
        <p:spPr/>
        <p:txBody>
          <a:bodyPr/>
          <a:lstStyle/>
          <a:p>
            <a:fld id="{F4B7F58F-9A72-4E07-B505-B7A6F5244F49}" type="slidenum">
              <a:rPr lang="en-US" smtClean="0"/>
              <a:pPr/>
              <a:t>48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0-#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5A5B77F7-0ABC-4875-AEEB-F375A5A89838}"/>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Meter Math</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Power – VA</a:t>
            </a:r>
          </a:p>
        </p:txBody>
      </p:sp>
      <p:sp>
        <p:nvSpPr>
          <p:cNvPr id="60419" name="Text Box 4">
            <a:extLst>
              <a:ext uri="{FF2B5EF4-FFF2-40B4-BE49-F238E27FC236}">
                <a16:creationId xmlns:a16="http://schemas.microsoft.com/office/drawing/2014/main" id="{530EB429-1E57-441D-8A36-75C6F50BA5FA}"/>
              </a:ext>
            </a:extLst>
          </p:cNvPr>
          <p:cNvSpPr txBox="1">
            <a:spLocks noChangeArrowheads="1"/>
          </p:cNvSpPr>
          <p:nvPr/>
        </p:nvSpPr>
        <p:spPr bwMode="auto">
          <a:xfrm>
            <a:off x="609600" y="19050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FF"/>
                </a:solidFill>
              </a:rPr>
              <a:t>For a 480 Volt service drawing 156 Amps at 0.712 PF</a:t>
            </a:r>
          </a:p>
        </p:txBody>
      </p:sp>
      <p:sp>
        <p:nvSpPr>
          <p:cNvPr id="4" name="Text Box 11">
            <a:extLst>
              <a:ext uri="{FF2B5EF4-FFF2-40B4-BE49-F238E27FC236}">
                <a16:creationId xmlns:a16="http://schemas.microsoft.com/office/drawing/2014/main" id="{70CF1B58-B77C-42CA-B386-58D559255908}"/>
              </a:ext>
            </a:extLst>
          </p:cNvPr>
          <p:cNvSpPr txBox="1">
            <a:spLocks noChangeArrowheads="1"/>
          </p:cNvSpPr>
          <p:nvPr/>
        </p:nvSpPr>
        <p:spPr bwMode="auto">
          <a:xfrm>
            <a:off x="744538" y="31242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spcBef>
                <a:spcPct val="50000"/>
              </a:spcBef>
            </a:pPr>
            <a:r>
              <a:rPr lang="en-US" altLang="en-US" sz="2400">
                <a:solidFill>
                  <a:srgbClr val="000066"/>
                </a:solidFill>
              </a:rPr>
              <a:t>How much power is being drawn?</a:t>
            </a:r>
          </a:p>
        </p:txBody>
      </p:sp>
      <p:sp>
        <p:nvSpPr>
          <p:cNvPr id="5" name="Text Box 5">
            <a:extLst>
              <a:ext uri="{FF2B5EF4-FFF2-40B4-BE49-F238E27FC236}">
                <a16:creationId xmlns:a16="http://schemas.microsoft.com/office/drawing/2014/main" id="{C4CDE826-88B5-482F-A863-E922B939F48D}"/>
              </a:ext>
            </a:extLst>
          </p:cNvPr>
          <p:cNvSpPr txBox="1">
            <a:spLocks noChangeArrowheads="1"/>
          </p:cNvSpPr>
          <p:nvPr/>
        </p:nvSpPr>
        <p:spPr bwMode="auto">
          <a:xfrm>
            <a:off x="744538" y="3581400"/>
            <a:ext cx="5961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480 x 156 x 0.712 = 53,315 Watts</a:t>
            </a:r>
          </a:p>
        </p:txBody>
      </p:sp>
      <p:sp>
        <p:nvSpPr>
          <p:cNvPr id="6" name="Text Box 9">
            <a:extLst>
              <a:ext uri="{FF2B5EF4-FFF2-40B4-BE49-F238E27FC236}">
                <a16:creationId xmlns:a16="http://schemas.microsoft.com/office/drawing/2014/main" id="{96CA1937-98FE-42DD-8CE4-5E950008D131}"/>
              </a:ext>
            </a:extLst>
          </p:cNvPr>
          <p:cNvSpPr txBox="1">
            <a:spLocks noChangeArrowheads="1"/>
          </p:cNvSpPr>
          <p:nvPr/>
        </p:nvSpPr>
        <p:spPr bwMode="auto">
          <a:xfrm>
            <a:off x="744538" y="4114800"/>
            <a:ext cx="4559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How many VA are being drawn?</a:t>
            </a:r>
          </a:p>
        </p:txBody>
      </p:sp>
      <p:sp>
        <p:nvSpPr>
          <p:cNvPr id="7" name="Text Box 10">
            <a:extLst>
              <a:ext uri="{FF2B5EF4-FFF2-40B4-BE49-F238E27FC236}">
                <a16:creationId xmlns:a16="http://schemas.microsoft.com/office/drawing/2014/main" id="{1BE0BB8B-DE02-4C1B-96E4-12E2A78BBB42}"/>
              </a:ext>
            </a:extLst>
          </p:cNvPr>
          <p:cNvSpPr txBox="1">
            <a:spLocks noChangeArrowheads="1"/>
          </p:cNvSpPr>
          <p:nvPr/>
        </p:nvSpPr>
        <p:spPr bwMode="auto">
          <a:xfrm>
            <a:off x="744538" y="4572000"/>
            <a:ext cx="5487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VA = 480 x 156 = 74,880 Volt-Amperes</a:t>
            </a:r>
          </a:p>
        </p:txBody>
      </p:sp>
      <p:graphicFrame>
        <p:nvGraphicFramePr>
          <p:cNvPr id="60424" name="Object 1">
            <a:extLst>
              <a:ext uri="{FF2B5EF4-FFF2-40B4-BE49-F238E27FC236}">
                <a16:creationId xmlns:a16="http://schemas.microsoft.com/office/drawing/2014/main" id="{87503EBC-4F4F-48DA-95D8-4235387E3D11}"/>
              </a:ext>
            </a:extLst>
          </p:cNvPr>
          <p:cNvGraphicFramePr>
            <a:graphicFrameLocks noChangeAspect="1"/>
          </p:cNvGraphicFramePr>
          <p:nvPr/>
        </p:nvGraphicFramePr>
        <p:xfrm>
          <a:off x="6858000" y="3276600"/>
          <a:ext cx="1751013" cy="1752600"/>
        </p:xfrm>
        <a:graphic>
          <a:graphicData uri="http://schemas.openxmlformats.org/presentationml/2006/ole">
            <mc:AlternateContent xmlns:mc="http://schemas.openxmlformats.org/markup-compatibility/2006">
              <mc:Choice xmlns:v="urn:schemas-microsoft-com:vml" Requires="v">
                <p:oleObj name="PHOTO-PAINT" r:id="rId2" imgW="4514286" imgH="4523810" progId="CorelPhotoPaint.Image.12">
                  <p:embed/>
                </p:oleObj>
              </mc:Choice>
              <mc:Fallback>
                <p:oleObj name="PHOTO-PAINT" r:id="rId2" imgW="4514286" imgH="4523810" progId="CorelPhotoPaint.Image.12">
                  <p:embed/>
                  <p:pic>
                    <p:nvPicPr>
                      <p:cNvPr id="60424" name="Object 1">
                        <a:extLst>
                          <a:ext uri="{FF2B5EF4-FFF2-40B4-BE49-F238E27FC236}">
                            <a16:creationId xmlns:a16="http://schemas.microsoft.com/office/drawing/2014/main" id="{87503EBC-4F4F-48DA-95D8-4235387E3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276600"/>
                        <a:ext cx="175101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a:extLst>
              <a:ext uri="{FF2B5EF4-FFF2-40B4-BE49-F238E27FC236}">
                <a16:creationId xmlns:a16="http://schemas.microsoft.com/office/drawing/2014/main" id="{B1B2938D-C061-4DA6-83C8-9C60F5D359BD}"/>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CB575B30-52E5-4B33-B731-8F2677AD15FB}"/>
              </a:ext>
            </a:extLst>
          </p:cNvPr>
          <p:cNvSpPr>
            <a:spLocks noGrp="1"/>
          </p:cNvSpPr>
          <p:nvPr>
            <p:ph type="sldNum" sz="quarter" idx="4"/>
          </p:nvPr>
        </p:nvSpPr>
        <p:spPr/>
        <p:txBody>
          <a:bodyPr/>
          <a:lstStyle/>
          <a:p>
            <a:fld id="{F4B7F58F-9A72-4E07-B505-B7A6F5244F49}" type="slidenum">
              <a:rPr lang="en-US" smtClean="0"/>
              <a:pPr/>
              <a:t>49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0-#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B9C1A46-1294-4A70-BEC3-824E29ACB428}"/>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chemeClr val="accent6">
                    <a:lumMod val="50000"/>
                  </a:schemeClr>
                </a:solidFill>
                <a:latin typeface="+mj-lt"/>
              </a:rPr>
              <a:t>AC vs DC</a:t>
            </a:r>
            <a:endParaRPr lang="en-US" altLang="en-US" b="1" dirty="0">
              <a:solidFill>
                <a:schemeClr val="accent6">
                  <a:lumMod val="50000"/>
                </a:schemeClr>
              </a:solidFill>
              <a:latin typeface="Arial" panose="020B0604020202020204" pitchFamily="34" charset="0"/>
            </a:endParaRPr>
          </a:p>
        </p:txBody>
      </p:sp>
      <p:sp>
        <p:nvSpPr>
          <p:cNvPr id="3" name="Rectangle 3">
            <a:extLst>
              <a:ext uri="{FF2B5EF4-FFF2-40B4-BE49-F238E27FC236}">
                <a16:creationId xmlns:a16="http://schemas.microsoft.com/office/drawing/2014/main" id="{DDEF19A6-A30A-45BE-A018-7B511CF70186}"/>
              </a:ext>
            </a:extLst>
          </p:cNvPr>
          <p:cNvSpPr txBox="1">
            <a:spLocks noChangeArrowheads="1"/>
          </p:cNvSpPr>
          <p:nvPr/>
        </p:nvSpPr>
        <p:spPr>
          <a:xfrm>
            <a:off x="457200" y="1600200"/>
            <a:ext cx="8229600" cy="4191000"/>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eaLnBrk="1" hangingPunct="1">
              <a:defRPr/>
            </a:pPr>
            <a:r>
              <a:rPr lang="en-US" sz="2400" kern="0" dirty="0">
                <a:cs typeface="Arial" panose="020B0604020202020204" pitchFamily="34" charset="0"/>
              </a:rPr>
              <a:t>Edison and Westinghouse</a:t>
            </a:r>
          </a:p>
          <a:p>
            <a:pPr lvl="1" eaLnBrk="1" hangingPunct="1">
              <a:defRPr/>
            </a:pPr>
            <a:r>
              <a:rPr lang="en-US" sz="2400" kern="0" dirty="0">
                <a:cs typeface="Arial" panose="020B0604020202020204" pitchFamily="34" charset="0"/>
              </a:rPr>
              <a:t>Edison favored DC power distribution, Westinghouse championed AC distribution.</a:t>
            </a:r>
          </a:p>
          <a:p>
            <a:pPr lvl="1" eaLnBrk="1" hangingPunct="1">
              <a:defRPr/>
            </a:pPr>
            <a:r>
              <a:rPr lang="en-US" sz="2400" kern="0" dirty="0">
                <a:cs typeface="Arial" panose="020B0604020202020204" pitchFamily="34" charset="0"/>
              </a:rPr>
              <a:t>The first US commercial electric systems were Edison’s DC systems.</a:t>
            </a:r>
          </a:p>
          <a:p>
            <a:pPr eaLnBrk="1" hangingPunct="1">
              <a:defRPr/>
            </a:pPr>
            <a:r>
              <a:rPr lang="en-US" sz="2400" kern="0" dirty="0">
                <a:cs typeface="Arial" panose="020B0604020202020204" pitchFamily="34" charset="0"/>
              </a:rPr>
              <a:t>First AC system was in 1893 in Redlands, CA.  Developed by </a:t>
            </a:r>
            <a:r>
              <a:rPr lang="en-US" sz="2400" kern="0" dirty="0" err="1">
                <a:cs typeface="Arial" panose="020B0604020202020204" pitchFamily="34" charset="0"/>
              </a:rPr>
              <a:t>Almirian</a:t>
            </a:r>
            <a:r>
              <a:rPr lang="en-US" sz="2400" kern="0" dirty="0">
                <a:cs typeface="Arial" panose="020B0604020202020204" pitchFamily="34" charset="0"/>
              </a:rPr>
              <a:t> Decker it used 10,000 volt, three phase primary distribution.</a:t>
            </a:r>
          </a:p>
          <a:p>
            <a:pPr eaLnBrk="1" hangingPunct="1">
              <a:defRPr/>
            </a:pPr>
            <a:r>
              <a:rPr lang="en-US" sz="2400" kern="0" dirty="0">
                <a:cs typeface="Arial" panose="020B0604020202020204" pitchFamily="34" charset="0"/>
              </a:rPr>
              <a:t>Siemens, </a:t>
            </a:r>
            <a:r>
              <a:rPr lang="en-US" sz="2400" kern="0" dirty="0" err="1">
                <a:cs typeface="Arial" panose="020B0604020202020204" pitchFamily="34" charset="0"/>
              </a:rPr>
              <a:t>Gauland</a:t>
            </a:r>
            <a:r>
              <a:rPr lang="en-US" sz="2400" kern="0" dirty="0">
                <a:cs typeface="Arial" panose="020B0604020202020204" pitchFamily="34" charset="0"/>
              </a:rPr>
              <a:t> and Steinmetz were other pioneers.</a:t>
            </a:r>
          </a:p>
        </p:txBody>
      </p:sp>
      <p:sp>
        <p:nvSpPr>
          <p:cNvPr id="2" name="Footer Placeholder 1">
            <a:extLst>
              <a:ext uri="{FF2B5EF4-FFF2-40B4-BE49-F238E27FC236}">
                <a16:creationId xmlns:a16="http://schemas.microsoft.com/office/drawing/2014/main" id="{EE322E69-0AFE-493D-A113-FC34CA698892}"/>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F756514F-227F-4F39-8075-6BDB4AD90A2C}"/>
              </a:ext>
            </a:extLst>
          </p:cNvPr>
          <p:cNvSpPr>
            <a:spLocks noGrp="1"/>
          </p:cNvSpPr>
          <p:nvPr>
            <p:ph type="sldNum" sz="quarter" idx="4"/>
          </p:nvPr>
        </p:nvSpPr>
        <p:spPr/>
        <p:txBody>
          <a:bodyPr/>
          <a:lstStyle/>
          <a:p>
            <a:fld id="{F4B7F58F-9A72-4E07-B505-B7A6F5244F49}"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42E88DD1-DA52-478A-AE47-7D24FFEEE6C9}"/>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Meter Math</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Power – VA</a:t>
            </a:r>
          </a:p>
        </p:txBody>
      </p:sp>
      <p:sp>
        <p:nvSpPr>
          <p:cNvPr id="61443" name="Text Box 3">
            <a:extLst>
              <a:ext uri="{FF2B5EF4-FFF2-40B4-BE49-F238E27FC236}">
                <a16:creationId xmlns:a16="http://schemas.microsoft.com/office/drawing/2014/main" id="{D910393B-5499-4AF4-AFC8-356A81DB5691}"/>
              </a:ext>
            </a:extLst>
          </p:cNvPr>
          <p:cNvSpPr txBox="1">
            <a:spLocks noChangeArrowheads="1"/>
          </p:cNvSpPr>
          <p:nvPr/>
        </p:nvSpPr>
        <p:spPr bwMode="auto">
          <a:xfrm>
            <a:off x="609600" y="19050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FF"/>
                </a:solidFill>
              </a:rPr>
              <a:t>For a 120 Volt service drawing 60 Amps at 1.00 PF</a:t>
            </a:r>
          </a:p>
        </p:txBody>
      </p:sp>
      <p:sp>
        <p:nvSpPr>
          <p:cNvPr id="4" name="Text Box 8">
            <a:extLst>
              <a:ext uri="{FF2B5EF4-FFF2-40B4-BE49-F238E27FC236}">
                <a16:creationId xmlns:a16="http://schemas.microsoft.com/office/drawing/2014/main" id="{000D64A9-3F22-43A8-908D-D23943835A7A}"/>
              </a:ext>
            </a:extLst>
          </p:cNvPr>
          <p:cNvSpPr txBox="1">
            <a:spLocks noChangeArrowheads="1"/>
          </p:cNvSpPr>
          <p:nvPr/>
        </p:nvSpPr>
        <p:spPr bwMode="auto">
          <a:xfrm>
            <a:off x="744538" y="31242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spcBef>
                <a:spcPct val="50000"/>
              </a:spcBef>
            </a:pPr>
            <a:r>
              <a:rPr lang="en-US" altLang="en-US" sz="2400">
                <a:solidFill>
                  <a:srgbClr val="000066"/>
                </a:solidFill>
              </a:rPr>
              <a:t>How much power is being drawn?</a:t>
            </a:r>
          </a:p>
        </p:txBody>
      </p:sp>
      <p:sp>
        <p:nvSpPr>
          <p:cNvPr id="5" name="Text Box 4">
            <a:extLst>
              <a:ext uri="{FF2B5EF4-FFF2-40B4-BE49-F238E27FC236}">
                <a16:creationId xmlns:a16="http://schemas.microsoft.com/office/drawing/2014/main" id="{3B4FD19F-82E3-4771-B52C-88F76E7A9E5A}"/>
              </a:ext>
            </a:extLst>
          </p:cNvPr>
          <p:cNvSpPr txBox="1">
            <a:spLocks noChangeArrowheads="1"/>
          </p:cNvSpPr>
          <p:nvPr/>
        </p:nvSpPr>
        <p:spPr bwMode="auto">
          <a:xfrm>
            <a:off x="744538" y="3581400"/>
            <a:ext cx="5451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120 x 60 x 1.00 = 7,200 Watts</a:t>
            </a:r>
          </a:p>
        </p:txBody>
      </p:sp>
      <p:sp>
        <p:nvSpPr>
          <p:cNvPr id="6" name="Text Box 6">
            <a:extLst>
              <a:ext uri="{FF2B5EF4-FFF2-40B4-BE49-F238E27FC236}">
                <a16:creationId xmlns:a16="http://schemas.microsoft.com/office/drawing/2014/main" id="{97413D52-50F2-4C6F-9397-61C029F6D4EF}"/>
              </a:ext>
            </a:extLst>
          </p:cNvPr>
          <p:cNvSpPr txBox="1">
            <a:spLocks noChangeArrowheads="1"/>
          </p:cNvSpPr>
          <p:nvPr/>
        </p:nvSpPr>
        <p:spPr bwMode="auto">
          <a:xfrm>
            <a:off x="744538" y="4114800"/>
            <a:ext cx="4559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How many VA are being drawn?</a:t>
            </a:r>
          </a:p>
        </p:txBody>
      </p:sp>
      <p:sp>
        <p:nvSpPr>
          <p:cNvPr id="7" name="Text Box 7">
            <a:extLst>
              <a:ext uri="{FF2B5EF4-FFF2-40B4-BE49-F238E27FC236}">
                <a16:creationId xmlns:a16="http://schemas.microsoft.com/office/drawing/2014/main" id="{DB728F76-8D8C-41C9-A824-6C9CB8478175}"/>
              </a:ext>
            </a:extLst>
          </p:cNvPr>
          <p:cNvSpPr txBox="1">
            <a:spLocks noChangeArrowheads="1"/>
          </p:cNvSpPr>
          <p:nvPr/>
        </p:nvSpPr>
        <p:spPr bwMode="auto">
          <a:xfrm>
            <a:off x="744538" y="4572000"/>
            <a:ext cx="513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VA = 120 x 60 = 7,200 Volt Amperes</a:t>
            </a:r>
          </a:p>
        </p:txBody>
      </p:sp>
      <p:pic>
        <p:nvPicPr>
          <p:cNvPr id="61448" name="Picture 10" descr="vec-0">
            <a:extLst>
              <a:ext uri="{FF2B5EF4-FFF2-40B4-BE49-F238E27FC236}">
                <a16:creationId xmlns:a16="http://schemas.microsoft.com/office/drawing/2014/main" id="{2763BD6F-4824-488E-A98F-3CE228E362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3068638"/>
            <a:ext cx="19335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E8E749E5-6125-4C5D-974C-8E4CACC77C99}"/>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C6508CA7-4E9C-42AB-9348-013215B62A79}"/>
              </a:ext>
            </a:extLst>
          </p:cNvPr>
          <p:cNvSpPr>
            <a:spLocks noGrp="1"/>
          </p:cNvSpPr>
          <p:nvPr>
            <p:ph type="sldNum" sz="quarter" idx="4"/>
          </p:nvPr>
        </p:nvSpPr>
        <p:spPr/>
        <p:txBody>
          <a:bodyPr/>
          <a:lstStyle/>
          <a:p>
            <a:fld id="{F4B7F58F-9A72-4E07-B505-B7A6F5244F49}" type="slidenum">
              <a:rPr lang="en-US" smtClean="0"/>
              <a:pPr/>
              <a:t>50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0-#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8F06A61B-46C6-428B-AB65-3FA6D669FA50}"/>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AC Theory</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Sinusoidal Waveforms</a:t>
            </a:r>
          </a:p>
        </p:txBody>
      </p:sp>
      <p:graphicFrame>
        <p:nvGraphicFramePr>
          <p:cNvPr id="62467" name="Object 1">
            <a:extLst>
              <a:ext uri="{FF2B5EF4-FFF2-40B4-BE49-F238E27FC236}">
                <a16:creationId xmlns:a16="http://schemas.microsoft.com/office/drawing/2014/main" id="{DEB8F765-A726-4314-8922-0E6491445E4E}"/>
              </a:ext>
            </a:extLst>
          </p:cNvPr>
          <p:cNvGraphicFramePr>
            <a:graphicFrameLocks noChangeAspect="1"/>
          </p:cNvGraphicFramePr>
          <p:nvPr/>
        </p:nvGraphicFramePr>
        <p:xfrm>
          <a:off x="609600" y="1614488"/>
          <a:ext cx="6705600" cy="4710112"/>
        </p:xfrm>
        <a:graphic>
          <a:graphicData uri="http://schemas.openxmlformats.org/presentationml/2006/ole">
            <mc:AlternateContent xmlns:mc="http://schemas.openxmlformats.org/markup-compatibility/2006">
              <mc:Choice xmlns:v="urn:schemas-microsoft-com:vml" Requires="v">
                <p:oleObj name="Chart" r:id="rId2" imgW="8934651" imgH="6276914" progId="Excel.Chart.8">
                  <p:embed/>
                </p:oleObj>
              </mc:Choice>
              <mc:Fallback>
                <p:oleObj name="Chart" r:id="rId2" imgW="8934651" imgH="6276914" progId="Excel.Chart.8">
                  <p:embed/>
                  <p:pic>
                    <p:nvPicPr>
                      <p:cNvPr id="62467" name="Object 1">
                        <a:extLst>
                          <a:ext uri="{FF2B5EF4-FFF2-40B4-BE49-F238E27FC236}">
                            <a16:creationId xmlns:a16="http://schemas.microsoft.com/office/drawing/2014/main" id="{DEB8F765-A726-4314-8922-0E6491445E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14488"/>
                        <a:ext cx="6705600" cy="471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468" name="Text Box 9">
            <a:extLst>
              <a:ext uri="{FF2B5EF4-FFF2-40B4-BE49-F238E27FC236}">
                <a16:creationId xmlns:a16="http://schemas.microsoft.com/office/drawing/2014/main" id="{7C25D095-5E72-4383-8228-5C53B85FE8FD}"/>
              </a:ext>
            </a:extLst>
          </p:cNvPr>
          <p:cNvSpPr txBox="1">
            <a:spLocks noChangeArrowheads="1"/>
          </p:cNvSpPr>
          <p:nvPr/>
        </p:nvSpPr>
        <p:spPr bwMode="auto">
          <a:xfrm>
            <a:off x="7391400" y="1962150"/>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Peak Value</a:t>
            </a:r>
          </a:p>
        </p:txBody>
      </p:sp>
      <p:sp>
        <p:nvSpPr>
          <p:cNvPr id="62469" name="Text Box 7">
            <a:extLst>
              <a:ext uri="{FF2B5EF4-FFF2-40B4-BE49-F238E27FC236}">
                <a16:creationId xmlns:a16="http://schemas.microsoft.com/office/drawing/2014/main" id="{9BF3A748-757B-469C-A8D3-9CC9B7B2C223}"/>
              </a:ext>
            </a:extLst>
          </p:cNvPr>
          <p:cNvSpPr txBox="1">
            <a:spLocks noChangeArrowheads="1"/>
          </p:cNvSpPr>
          <p:nvPr/>
        </p:nvSpPr>
        <p:spPr bwMode="auto">
          <a:xfrm>
            <a:off x="7404100" y="2781300"/>
            <a:ext cx="133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RMS Value</a:t>
            </a:r>
          </a:p>
        </p:txBody>
      </p:sp>
      <p:sp>
        <p:nvSpPr>
          <p:cNvPr id="62470" name="Line 8">
            <a:extLst>
              <a:ext uri="{FF2B5EF4-FFF2-40B4-BE49-F238E27FC236}">
                <a16:creationId xmlns:a16="http://schemas.microsoft.com/office/drawing/2014/main" id="{818EBE71-9AFC-4498-B642-20A4DEB0D57D}"/>
              </a:ext>
            </a:extLst>
          </p:cNvPr>
          <p:cNvSpPr>
            <a:spLocks noChangeShapeType="1"/>
          </p:cNvSpPr>
          <p:nvPr/>
        </p:nvSpPr>
        <p:spPr bwMode="auto">
          <a:xfrm flipV="1">
            <a:off x="5029200" y="2147888"/>
            <a:ext cx="24384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1" name="Line 10">
            <a:extLst>
              <a:ext uri="{FF2B5EF4-FFF2-40B4-BE49-F238E27FC236}">
                <a16:creationId xmlns:a16="http://schemas.microsoft.com/office/drawing/2014/main" id="{36505D0D-1EBE-4BD7-99BD-D82CA97FD19E}"/>
              </a:ext>
            </a:extLst>
          </p:cNvPr>
          <p:cNvSpPr>
            <a:spLocks noChangeShapeType="1"/>
          </p:cNvSpPr>
          <p:nvPr/>
        </p:nvSpPr>
        <p:spPr bwMode="auto">
          <a:xfrm>
            <a:off x="6781800" y="2970213"/>
            <a:ext cx="6858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ooter Placeholder 1">
            <a:extLst>
              <a:ext uri="{FF2B5EF4-FFF2-40B4-BE49-F238E27FC236}">
                <a16:creationId xmlns:a16="http://schemas.microsoft.com/office/drawing/2014/main" id="{902C61F8-0E88-46EE-9F97-35C7EA6EFF58}"/>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90951A9-4F00-4CA4-9885-819D626BB36E}"/>
              </a:ext>
            </a:extLst>
          </p:cNvPr>
          <p:cNvSpPr>
            <a:spLocks noGrp="1"/>
          </p:cNvSpPr>
          <p:nvPr>
            <p:ph type="sldNum" sz="quarter" idx="4"/>
          </p:nvPr>
        </p:nvSpPr>
        <p:spPr/>
        <p:txBody>
          <a:bodyPr/>
          <a:lstStyle/>
          <a:p>
            <a:fld id="{F4B7F58F-9A72-4E07-B505-B7A6F5244F49}" type="slidenum">
              <a:rPr lang="en-US" smtClean="0"/>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806841E-39E3-4440-B71B-2581CC3A27F1}"/>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AC Theory</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Power Factor = 1.0</a:t>
            </a:r>
          </a:p>
        </p:txBody>
      </p:sp>
      <p:graphicFrame>
        <p:nvGraphicFramePr>
          <p:cNvPr id="63491" name="Object 7">
            <a:extLst>
              <a:ext uri="{FF2B5EF4-FFF2-40B4-BE49-F238E27FC236}">
                <a16:creationId xmlns:a16="http://schemas.microsoft.com/office/drawing/2014/main" id="{A6DC7CFB-EA86-48C9-8D8F-DA13C8BB5274}"/>
              </a:ext>
            </a:extLst>
          </p:cNvPr>
          <p:cNvGraphicFramePr>
            <a:graphicFrameLocks noChangeAspect="1"/>
          </p:cNvGraphicFramePr>
          <p:nvPr/>
        </p:nvGraphicFramePr>
        <p:xfrm>
          <a:off x="609600" y="1752600"/>
          <a:ext cx="4572000" cy="4114800"/>
        </p:xfrm>
        <a:graphic>
          <a:graphicData uri="http://schemas.openxmlformats.org/presentationml/2006/ole">
            <mc:AlternateContent xmlns:mc="http://schemas.openxmlformats.org/markup-compatibility/2006">
              <mc:Choice xmlns:v="urn:schemas-microsoft-com:vml" Requires="v">
                <p:oleObj r:id="rId2" imgW="4572396" imgH="4115157" progId="Excel.Chart.8">
                  <p:embed/>
                </p:oleObj>
              </mc:Choice>
              <mc:Fallback>
                <p:oleObj r:id="rId2" imgW="4572396" imgH="4115157" progId="Excel.Chart.8">
                  <p:embed/>
                  <p:pic>
                    <p:nvPicPr>
                      <p:cNvPr id="63491" name="Object 7">
                        <a:extLst>
                          <a:ext uri="{FF2B5EF4-FFF2-40B4-BE49-F238E27FC236}">
                            <a16:creationId xmlns:a16="http://schemas.microsoft.com/office/drawing/2014/main" id="{A6DC7CFB-EA86-48C9-8D8F-DA13C8BB52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52600"/>
                        <a:ext cx="4572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3492" name="Object 1">
            <a:extLst>
              <a:ext uri="{FF2B5EF4-FFF2-40B4-BE49-F238E27FC236}">
                <a16:creationId xmlns:a16="http://schemas.microsoft.com/office/drawing/2014/main" id="{B5E3A86A-6A33-4C05-802A-80CD41D216E5}"/>
              </a:ext>
            </a:extLst>
          </p:cNvPr>
          <p:cNvGraphicFramePr>
            <a:graphicFrameLocks noChangeAspect="1"/>
          </p:cNvGraphicFramePr>
          <p:nvPr/>
        </p:nvGraphicFramePr>
        <p:xfrm>
          <a:off x="5562600" y="1676400"/>
          <a:ext cx="2751138" cy="1547813"/>
        </p:xfrm>
        <a:graphic>
          <a:graphicData uri="http://schemas.openxmlformats.org/presentationml/2006/ole">
            <mc:AlternateContent xmlns:mc="http://schemas.openxmlformats.org/markup-compatibility/2006">
              <mc:Choice xmlns:v="urn:schemas-microsoft-com:vml" Requires="v">
                <p:oleObj name="Visio" r:id="rId4" imgW="2750419" imgH="1215636" progId="Visio.Drawing.6">
                  <p:embed/>
                </p:oleObj>
              </mc:Choice>
              <mc:Fallback>
                <p:oleObj name="Visio" r:id="rId4" imgW="2750419" imgH="1215636" progId="Visio.Drawing.6">
                  <p:embed/>
                  <p:pic>
                    <p:nvPicPr>
                      <p:cNvPr id="63492" name="Object 1">
                        <a:extLst>
                          <a:ext uri="{FF2B5EF4-FFF2-40B4-BE49-F238E27FC236}">
                            <a16:creationId xmlns:a16="http://schemas.microsoft.com/office/drawing/2014/main" id="{B5E3A86A-6A33-4C05-802A-80CD41D216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676400"/>
                        <a:ext cx="2751138"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3493" name="Picture 14">
            <a:extLst>
              <a:ext uri="{FF2B5EF4-FFF2-40B4-BE49-F238E27FC236}">
                <a16:creationId xmlns:a16="http://schemas.microsoft.com/office/drawing/2014/main" id="{2EE37024-30ED-44A1-AEFD-619DB4F309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5500" y="3352800"/>
            <a:ext cx="2433638"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5725BB7C-04BB-4F19-984B-B90820248E0F}"/>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8E539675-0630-4578-93E3-CAF3CDC9BE34}"/>
              </a:ext>
            </a:extLst>
          </p:cNvPr>
          <p:cNvSpPr>
            <a:spLocks noGrp="1"/>
          </p:cNvSpPr>
          <p:nvPr>
            <p:ph type="sldNum" sz="quarter" idx="4"/>
          </p:nvPr>
        </p:nvSpPr>
        <p:spPr/>
        <p:txBody>
          <a:bodyPr/>
          <a:lstStyle/>
          <a:p>
            <a:fld id="{F4B7F58F-9A72-4E07-B505-B7A6F5244F49}" type="slidenum">
              <a:rPr lang="en-US" smtClean="0"/>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18A1FC2F-C34B-42ED-803B-8DF1103D9FA1}"/>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AC Theory</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Instantaneous Power</a:t>
            </a:r>
          </a:p>
        </p:txBody>
      </p:sp>
      <p:graphicFrame>
        <p:nvGraphicFramePr>
          <p:cNvPr id="64515" name="Object 18">
            <a:extLst>
              <a:ext uri="{FF2B5EF4-FFF2-40B4-BE49-F238E27FC236}">
                <a16:creationId xmlns:a16="http://schemas.microsoft.com/office/drawing/2014/main" id="{64DE3D48-A85A-463D-9F5B-E040AC897726}"/>
              </a:ext>
            </a:extLst>
          </p:cNvPr>
          <p:cNvGraphicFramePr>
            <a:graphicFrameLocks noChangeAspect="1"/>
          </p:cNvGraphicFramePr>
          <p:nvPr/>
        </p:nvGraphicFramePr>
        <p:xfrm>
          <a:off x="533400" y="1447800"/>
          <a:ext cx="7162800" cy="3733800"/>
        </p:xfrm>
        <a:graphic>
          <a:graphicData uri="http://schemas.openxmlformats.org/presentationml/2006/ole">
            <mc:AlternateContent xmlns:mc="http://schemas.openxmlformats.org/markup-compatibility/2006">
              <mc:Choice xmlns:v="urn:schemas-microsoft-com:vml" Requires="v">
                <p:oleObj r:id="rId2" imgW="7163421" imgH="3731075" progId="Excel.Chart.8">
                  <p:embed/>
                </p:oleObj>
              </mc:Choice>
              <mc:Fallback>
                <p:oleObj r:id="rId2" imgW="7163421" imgH="3731075" progId="Excel.Chart.8">
                  <p:embed/>
                  <p:pic>
                    <p:nvPicPr>
                      <p:cNvPr id="64515" name="Object 18">
                        <a:extLst>
                          <a:ext uri="{FF2B5EF4-FFF2-40B4-BE49-F238E27FC236}">
                            <a16:creationId xmlns:a16="http://schemas.microsoft.com/office/drawing/2014/main" id="{64DE3D48-A85A-463D-9F5B-E040AC8977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7162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16" name="Object 1">
            <a:extLst>
              <a:ext uri="{FF2B5EF4-FFF2-40B4-BE49-F238E27FC236}">
                <a16:creationId xmlns:a16="http://schemas.microsoft.com/office/drawing/2014/main" id="{0BA17F00-266E-4C57-9E12-EC770DBB17B8}"/>
              </a:ext>
            </a:extLst>
          </p:cNvPr>
          <p:cNvGraphicFramePr>
            <a:graphicFrameLocks noChangeAspect="1"/>
          </p:cNvGraphicFramePr>
          <p:nvPr/>
        </p:nvGraphicFramePr>
        <p:xfrm>
          <a:off x="996950" y="5257800"/>
          <a:ext cx="1966913" cy="387350"/>
        </p:xfrm>
        <a:graphic>
          <a:graphicData uri="http://schemas.openxmlformats.org/presentationml/2006/ole">
            <mc:AlternateContent xmlns:mc="http://schemas.openxmlformats.org/markup-compatibility/2006">
              <mc:Choice xmlns:v="urn:schemas-microsoft-com:vml" Requires="v">
                <p:oleObj name="Equation" r:id="rId4" imgW="1257300" imgH="241300" progId="Equation.3">
                  <p:embed/>
                </p:oleObj>
              </mc:Choice>
              <mc:Fallback>
                <p:oleObj name="Equation" r:id="rId4" imgW="1257300" imgH="241300" progId="Equation.3">
                  <p:embed/>
                  <p:pic>
                    <p:nvPicPr>
                      <p:cNvPr id="64516" name="Object 1">
                        <a:extLst>
                          <a:ext uri="{FF2B5EF4-FFF2-40B4-BE49-F238E27FC236}">
                            <a16:creationId xmlns:a16="http://schemas.microsoft.com/office/drawing/2014/main" id="{0BA17F00-266E-4C57-9E12-EC770DBB17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950" y="5257800"/>
                        <a:ext cx="1966913" cy="3873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517" name="Object 3">
            <a:extLst>
              <a:ext uri="{FF2B5EF4-FFF2-40B4-BE49-F238E27FC236}">
                <a16:creationId xmlns:a16="http://schemas.microsoft.com/office/drawing/2014/main" id="{A08C1F65-8207-4462-B3A0-710034D25597}"/>
              </a:ext>
            </a:extLst>
          </p:cNvPr>
          <p:cNvGraphicFramePr>
            <a:graphicFrameLocks noChangeAspect="1"/>
          </p:cNvGraphicFramePr>
          <p:nvPr/>
        </p:nvGraphicFramePr>
        <p:xfrm>
          <a:off x="3452813" y="5257800"/>
          <a:ext cx="1892300" cy="381000"/>
        </p:xfrm>
        <a:graphic>
          <a:graphicData uri="http://schemas.openxmlformats.org/presentationml/2006/ole">
            <mc:AlternateContent xmlns:mc="http://schemas.openxmlformats.org/markup-compatibility/2006">
              <mc:Choice xmlns:v="urn:schemas-microsoft-com:vml" Requires="v">
                <p:oleObj name="Equation" r:id="rId6" imgW="1155700" imgH="241300" progId="Equation.3">
                  <p:embed/>
                </p:oleObj>
              </mc:Choice>
              <mc:Fallback>
                <p:oleObj name="Equation" r:id="rId6" imgW="1155700" imgH="241300" progId="Equation.3">
                  <p:embed/>
                  <p:pic>
                    <p:nvPicPr>
                      <p:cNvPr id="64517" name="Object 3">
                        <a:extLst>
                          <a:ext uri="{FF2B5EF4-FFF2-40B4-BE49-F238E27FC236}">
                            <a16:creationId xmlns:a16="http://schemas.microsoft.com/office/drawing/2014/main" id="{A08C1F65-8207-4462-B3A0-710034D255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2813" y="5257800"/>
                        <a:ext cx="1892300" cy="3810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518" name="Object 4">
            <a:extLst>
              <a:ext uri="{FF2B5EF4-FFF2-40B4-BE49-F238E27FC236}">
                <a16:creationId xmlns:a16="http://schemas.microsoft.com/office/drawing/2014/main" id="{624DDE0C-E4FE-4452-A31C-F107F69C84D1}"/>
              </a:ext>
            </a:extLst>
          </p:cNvPr>
          <p:cNvGraphicFramePr>
            <a:graphicFrameLocks noChangeAspect="1"/>
          </p:cNvGraphicFramePr>
          <p:nvPr/>
        </p:nvGraphicFramePr>
        <p:xfrm>
          <a:off x="5822950" y="5278438"/>
          <a:ext cx="2376488" cy="338137"/>
        </p:xfrm>
        <a:graphic>
          <a:graphicData uri="http://schemas.openxmlformats.org/presentationml/2006/ole">
            <mc:AlternateContent xmlns:mc="http://schemas.openxmlformats.org/markup-compatibility/2006">
              <mc:Choice xmlns:v="urn:schemas-microsoft-com:vml" Requires="v">
                <p:oleObj name="Equation" r:id="rId8" imgW="1307532" imgH="203112" progId="Equation.3">
                  <p:embed/>
                </p:oleObj>
              </mc:Choice>
              <mc:Fallback>
                <p:oleObj name="Equation" r:id="rId8" imgW="1307532" imgH="203112" progId="Equation.3">
                  <p:embed/>
                  <p:pic>
                    <p:nvPicPr>
                      <p:cNvPr id="64518" name="Object 4">
                        <a:extLst>
                          <a:ext uri="{FF2B5EF4-FFF2-40B4-BE49-F238E27FC236}">
                            <a16:creationId xmlns:a16="http://schemas.microsoft.com/office/drawing/2014/main" id="{624DDE0C-E4FE-4452-A31C-F107F69C84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2950" y="5278438"/>
                        <a:ext cx="2376488" cy="338137"/>
                      </a:xfrm>
                      <a:prstGeom prst="rect">
                        <a:avLst/>
                      </a:prstGeom>
                      <a:noFill/>
                      <a:ln w="12700">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19" name="Text Box 22">
            <a:extLst>
              <a:ext uri="{FF2B5EF4-FFF2-40B4-BE49-F238E27FC236}">
                <a16:creationId xmlns:a16="http://schemas.microsoft.com/office/drawing/2014/main" id="{E11C167A-92AD-4593-9E5E-0D08C9D290E4}"/>
              </a:ext>
            </a:extLst>
          </p:cNvPr>
          <p:cNvSpPr txBox="1">
            <a:spLocks noChangeArrowheads="1"/>
          </p:cNvSpPr>
          <p:nvPr/>
        </p:nvSpPr>
        <p:spPr bwMode="auto">
          <a:xfrm>
            <a:off x="3429000" y="5715000"/>
            <a:ext cx="187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006600"/>
                </a:solidFill>
              </a:rPr>
              <a:t>P = 11520 Watts</a:t>
            </a:r>
          </a:p>
        </p:txBody>
      </p:sp>
      <p:sp>
        <p:nvSpPr>
          <p:cNvPr id="64520" name="Text Box 23">
            <a:extLst>
              <a:ext uri="{FF2B5EF4-FFF2-40B4-BE49-F238E27FC236}">
                <a16:creationId xmlns:a16="http://schemas.microsoft.com/office/drawing/2014/main" id="{FB30FE38-A8D3-4FEA-8346-87B4AF5F978B}"/>
              </a:ext>
            </a:extLst>
          </p:cNvPr>
          <p:cNvSpPr txBox="1">
            <a:spLocks noChangeArrowheads="1"/>
          </p:cNvSpPr>
          <p:nvPr/>
        </p:nvSpPr>
        <p:spPr bwMode="auto">
          <a:xfrm>
            <a:off x="1219200" y="6172200"/>
            <a:ext cx="6026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Power is a “rate of flow” like water running through a pipe.</a:t>
            </a:r>
          </a:p>
        </p:txBody>
      </p:sp>
      <p:sp>
        <p:nvSpPr>
          <p:cNvPr id="64521" name="Line 24">
            <a:extLst>
              <a:ext uri="{FF2B5EF4-FFF2-40B4-BE49-F238E27FC236}">
                <a16:creationId xmlns:a16="http://schemas.microsoft.com/office/drawing/2014/main" id="{51AA4E1C-CB1B-4D87-9AB0-D15208A64226}"/>
              </a:ext>
            </a:extLst>
          </p:cNvPr>
          <p:cNvSpPr>
            <a:spLocks noChangeShapeType="1"/>
          </p:cNvSpPr>
          <p:nvPr/>
        </p:nvSpPr>
        <p:spPr bwMode="auto">
          <a:xfrm>
            <a:off x="1447800" y="2719388"/>
            <a:ext cx="5410200" cy="0"/>
          </a:xfrm>
          <a:prstGeom prst="line">
            <a:avLst/>
          </a:prstGeom>
          <a:noFill/>
          <a:ln w="38100">
            <a:solidFill>
              <a:srgbClr val="0FB9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2" name="Text Box 25">
            <a:extLst>
              <a:ext uri="{FF2B5EF4-FFF2-40B4-BE49-F238E27FC236}">
                <a16:creationId xmlns:a16="http://schemas.microsoft.com/office/drawing/2014/main" id="{CB589D5D-AF80-4DF8-91DE-4BE3128AC284}"/>
              </a:ext>
            </a:extLst>
          </p:cNvPr>
          <p:cNvSpPr txBox="1">
            <a:spLocks noChangeArrowheads="1"/>
          </p:cNvSpPr>
          <p:nvPr/>
        </p:nvSpPr>
        <p:spPr bwMode="auto">
          <a:xfrm>
            <a:off x="7772400" y="22098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1200">
                <a:solidFill>
                  <a:srgbClr val="0FB90F"/>
                </a:solidFill>
              </a:rPr>
              <a:t>Average Power</a:t>
            </a:r>
          </a:p>
        </p:txBody>
      </p:sp>
      <p:sp>
        <p:nvSpPr>
          <p:cNvPr id="64523" name="Line 26">
            <a:extLst>
              <a:ext uri="{FF2B5EF4-FFF2-40B4-BE49-F238E27FC236}">
                <a16:creationId xmlns:a16="http://schemas.microsoft.com/office/drawing/2014/main" id="{FE1B41C5-80E2-4926-8F57-A05D43FBA767}"/>
              </a:ext>
            </a:extLst>
          </p:cNvPr>
          <p:cNvSpPr>
            <a:spLocks noChangeShapeType="1"/>
          </p:cNvSpPr>
          <p:nvPr/>
        </p:nvSpPr>
        <p:spPr bwMode="auto">
          <a:xfrm flipH="1">
            <a:off x="6858000" y="2514600"/>
            <a:ext cx="990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ooter Placeholder 1">
            <a:extLst>
              <a:ext uri="{FF2B5EF4-FFF2-40B4-BE49-F238E27FC236}">
                <a16:creationId xmlns:a16="http://schemas.microsoft.com/office/drawing/2014/main" id="{33B671CB-CB03-494B-AA3F-05488A82B3F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4B4CFB92-6D4A-45A0-A78E-B1AA59A560E8}"/>
              </a:ext>
            </a:extLst>
          </p:cNvPr>
          <p:cNvSpPr>
            <a:spLocks noGrp="1"/>
          </p:cNvSpPr>
          <p:nvPr>
            <p:ph type="sldNum" sz="quarter" idx="4"/>
          </p:nvPr>
        </p:nvSpPr>
        <p:spPr/>
        <p:txBody>
          <a:bodyPr/>
          <a:lstStyle/>
          <a:p>
            <a:fld id="{F4B7F58F-9A72-4E07-B505-B7A6F5244F49}" type="slidenum">
              <a:rPr lang="en-US" smtClean="0"/>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F63679DC-F4DA-4BA8-82BE-E3EFCC1899BB}"/>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AC Theory</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Instantaneous Power</a:t>
            </a:r>
          </a:p>
        </p:txBody>
      </p:sp>
      <p:graphicFrame>
        <p:nvGraphicFramePr>
          <p:cNvPr id="65539" name="Object 1">
            <a:extLst>
              <a:ext uri="{FF2B5EF4-FFF2-40B4-BE49-F238E27FC236}">
                <a16:creationId xmlns:a16="http://schemas.microsoft.com/office/drawing/2014/main" id="{77F3B1DD-F18C-4729-878C-86A0A65329EA}"/>
              </a:ext>
            </a:extLst>
          </p:cNvPr>
          <p:cNvGraphicFramePr>
            <a:graphicFrameLocks noChangeAspect="1"/>
          </p:cNvGraphicFramePr>
          <p:nvPr/>
        </p:nvGraphicFramePr>
        <p:xfrm>
          <a:off x="1295400" y="1600200"/>
          <a:ext cx="6421438" cy="3657600"/>
        </p:xfrm>
        <a:graphic>
          <a:graphicData uri="http://schemas.openxmlformats.org/presentationml/2006/ole">
            <mc:AlternateContent xmlns:mc="http://schemas.openxmlformats.org/markup-compatibility/2006">
              <mc:Choice xmlns:v="urn:schemas-microsoft-com:vml" Requires="v">
                <p:oleObj name="Chart" r:id="rId2" imgW="8934450" imgH="6277148" progId="Excel.Chart.8">
                  <p:embed/>
                </p:oleObj>
              </mc:Choice>
              <mc:Fallback>
                <p:oleObj name="Chart" r:id="rId2" imgW="8934450" imgH="6277148" progId="Excel.Chart.8">
                  <p:embed/>
                  <p:pic>
                    <p:nvPicPr>
                      <p:cNvPr id="65539" name="Object 1">
                        <a:extLst>
                          <a:ext uri="{FF2B5EF4-FFF2-40B4-BE49-F238E27FC236}">
                            <a16:creationId xmlns:a16="http://schemas.microsoft.com/office/drawing/2014/main" id="{77F3B1DD-F18C-4729-878C-86A0A653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00200"/>
                        <a:ext cx="642143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540" name="Line 23">
            <a:extLst>
              <a:ext uri="{FF2B5EF4-FFF2-40B4-BE49-F238E27FC236}">
                <a16:creationId xmlns:a16="http://schemas.microsoft.com/office/drawing/2014/main" id="{F54041F8-E8D6-4CCF-8150-38E758F5588C}"/>
              </a:ext>
            </a:extLst>
          </p:cNvPr>
          <p:cNvSpPr>
            <a:spLocks noChangeShapeType="1"/>
          </p:cNvSpPr>
          <p:nvPr/>
        </p:nvSpPr>
        <p:spPr bwMode="auto">
          <a:xfrm>
            <a:off x="2133600" y="2819400"/>
            <a:ext cx="5105400" cy="0"/>
          </a:xfrm>
          <a:prstGeom prst="line">
            <a:avLst/>
          </a:prstGeom>
          <a:noFill/>
          <a:ln w="38100">
            <a:solidFill>
              <a:srgbClr val="0FB9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1" name="Line 27">
            <a:extLst>
              <a:ext uri="{FF2B5EF4-FFF2-40B4-BE49-F238E27FC236}">
                <a16:creationId xmlns:a16="http://schemas.microsoft.com/office/drawing/2014/main" id="{CAE6A154-5BC6-4D5E-8D6D-B35E233B53BC}"/>
              </a:ext>
            </a:extLst>
          </p:cNvPr>
          <p:cNvSpPr>
            <a:spLocks noChangeShapeType="1"/>
          </p:cNvSpPr>
          <p:nvPr/>
        </p:nvSpPr>
        <p:spPr bwMode="auto">
          <a:xfrm flipH="1">
            <a:off x="7315200" y="2514600"/>
            <a:ext cx="533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2" name="Text Box 24">
            <a:extLst>
              <a:ext uri="{FF2B5EF4-FFF2-40B4-BE49-F238E27FC236}">
                <a16:creationId xmlns:a16="http://schemas.microsoft.com/office/drawing/2014/main" id="{4AE855A9-BF90-4EDE-8DC8-50E382D83129}"/>
              </a:ext>
            </a:extLst>
          </p:cNvPr>
          <p:cNvSpPr txBox="1">
            <a:spLocks noChangeArrowheads="1"/>
          </p:cNvSpPr>
          <p:nvPr/>
        </p:nvSpPr>
        <p:spPr bwMode="auto">
          <a:xfrm>
            <a:off x="7772400" y="22098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1200">
                <a:solidFill>
                  <a:srgbClr val="0FB90F"/>
                </a:solidFill>
              </a:rPr>
              <a:t>Average Power</a:t>
            </a:r>
          </a:p>
        </p:txBody>
      </p:sp>
      <p:graphicFrame>
        <p:nvGraphicFramePr>
          <p:cNvPr id="65543" name="Object 2">
            <a:extLst>
              <a:ext uri="{FF2B5EF4-FFF2-40B4-BE49-F238E27FC236}">
                <a16:creationId xmlns:a16="http://schemas.microsoft.com/office/drawing/2014/main" id="{D3A81DF7-D713-4897-998D-9B25CEBF7D4E}"/>
              </a:ext>
            </a:extLst>
          </p:cNvPr>
          <p:cNvGraphicFramePr>
            <a:graphicFrameLocks noChangeAspect="1"/>
          </p:cNvGraphicFramePr>
          <p:nvPr/>
        </p:nvGraphicFramePr>
        <p:xfrm>
          <a:off x="914400" y="5410200"/>
          <a:ext cx="1966913" cy="387350"/>
        </p:xfrm>
        <a:graphic>
          <a:graphicData uri="http://schemas.openxmlformats.org/presentationml/2006/ole">
            <mc:AlternateContent xmlns:mc="http://schemas.openxmlformats.org/markup-compatibility/2006">
              <mc:Choice xmlns:v="urn:schemas-microsoft-com:vml" Requires="v">
                <p:oleObj name="Equation" r:id="rId4" imgW="1257300" imgH="241300" progId="Equation.3">
                  <p:embed/>
                </p:oleObj>
              </mc:Choice>
              <mc:Fallback>
                <p:oleObj name="Equation" r:id="rId4" imgW="1257300" imgH="241300" progId="Equation.3">
                  <p:embed/>
                  <p:pic>
                    <p:nvPicPr>
                      <p:cNvPr id="65543" name="Object 2">
                        <a:extLst>
                          <a:ext uri="{FF2B5EF4-FFF2-40B4-BE49-F238E27FC236}">
                            <a16:creationId xmlns:a16="http://schemas.microsoft.com/office/drawing/2014/main" id="{D3A81DF7-D713-4897-998D-9B25CEBF7D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5410200"/>
                        <a:ext cx="1966913" cy="3873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4" name="Object 6">
            <a:extLst>
              <a:ext uri="{FF2B5EF4-FFF2-40B4-BE49-F238E27FC236}">
                <a16:creationId xmlns:a16="http://schemas.microsoft.com/office/drawing/2014/main" id="{98A34E97-B70C-4A58-A587-1F01D6B90CD5}"/>
              </a:ext>
            </a:extLst>
          </p:cNvPr>
          <p:cNvGraphicFramePr>
            <a:graphicFrameLocks noChangeAspect="1"/>
          </p:cNvGraphicFramePr>
          <p:nvPr/>
        </p:nvGraphicFramePr>
        <p:xfrm>
          <a:off x="3276600" y="5410200"/>
          <a:ext cx="2349500" cy="381000"/>
        </p:xfrm>
        <a:graphic>
          <a:graphicData uri="http://schemas.openxmlformats.org/presentationml/2006/ole">
            <mc:AlternateContent xmlns:mc="http://schemas.openxmlformats.org/markup-compatibility/2006">
              <mc:Choice xmlns:v="urn:schemas-microsoft-com:vml" Requires="v">
                <p:oleObj name="Equation" r:id="rId6" imgW="1435100" imgH="241300" progId="Equation.3">
                  <p:embed/>
                </p:oleObj>
              </mc:Choice>
              <mc:Fallback>
                <p:oleObj name="Equation" r:id="rId6" imgW="1435100" imgH="241300" progId="Equation.3">
                  <p:embed/>
                  <p:pic>
                    <p:nvPicPr>
                      <p:cNvPr id="65544" name="Object 6">
                        <a:extLst>
                          <a:ext uri="{FF2B5EF4-FFF2-40B4-BE49-F238E27FC236}">
                            <a16:creationId xmlns:a16="http://schemas.microsoft.com/office/drawing/2014/main" id="{98A34E97-B70C-4A58-A587-1F01D6B90C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5410200"/>
                        <a:ext cx="2349500" cy="3810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5" name="Object 7">
            <a:extLst>
              <a:ext uri="{FF2B5EF4-FFF2-40B4-BE49-F238E27FC236}">
                <a16:creationId xmlns:a16="http://schemas.microsoft.com/office/drawing/2014/main" id="{1BD6896D-C629-4F5E-9E86-D3B99D1C97E6}"/>
              </a:ext>
            </a:extLst>
          </p:cNvPr>
          <p:cNvGraphicFramePr>
            <a:graphicFrameLocks noChangeAspect="1"/>
          </p:cNvGraphicFramePr>
          <p:nvPr/>
        </p:nvGraphicFramePr>
        <p:xfrm>
          <a:off x="5867400" y="5410200"/>
          <a:ext cx="2514600" cy="338138"/>
        </p:xfrm>
        <a:graphic>
          <a:graphicData uri="http://schemas.openxmlformats.org/presentationml/2006/ole">
            <mc:AlternateContent xmlns:mc="http://schemas.openxmlformats.org/markup-compatibility/2006">
              <mc:Choice xmlns:v="urn:schemas-microsoft-com:vml" Requires="v">
                <p:oleObj name="Equation" r:id="rId8" imgW="1384300" imgH="203200" progId="Equation.3">
                  <p:embed/>
                </p:oleObj>
              </mc:Choice>
              <mc:Fallback>
                <p:oleObj name="Equation" r:id="rId8" imgW="1384300" imgH="203200" progId="Equation.3">
                  <p:embed/>
                  <p:pic>
                    <p:nvPicPr>
                      <p:cNvPr id="65545" name="Object 7">
                        <a:extLst>
                          <a:ext uri="{FF2B5EF4-FFF2-40B4-BE49-F238E27FC236}">
                            <a16:creationId xmlns:a16="http://schemas.microsoft.com/office/drawing/2014/main" id="{1BD6896D-C629-4F5E-9E86-D3B99D1C97E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5410200"/>
                        <a:ext cx="2514600" cy="338138"/>
                      </a:xfrm>
                      <a:prstGeom prst="rect">
                        <a:avLst/>
                      </a:prstGeom>
                      <a:noFill/>
                      <a:ln w="12700">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46" name="Text Box 16">
            <a:extLst>
              <a:ext uri="{FF2B5EF4-FFF2-40B4-BE49-F238E27FC236}">
                <a16:creationId xmlns:a16="http://schemas.microsoft.com/office/drawing/2014/main" id="{8612D2B9-2E15-4D8F-9E86-DD087923CEFB}"/>
              </a:ext>
            </a:extLst>
          </p:cNvPr>
          <p:cNvSpPr txBox="1">
            <a:spLocks noChangeArrowheads="1"/>
          </p:cNvSpPr>
          <p:nvPr/>
        </p:nvSpPr>
        <p:spPr bwMode="auto">
          <a:xfrm>
            <a:off x="3568700" y="5846763"/>
            <a:ext cx="1816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006600"/>
                </a:solidFill>
              </a:rPr>
              <a:t>P = 9,976 Watts</a:t>
            </a:r>
          </a:p>
        </p:txBody>
      </p:sp>
      <p:sp>
        <p:nvSpPr>
          <p:cNvPr id="65547" name="Text Box 28">
            <a:extLst>
              <a:ext uri="{FF2B5EF4-FFF2-40B4-BE49-F238E27FC236}">
                <a16:creationId xmlns:a16="http://schemas.microsoft.com/office/drawing/2014/main" id="{BFE6DF5A-83BF-4360-8FE8-00C7499EFCFE}"/>
              </a:ext>
            </a:extLst>
          </p:cNvPr>
          <p:cNvSpPr txBox="1">
            <a:spLocks noChangeArrowheads="1"/>
          </p:cNvSpPr>
          <p:nvPr/>
        </p:nvSpPr>
        <p:spPr bwMode="auto">
          <a:xfrm>
            <a:off x="3708400" y="6213475"/>
            <a:ext cx="1514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t>PF=0.866</a:t>
            </a:r>
          </a:p>
        </p:txBody>
      </p:sp>
      <p:sp>
        <p:nvSpPr>
          <p:cNvPr id="2" name="Footer Placeholder 1">
            <a:extLst>
              <a:ext uri="{FF2B5EF4-FFF2-40B4-BE49-F238E27FC236}">
                <a16:creationId xmlns:a16="http://schemas.microsoft.com/office/drawing/2014/main" id="{4F45EED4-6AD8-42FE-AC4A-705178B60D7F}"/>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9658A9A-D5C3-4BCC-A887-ADA8FD40BA48}"/>
              </a:ext>
            </a:extLst>
          </p:cNvPr>
          <p:cNvSpPr>
            <a:spLocks noGrp="1"/>
          </p:cNvSpPr>
          <p:nvPr>
            <p:ph type="sldNum" sz="quarter" idx="4"/>
          </p:nvPr>
        </p:nvSpPr>
        <p:spPr/>
        <p:txBody>
          <a:bodyPr/>
          <a:lstStyle/>
          <a:p>
            <a:fld id="{F4B7F58F-9A72-4E07-B505-B7A6F5244F49}" type="slidenum">
              <a:rPr lang="en-US" smtClean="0"/>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B2337C7B-D380-435B-B3DD-0B213B6546B5}"/>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Meter Math</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What about polyphase systems?</a:t>
            </a:r>
          </a:p>
        </p:txBody>
      </p:sp>
      <p:sp>
        <p:nvSpPr>
          <p:cNvPr id="66563" name="Text Box 3">
            <a:extLst>
              <a:ext uri="{FF2B5EF4-FFF2-40B4-BE49-F238E27FC236}">
                <a16:creationId xmlns:a16="http://schemas.microsoft.com/office/drawing/2014/main" id="{D53609AF-265C-4B8D-8063-4CB7E3BDEFFF}"/>
              </a:ext>
            </a:extLst>
          </p:cNvPr>
          <p:cNvSpPr txBox="1">
            <a:spLocks noChangeArrowheads="1"/>
          </p:cNvSpPr>
          <p:nvPr/>
        </p:nvSpPr>
        <p:spPr bwMode="auto">
          <a:xfrm>
            <a:off x="609600" y="1676400"/>
            <a:ext cx="7924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Calculating power in a polyphase system is actually simple but sometimes we make it complex.</a:t>
            </a:r>
          </a:p>
        </p:txBody>
      </p:sp>
      <p:sp>
        <p:nvSpPr>
          <p:cNvPr id="66564" name="Rectangle 4">
            <a:extLst>
              <a:ext uri="{FF2B5EF4-FFF2-40B4-BE49-F238E27FC236}">
                <a16:creationId xmlns:a16="http://schemas.microsoft.com/office/drawing/2014/main" id="{A6D0784F-4F72-4A26-A290-053A9FA728A0}"/>
              </a:ext>
            </a:extLst>
          </p:cNvPr>
          <p:cNvSpPr>
            <a:spLocks noChangeArrowheads="1"/>
          </p:cNvSpPr>
          <p:nvPr/>
        </p:nvSpPr>
        <p:spPr bwMode="auto">
          <a:xfrm>
            <a:off x="454025" y="2693988"/>
            <a:ext cx="8229600"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000" b="1">
                <a:solidFill>
                  <a:schemeClr val="tx2"/>
                </a:solidFill>
              </a:rPr>
              <a:t>3 Phase, 4-Wire  “Y” Service</a:t>
            </a:r>
          </a:p>
        </p:txBody>
      </p:sp>
      <p:pic>
        <p:nvPicPr>
          <p:cNvPr id="66565" name="Picture 5" descr="3PY-Load">
            <a:extLst>
              <a:ext uri="{FF2B5EF4-FFF2-40B4-BE49-F238E27FC236}">
                <a16:creationId xmlns:a16="http://schemas.microsoft.com/office/drawing/2014/main" id="{C67A654E-A102-4641-8A54-759F6E098B7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8163" y="3313113"/>
            <a:ext cx="4300537" cy="2457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6566" name="Picture 6" descr="3P-Wye-Voltages">
            <a:extLst>
              <a:ext uri="{FF2B5EF4-FFF2-40B4-BE49-F238E27FC236}">
                <a16:creationId xmlns:a16="http://schemas.microsoft.com/office/drawing/2014/main" id="{C4F42CC6-9C1F-47C2-BDDD-77E3F3A7DE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581400"/>
            <a:ext cx="3444875" cy="190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a:extLst>
              <a:ext uri="{FF2B5EF4-FFF2-40B4-BE49-F238E27FC236}">
                <a16:creationId xmlns:a16="http://schemas.microsoft.com/office/drawing/2014/main" id="{F470E0CF-6C79-4C08-801F-09144CC3EDC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26C76F5-8AA5-4D21-BD26-9B60AB44797B}"/>
              </a:ext>
            </a:extLst>
          </p:cNvPr>
          <p:cNvSpPr>
            <a:spLocks noGrp="1"/>
          </p:cNvSpPr>
          <p:nvPr>
            <p:ph type="sldNum" sz="quarter" idx="4"/>
          </p:nvPr>
        </p:nvSpPr>
        <p:spPr/>
        <p:txBody>
          <a:bodyPr/>
          <a:lstStyle/>
          <a:p>
            <a:fld id="{F4B7F58F-9A72-4E07-B505-B7A6F5244F49}" type="slidenum">
              <a:rPr lang="en-US" smtClean="0"/>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EFAA07C3-CB93-44EC-8E58-5700E18725CA}"/>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Meter Math</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3 Phase, 4-Wire “Y” Service</a:t>
            </a:r>
          </a:p>
        </p:txBody>
      </p:sp>
      <p:grpSp>
        <p:nvGrpSpPr>
          <p:cNvPr id="67587" name="Group 10">
            <a:extLst>
              <a:ext uri="{FF2B5EF4-FFF2-40B4-BE49-F238E27FC236}">
                <a16:creationId xmlns:a16="http://schemas.microsoft.com/office/drawing/2014/main" id="{14A5BAB2-2F35-4B1E-8B21-C3FBBF30B9EA}"/>
              </a:ext>
            </a:extLst>
          </p:cNvPr>
          <p:cNvGrpSpPr>
            <a:grpSpLocks/>
          </p:cNvGrpSpPr>
          <p:nvPr/>
        </p:nvGrpSpPr>
        <p:grpSpPr bwMode="auto">
          <a:xfrm>
            <a:off x="457200" y="1600200"/>
            <a:ext cx="7940675" cy="2493963"/>
            <a:chOff x="288" y="2064"/>
            <a:chExt cx="5002" cy="1571"/>
          </a:xfrm>
        </p:grpSpPr>
        <p:pic>
          <p:nvPicPr>
            <p:cNvPr id="67592" name="Picture 5" descr="3PY-Load">
              <a:extLst>
                <a:ext uri="{FF2B5EF4-FFF2-40B4-BE49-F238E27FC236}">
                  <a16:creationId xmlns:a16="http://schemas.microsoft.com/office/drawing/2014/main" id="{887AD65D-A577-4A38-8109-545063163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 y="2087"/>
              <a:ext cx="2709" cy="1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7593" name="Picture 6" descr="3P-Wye-Voltages">
              <a:extLst>
                <a:ext uri="{FF2B5EF4-FFF2-40B4-BE49-F238E27FC236}">
                  <a16:creationId xmlns:a16="http://schemas.microsoft.com/office/drawing/2014/main" id="{97D6032C-3B42-4D03-A840-1D346D484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 y="2256"/>
              <a:ext cx="2170" cy="1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594" name="Text Box 7">
              <a:extLst>
                <a:ext uri="{FF2B5EF4-FFF2-40B4-BE49-F238E27FC236}">
                  <a16:creationId xmlns:a16="http://schemas.microsoft.com/office/drawing/2014/main" id="{93245D4B-0D98-4FF3-8612-3931DC6022E4}"/>
                </a:ext>
              </a:extLst>
            </p:cNvPr>
            <p:cNvSpPr txBox="1">
              <a:spLocks noChangeArrowheads="1"/>
            </p:cNvSpPr>
            <p:nvPr/>
          </p:nvSpPr>
          <p:spPr bwMode="auto">
            <a:xfrm>
              <a:off x="624" y="2064"/>
              <a:ext cx="25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1400"/>
                <a:t>Va</a:t>
              </a:r>
            </a:p>
          </p:txBody>
        </p:sp>
        <p:sp>
          <p:nvSpPr>
            <p:cNvPr id="67595" name="Text Box 8">
              <a:extLst>
                <a:ext uri="{FF2B5EF4-FFF2-40B4-BE49-F238E27FC236}">
                  <a16:creationId xmlns:a16="http://schemas.microsoft.com/office/drawing/2014/main" id="{3A3E7FB9-BF50-42B0-9AEC-CD037F079CE3}"/>
                </a:ext>
              </a:extLst>
            </p:cNvPr>
            <p:cNvSpPr txBox="1">
              <a:spLocks noChangeArrowheads="1"/>
            </p:cNvSpPr>
            <p:nvPr/>
          </p:nvSpPr>
          <p:spPr bwMode="auto">
            <a:xfrm>
              <a:off x="1200" y="3072"/>
              <a:ext cx="25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1400"/>
                <a:t>Vb</a:t>
              </a:r>
            </a:p>
          </p:txBody>
        </p:sp>
        <p:sp>
          <p:nvSpPr>
            <p:cNvPr id="67596" name="Text Box 9">
              <a:extLst>
                <a:ext uri="{FF2B5EF4-FFF2-40B4-BE49-F238E27FC236}">
                  <a16:creationId xmlns:a16="http://schemas.microsoft.com/office/drawing/2014/main" id="{1AF23B31-8D67-4EE9-8C0A-E922D84CAAC5}"/>
                </a:ext>
              </a:extLst>
            </p:cNvPr>
            <p:cNvSpPr txBox="1">
              <a:spLocks noChangeArrowheads="1"/>
            </p:cNvSpPr>
            <p:nvPr/>
          </p:nvSpPr>
          <p:spPr bwMode="auto">
            <a:xfrm>
              <a:off x="288" y="3408"/>
              <a:ext cx="24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1400"/>
                <a:t>Vc</a:t>
              </a:r>
            </a:p>
          </p:txBody>
        </p:sp>
      </p:grpSp>
      <p:sp>
        <p:nvSpPr>
          <p:cNvPr id="67588" name="Text Box 11">
            <a:extLst>
              <a:ext uri="{FF2B5EF4-FFF2-40B4-BE49-F238E27FC236}">
                <a16:creationId xmlns:a16="http://schemas.microsoft.com/office/drawing/2014/main" id="{B82011BF-27CA-4DAD-95C3-9A8236B05384}"/>
              </a:ext>
            </a:extLst>
          </p:cNvPr>
          <p:cNvSpPr txBox="1">
            <a:spLocks noChangeArrowheads="1"/>
          </p:cNvSpPr>
          <p:nvPr/>
        </p:nvSpPr>
        <p:spPr bwMode="auto">
          <a:xfrm>
            <a:off x="609600" y="4267200"/>
            <a:ext cx="661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The total power is equal to the sum of the power in each phase.</a:t>
            </a:r>
          </a:p>
        </p:txBody>
      </p:sp>
      <p:sp>
        <p:nvSpPr>
          <p:cNvPr id="67589" name="Text Box 12">
            <a:extLst>
              <a:ext uri="{FF2B5EF4-FFF2-40B4-BE49-F238E27FC236}">
                <a16:creationId xmlns:a16="http://schemas.microsoft.com/office/drawing/2014/main" id="{1A331744-F7C9-4E17-85EB-A82EA818A125}"/>
              </a:ext>
            </a:extLst>
          </p:cNvPr>
          <p:cNvSpPr txBox="1">
            <a:spLocks noChangeArrowheads="1"/>
          </p:cNvSpPr>
          <p:nvPr/>
        </p:nvSpPr>
        <p:spPr bwMode="auto">
          <a:xfrm>
            <a:off x="609600" y="4724400"/>
            <a:ext cx="717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total</a:t>
            </a:r>
            <a:r>
              <a:rPr lang="en-US" altLang="en-US">
                <a:solidFill>
                  <a:srgbClr val="F71A03"/>
                </a:solidFill>
              </a:rPr>
              <a:t> = E</a:t>
            </a:r>
            <a:r>
              <a:rPr lang="en-US" altLang="en-US" baseline="-25000">
                <a:solidFill>
                  <a:srgbClr val="F71A03"/>
                </a:solidFill>
              </a:rPr>
              <a:t>a</a:t>
            </a:r>
            <a:r>
              <a:rPr lang="en-US" altLang="en-US">
                <a:solidFill>
                  <a:srgbClr val="F71A03"/>
                </a:solidFill>
              </a:rPr>
              <a:t> x I</a:t>
            </a:r>
            <a:r>
              <a:rPr lang="en-US" altLang="en-US" baseline="-25000">
                <a:solidFill>
                  <a:srgbClr val="F71A03"/>
                </a:solidFill>
              </a:rPr>
              <a:t>a</a:t>
            </a:r>
            <a:r>
              <a:rPr lang="en-US" altLang="en-US">
                <a:solidFill>
                  <a:srgbClr val="F71A03"/>
                </a:solidFill>
              </a:rPr>
              <a:t> x Cos(</a:t>
            </a:r>
            <a:r>
              <a:rPr lang="el-GR" altLang="en-US">
                <a:solidFill>
                  <a:srgbClr val="F71A03"/>
                </a:solidFill>
                <a:cs typeface="Arial" panose="020B0604020202020204" pitchFamily="34" charset="0"/>
              </a:rPr>
              <a:t>θ</a:t>
            </a:r>
            <a:r>
              <a:rPr lang="en-US" altLang="en-US" baseline="-25000">
                <a:solidFill>
                  <a:srgbClr val="F71A03"/>
                </a:solidFill>
                <a:cs typeface="Arial" panose="020B0604020202020204" pitchFamily="34" charset="0"/>
              </a:rPr>
              <a:t>a</a:t>
            </a:r>
            <a:r>
              <a:rPr lang="en-US" altLang="en-US">
                <a:solidFill>
                  <a:srgbClr val="F71A03"/>
                </a:solidFill>
                <a:cs typeface="Arial" panose="020B0604020202020204" pitchFamily="34" charset="0"/>
              </a:rPr>
              <a:t>) + </a:t>
            </a:r>
            <a:r>
              <a:rPr lang="en-US" altLang="en-US">
                <a:solidFill>
                  <a:srgbClr val="F71A03"/>
                </a:solidFill>
              </a:rPr>
              <a:t>E</a:t>
            </a:r>
            <a:r>
              <a:rPr lang="en-US" altLang="en-US" baseline="-25000">
                <a:solidFill>
                  <a:srgbClr val="F71A03"/>
                </a:solidFill>
              </a:rPr>
              <a:t>b</a:t>
            </a:r>
            <a:r>
              <a:rPr lang="en-US" altLang="en-US">
                <a:solidFill>
                  <a:srgbClr val="F71A03"/>
                </a:solidFill>
              </a:rPr>
              <a:t> x I</a:t>
            </a:r>
            <a:r>
              <a:rPr lang="en-US" altLang="en-US" baseline="-25000">
                <a:solidFill>
                  <a:srgbClr val="F71A03"/>
                </a:solidFill>
              </a:rPr>
              <a:t>b</a:t>
            </a:r>
            <a:r>
              <a:rPr lang="en-US" altLang="en-US">
                <a:solidFill>
                  <a:srgbClr val="F71A03"/>
                </a:solidFill>
              </a:rPr>
              <a:t> x Cos(</a:t>
            </a:r>
            <a:r>
              <a:rPr lang="el-GR" altLang="en-US">
                <a:solidFill>
                  <a:srgbClr val="F71A03"/>
                </a:solidFill>
              </a:rPr>
              <a:t>θ</a:t>
            </a:r>
            <a:r>
              <a:rPr lang="en-US" altLang="en-US" baseline="-25000">
                <a:solidFill>
                  <a:srgbClr val="F71A03"/>
                </a:solidFill>
              </a:rPr>
              <a:t>b</a:t>
            </a:r>
            <a:r>
              <a:rPr lang="en-US" altLang="en-US">
                <a:solidFill>
                  <a:srgbClr val="F71A03"/>
                </a:solidFill>
              </a:rPr>
              <a:t>) + E</a:t>
            </a:r>
            <a:r>
              <a:rPr lang="en-US" altLang="en-US" baseline="-25000">
                <a:solidFill>
                  <a:srgbClr val="F71A03"/>
                </a:solidFill>
              </a:rPr>
              <a:t>c</a:t>
            </a:r>
            <a:r>
              <a:rPr lang="en-US" altLang="en-US">
                <a:solidFill>
                  <a:srgbClr val="F71A03"/>
                </a:solidFill>
              </a:rPr>
              <a:t> x I</a:t>
            </a:r>
            <a:r>
              <a:rPr lang="en-US" altLang="en-US" baseline="-25000">
                <a:solidFill>
                  <a:srgbClr val="F71A03"/>
                </a:solidFill>
              </a:rPr>
              <a:t>c</a:t>
            </a:r>
            <a:r>
              <a:rPr lang="en-US" altLang="en-US">
                <a:solidFill>
                  <a:srgbClr val="F71A03"/>
                </a:solidFill>
              </a:rPr>
              <a:t> x Cos(</a:t>
            </a:r>
            <a:r>
              <a:rPr lang="el-GR" altLang="en-US">
                <a:solidFill>
                  <a:srgbClr val="F71A03"/>
                </a:solidFill>
              </a:rPr>
              <a:t>θ</a:t>
            </a:r>
            <a:r>
              <a:rPr lang="en-US" altLang="en-US" baseline="-25000">
                <a:solidFill>
                  <a:srgbClr val="F71A03"/>
                </a:solidFill>
              </a:rPr>
              <a:t>c</a:t>
            </a:r>
            <a:r>
              <a:rPr lang="en-US" altLang="en-US">
                <a:solidFill>
                  <a:srgbClr val="F71A03"/>
                </a:solidFill>
              </a:rPr>
              <a:t>) </a:t>
            </a:r>
            <a:endParaRPr lang="el-GR" altLang="en-US">
              <a:solidFill>
                <a:srgbClr val="F71A03"/>
              </a:solidFill>
            </a:endParaRPr>
          </a:p>
        </p:txBody>
      </p:sp>
      <p:sp>
        <p:nvSpPr>
          <p:cNvPr id="11" name="Text Box 13">
            <a:extLst>
              <a:ext uri="{FF2B5EF4-FFF2-40B4-BE49-F238E27FC236}">
                <a16:creationId xmlns:a16="http://schemas.microsoft.com/office/drawing/2014/main" id="{1F0D1D9F-9608-4F3B-B66D-7DD4B46F5A4A}"/>
              </a:ext>
            </a:extLst>
          </p:cNvPr>
          <p:cNvSpPr txBox="1">
            <a:spLocks noChangeArrowheads="1"/>
          </p:cNvSpPr>
          <p:nvPr/>
        </p:nvSpPr>
        <p:spPr bwMode="auto">
          <a:xfrm>
            <a:off x="609600" y="5257800"/>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In a balanced system where V</a:t>
            </a:r>
            <a:r>
              <a:rPr lang="en-US" altLang="en-US" baseline="-25000"/>
              <a:t>a</a:t>
            </a:r>
            <a:r>
              <a:rPr lang="en-US" altLang="en-US"/>
              <a:t> = V</a:t>
            </a:r>
            <a:r>
              <a:rPr lang="en-US" altLang="en-US" baseline="-25000"/>
              <a:t>b</a:t>
            </a:r>
            <a:r>
              <a:rPr lang="en-US" altLang="en-US"/>
              <a:t> = V</a:t>
            </a:r>
            <a:r>
              <a:rPr lang="en-US" altLang="en-US" baseline="-25000"/>
              <a:t>c</a:t>
            </a:r>
            <a:r>
              <a:rPr lang="en-US" altLang="en-US"/>
              <a:t> and I</a:t>
            </a:r>
            <a:r>
              <a:rPr lang="en-US" altLang="en-US" baseline="-25000"/>
              <a:t>a</a:t>
            </a:r>
            <a:r>
              <a:rPr lang="en-US" altLang="en-US"/>
              <a:t> = I</a:t>
            </a:r>
            <a:r>
              <a:rPr lang="en-US" altLang="en-US" baseline="-25000"/>
              <a:t>b</a:t>
            </a:r>
            <a:r>
              <a:rPr lang="en-US" altLang="en-US"/>
              <a:t> = I</a:t>
            </a:r>
            <a:r>
              <a:rPr lang="en-US" altLang="en-US" baseline="-25000"/>
              <a:t>c</a:t>
            </a:r>
            <a:r>
              <a:rPr lang="en-US" altLang="en-US"/>
              <a:t>and </a:t>
            </a:r>
            <a:r>
              <a:rPr lang="el-GR" altLang="en-US"/>
              <a:t>θ</a:t>
            </a:r>
            <a:r>
              <a:rPr lang="en-US" altLang="en-US" baseline="-25000"/>
              <a:t>a</a:t>
            </a:r>
            <a:r>
              <a:rPr lang="en-US" altLang="en-US"/>
              <a:t> = </a:t>
            </a:r>
            <a:r>
              <a:rPr lang="el-GR" altLang="en-US"/>
              <a:t>θ</a:t>
            </a:r>
            <a:r>
              <a:rPr lang="en-US" altLang="en-US" baseline="-25000"/>
              <a:t>a</a:t>
            </a:r>
            <a:r>
              <a:rPr lang="en-US" altLang="en-US"/>
              <a:t> = </a:t>
            </a:r>
            <a:r>
              <a:rPr lang="el-GR" altLang="en-US"/>
              <a:t>θ</a:t>
            </a:r>
            <a:r>
              <a:rPr lang="en-US" altLang="en-US" baseline="-25000"/>
              <a:t>a</a:t>
            </a:r>
          </a:p>
        </p:txBody>
      </p:sp>
      <p:sp>
        <p:nvSpPr>
          <p:cNvPr id="12" name="Text Box 14">
            <a:extLst>
              <a:ext uri="{FF2B5EF4-FFF2-40B4-BE49-F238E27FC236}">
                <a16:creationId xmlns:a16="http://schemas.microsoft.com/office/drawing/2014/main" id="{C3559D16-7586-41EA-926F-CA48AF18779D}"/>
              </a:ext>
            </a:extLst>
          </p:cNvPr>
          <p:cNvSpPr txBox="1">
            <a:spLocks noChangeArrowheads="1"/>
          </p:cNvSpPr>
          <p:nvPr/>
        </p:nvSpPr>
        <p:spPr bwMode="auto">
          <a:xfrm>
            <a:off x="609600" y="5805488"/>
            <a:ext cx="7178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total</a:t>
            </a:r>
            <a:r>
              <a:rPr lang="en-US" altLang="en-US">
                <a:solidFill>
                  <a:srgbClr val="F71A03"/>
                </a:solidFill>
              </a:rPr>
              <a:t> =  3 x E</a:t>
            </a:r>
            <a:r>
              <a:rPr lang="en-US" altLang="en-US" baseline="-25000">
                <a:solidFill>
                  <a:srgbClr val="F71A03"/>
                </a:solidFill>
              </a:rPr>
              <a:t>a</a:t>
            </a:r>
            <a:r>
              <a:rPr lang="en-US" altLang="en-US">
                <a:solidFill>
                  <a:srgbClr val="F71A03"/>
                </a:solidFill>
              </a:rPr>
              <a:t> x I</a:t>
            </a:r>
            <a:r>
              <a:rPr lang="en-US" altLang="en-US" baseline="-25000">
                <a:solidFill>
                  <a:srgbClr val="F71A03"/>
                </a:solidFill>
              </a:rPr>
              <a:t>a</a:t>
            </a:r>
            <a:r>
              <a:rPr lang="en-US" altLang="en-US">
                <a:solidFill>
                  <a:srgbClr val="F71A03"/>
                </a:solidFill>
              </a:rPr>
              <a:t> x Cos(</a:t>
            </a:r>
            <a:r>
              <a:rPr lang="el-GR" altLang="en-US">
                <a:solidFill>
                  <a:srgbClr val="F71A03"/>
                </a:solidFill>
                <a:cs typeface="Arial" panose="020B0604020202020204" pitchFamily="34" charset="0"/>
              </a:rPr>
              <a:t>θ</a:t>
            </a:r>
            <a:r>
              <a:rPr lang="en-US" altLang="en-US" baseline="-25000">
                <a:solidFill>
                  <a:srgbClr val="F71A03"/>
                </a:solidFill>
                <a:cs typeface="Arial" panose="020B0604020202020204" pitchFamily="34" charset="0"/>
              </a:rPr>
              <a:t>a</a:t>
            </a:r>
            <a:r>
              <a:rPr lang="en-US" altLang="en-US">
                <a:solidFill>
                  <a:srgbClr val="F71A03"/>
                </a:solidFill>
                <a:cs typeface="Arial" panose="020B0604020202020204" pitchFamily="34" charset="0"/>
              </a:rPr>
              <a:t>)</a:t>
            </a:r>
            <a:endParaRPr lang="el-GR" altLang="en-US">
              <a:solidFill>
                <a:srgbClr val="F71A03"/>
              </a:solidFill>
            </a:endParaRPr>
          </a:p>
        </p:txBody>
      </p:sp>
      <p:sp>
        <p:nvSpPr>
          <p:cNvPr id="2" name="Footer Placeholder 1">
            <a:extLst>
              <a:ext uri="{FF2B5EF4-FFF2-40B4-BE49-F238E27FC236}">
                <a16:creationId xmlns:a16="http://schemas.microsoft.com/office/drawing/2014/main" id="{532C0292-92A1-4099-98A0-53CEC4E6EC1E}"/>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50B3516-D1BE-462F-853B-07EDA8D96A55}"/>
              </a:ext>
            </a:extLst>
          </p:cNvPr>
          <p:cNvSpPr>
            <a:spLocks noGrp="1"/>
          </p:cNvSpPr>
          <p:nvPr>
            <p:ph type="sldNum" sz="quarter" idx="4"/>
          </p:nvPr>
        </p:nvSpPr>
        <p:spPr/>
        <p:txBody>
          <a:bodyPr/>
          <a:lstStyle/>
          <a:p>
            <a:fld id="{F4B7F58F-9A72-4E07-B505-B7A6F5244F49}" type="slidenum">
              <a:rPr lang="en-US" smtClean="0"/>
              <a:pPr/>
              <a:t>56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4DC3B9C-CF15-4931-AC42-E64C89F56793}"/>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Meter Math</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3 Phase, 4-Wire “Y” Service</a:t>
            </a:r>
          </a:p>
        </p:txBody>
      </p:sp>
      <p:sp>
        <p:nvSpPr>
          <p:cNvPr id="68611" name="Text Box 15">
            <a:extLst>
              <a:ext uri="{FF2B5EF4-FFF2-40B4-BE49-F238E27FC236}">
                <a16:creationId xmlns:a16="http://schemas.microsoft.com/office/drawing/2014/main" id="{EA536BE5-6D2D-4D9C-9939-FADD6E545E93}"/>
              </a:ext>
            </a:extLst>
          </p:cNvPr>
          <p:cNvSpPr txBox="1">
            <a:spLocks noChangeArrowheads="1"/>
          </p:cNvSpPr>
          <p:nvPr/>
        </p:nvSpPr>
        <p:spPr bwMode="auto">
          <a:xfrm>
            <a:off x="914400" y="1752600"/>
            <a:ext cx="36576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spcBef>
                <a:spcPct val="50000"/>
              </a:spcBef>
            </a:pPr>
            <a:r>
              <a:rPr lang="en-US" altLang="en-US"/>
              <a:t>For a balanced system</a:t>
            </a:r>
          </a:p>
          <a:p>
            <a:pPr eaLnBrk="1" hangingPunct="1">
              <a:spcBef>
                <a:spcPct val="50000"/>
              </a:spcBef>
            </a:pPr>
            <a:r>
              <a:rPr lang="en-US" altLang="en-US"/>
              <a:t>E = 277 V</a:t>
            </a:r>
          </a:p>
          <a:p>
            <a:pPr eaLnBrk="1" hangingPunct="1">
              <a:spcBef>
                <a:spcPct val="50000"/>
              </a:spcBef>
            </a:pPr>
            <a:r>
              <a:rPr lang="en-US" altLang="en-US"/>
              <a:t>I = 20 A</a:t>
            </a:r>
          </a:p>
          <a:p>
            <a:pPr eaLnBrk="1" hangingPunct="1">
              <a:spcBef>
                <a:spcPct val="50000"/>
              </a:spcBef>
            </a:pPr>
            <a:r>
              <a:rPr lang="en-US" altLang="en-US"/>
              <a:t>PF = 1.00</a:t>
            </a:r>
          </a:p>
        </p:txBody>
      </p:sp>
      <p:pic>
        <p:nvPicPr>
          <p:cNvPr id="68612" name="Picture 6" descr="3P-Wye-Voltages">
            <a:extLst>
              <a:ext uri="{FF2B5EF4-FFF2-40B4-BE49-F238E27FC236}">
                <a16:creationId xmlns:a16="http://schemas.microsoft.com/office/drawing/2014/main" id="{21E68A7C-C33D-493A-8EFD-263521EBA035}"/>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5029200" y="1752600"/>
            <a:ext cx="2911475" cy="1614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12">
            <a:extLst>
              <a:ext uri="{FF2B5EF4-FFF2-40B4-BE49-F238E27FC236}">
                <a16:creationId xmlns:a16="http://schemas.microsoft.com/office/drawing/2014/main" id="{B7C48F64-09EF-4942-ADC9-E9AA40DB1978}"/>
              </a:ext>
            </a:extLst>
          </p:cNvPr>
          <p:cNvSpPr txBox="1">
            <a:spLocks noChangeArrowheads="1"/>
          </p:cNvSpPr>
          <p:nvPr/>
        </p:nvSpPr>
        <p:spPr bwMode="auto">
          <a:xfrm>
            <a:off x="914400" y="3657600"/>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In a balanced system where V</a:t>
            </a:r>
            <a:r>
              <a:rPr lang="en-US" altLang="en-US" baseline="-25000"/>
              <a:t>a</a:t>
            </a:r>
            <a:r>
              <a:rPr lang="en-US" altLang="en-US"/>
              <a:t> = V</a:t>
            </a:r>
            <a:r>
              <a:rPr lang="en-US" altLang="en-US" baseline="-25000"/>
              <a:t>b</a:t>
            </a:r>
            <a:r>
              <a:rPr lang="en-US" altLang="en-US"/>
              <a:t> = V</a:t>
            </a:r>
            <a:r>
              <a:rPr lang="en-US" altLang="en-US" baseline="-25000"/>
              <a:t>c</a:t>
            </a:r>
            <a:r>
              <a:rPr lang="en-US" altLang="en-US"/>
              <a:t> and I</a:t>
            </a:r>
            <a:r>
              <a:rPr lang="en-US" altLang="en-US" baseline="-25000"/>
              <a:t>a</a:t>
            </a:r>
            <a:r>
              <a:rPr lang="en-US" altLang="en-US"/>
              <a:t> = I</a:t>
            </a:r>
            <a:r>
              <a:rPr lang="en-US" altLang="en-US" baseline="-25000"/>
              <a:t>b</a:t>
            </a:r>
            <a:r>
              <a:rPr lang="en-US" altLang="en-US"/>
              <a:t> = I</a:t>
            </a:r>
            <a:r>
              <a:rPr lang="en-US" altLang="en-US" baseline="-25000"/>
              <a:t>c </a:t>
            </a:r>
            <a:r>
              <a:rPr lang="en-US" altLang="en-US"/>
              <a:t>and </a:t>
            </a:r>
            <a:r>
              <a:rPr lang="el-GR" altLang="en-US"/>
              <a:t>θ</a:t>
            </a:r>
            <a:r>
              <a:rPr lang="en-US" altLang="en-US" baseline="-25000"/>
              <a:t>a</a:t>
            </a:r>
            <a:r>
              <a:rPr lang="en-US" altLang="en-US"/>
              <a:t> = </a:t>
            </a:r>
            <a:r>
              <a:rPr lang="el-GR" altLang="en-US"/>
              <a:t>θ</a:t>
            </a:r>
            <a:r>
              <a:rPr lang="en-US" altLang="en-US" baseline="-25000"/>
              <a:t>a</a:t>
            </a:r>
            <a:r>
              <a:rPr lang="en-US" altLang="en-US"/>
              <a:t> = </a:t>
            </a:r>
            <a:r>
              <a:rPr lang="el-GR" altLang="en-US"/>
              <a:t>θ</a:t>
            </a:r>
            <a:r>
              <a:rPr lang="en-US" altLang="en-US" baseline="-25000"/>
              <a:t>a</a:t>
            </a:r>
          </a:p>
        </p:txBody>
      </p:sp>
      <p:sp>
        <p:nvSpPr>
          <p:cNvPr id="6" name="Text Box 13">
            <a:extLst>
              <a:ext uri="{FF2B5EF4-FFF2-40B4-BE49-F238E27FC236}">
                <a16:creationId xmlns:a16="http://schemas.microsoft.com/office/drawing/2014/main" id="{E9BEF85D-06EE-4389-A161-1CAFEEE03898}"/>
              </a:ext>
            </a:extLst>
          </p:cNvPr>
          <p:cNvSpPr txBox="1">
            <a:spLocks noChangeArrowheads="1"/>
          </p:cNvSpPr>
          <p:nvPr/>
        </p:nvSpPr>
        <p:spPr bwMode="auto">
          <a:xfrm>
            <a:off x="914400" y="4205288"/>
            <a:ext cx="7178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total</a:t>
            </a:r>
            <a:r>
              <a:rPr lang="en-US" altLang="en-US">
                <a:solidFill>
                  <a:srgbClr val="F71A03"/>
                </a:solidFill>
              </a:rPr>
              <a:t> =  3 x E</a:t>
            </a:r>
            <a:r>
              <a:rPr lang="en-US" altLang="en-US" baseline="-25000">
                <a:solidFill>
                  <a:srgbClr val="F71A03"/>
                </a:solidFill>
              </a:rPr>
              <a:t>a</a:t>
            </a:r>
            <a:r>
              <a:rPr lang="en-US" altLang="en-US">
                <a:solidFill>
                  <a:srgbClr val="F71A03"/>
                </a:solidFill>
              </a:rPr>
              <a:t> x I</a:t>
            </a:r>
            <a:r>
              <a:rPr lang="en-US" altLang="en-US" baseline="-25000">
                <a:solidFill>
                  <a:srgbClr val="F71A03"/>
                </a:solidFill>
              </a:rPr>
              <a:t>a</a:t>
            </a:r>
            <a:r>
              <a:rPr lang="en-US" altLang="en-US">
                <a:solidFill>
                  <a:srgbClr val="F71A03"/>
                </a:solidFill>
              </a:rPr>
              <a:t> x Cos(</a:t>
            </a:r>
            <a:r>
              <a:rPr lang="el-GR" altLang="en-US">
                <a:solidFill>
                  <a:srgbClr val="F71A03"/>
                </a:solidFill>
              </a:rPr>
              <a:t>θ</a:t>
            </a:r>
            <a:r>
              <a:rPr lang="en-US" altLang="en-US">
                <a:solidFill>
                  <a:srgbClr val="F71A03"/>
                </a:solidFill>
              </a:rPr>
              <a:t>a) = 3 x Ea x Ia x PF</a:t>
            </a:r>
            <a:r>
              <a:rPr lang="en-US" altLang="en-US"/>
              <a:t> </a:t>
            </a:r>
            <a:endParaRPr lang="el-GR" altLang="en-US"/>
          </a:p>
        </p:txBody>
      </p:sp>
      <p:sp>
        <p:nvSpPr>
          <p:cNvPr id="7" name="Text Box 16">
            <a:extLst>
              <a:ext uri="{FF2B5EF4-FFF2-40B4-BE49-F238E27FC236}">
                <a16:creationId xmlns:a16="http://schemas.microsoft.com/office/drawing/2014/main" id="{ADD917DF-4825-4954-A4C3-F5EEA1820BCF}"/>
              </a:ext>
            </a:extLst>
          </p:cNvPr>
          <p:cNvSpPr txBox="1">
            <a:spLocks noChangeArrowheads="1"/>
          </p:cNvSpPr>
          <p:nvPr/>
        </p:nvSpPr>
        <p:spPr bwMode="auto">
          <a:xfrm>
            <a:off x="914400" y="4876800"/>
            <a:ext cx="717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total</a:t>
            </a:r>
            <a:r>
              <a:rPr lang="en-US" altLang="en-US">
                <a:solidFill>
                  <a:srgbClr val="F71A03"/>
                </a:solidFill>
              </a:rPr>
              <a:t> =  3 x 277 x 20 x 1.0</a:t>
            </a:r>
            <a:endParaRPr lang="el-GR" altLang="en-US">
              <a:solidFill>
                <a:srgbClr val="F71A03"/>
              </a:solidFill>
            </a:endParaRPr>
          </a:p>
        </p:txBody>
      </p:sp>
      <p:sp>
        <p:nvSpPr>
          <p:cNvPr id="8" name="Text Box 17">
            <a:extLst>
              <a:ext uri="{FF2B5EF4-FFF2-40B4-BE49-F238E27FC236}">
                <a16:creationId xmlns:a16="http://schemas.microsoft.com/office/drawing/2014/main" id="{CAA2E681-A6A8-4EFE-9789-767FDD78B147}"/>
              </a:ext>
            </a:extLst>
          </p:cNvPr>
          <p:cNvSpPr txBox="1">
            <a:spLocks noChangeArrowheads="1"/>
          </p:cNvSpPr>
          <p:nvPr/>
        </p:nvSpPr>
        <p:spPr bwMode="auto">
          <a:xfrm>
            <a:off x="914400" y="5486400"/>
            <a:ext cx="717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total</a:t>
            </a:r>
            <a:r>
              <a:rPr lang="en-US" altLang="en-US">
                <a:solidFill>
                  <a:srgbClr val="F71A03"/>
                </a:solidFill>
              </a:rPr>
              <a:t> =  3 x 277 x 20 x 1.0 = 16,620 W</a:t>
            </a:r>
            <a:endParaRPr lang="el-GR" altLang="en-US">
              <a:solidFill>
                <a:srgbClr val="F71A03"/>
              </a:solidFill>
            </a:endParaRPr>
          </a:p>
        </p:txBody>
      </p:sp>
      <p:sp>
        <p:nvSpPr>
          <p:cNvPr id="2" name="Footer Placeholder 1">
            <a:extLst>
              <a:ext uri="{FF2B5EF4-FFF2-40B4-BE49-F238E27FC236}">
                <a16:creationId xmlns:a16="http://schemas.microsoft.com/office/drawing/2014/main" id="{04140C19-EF03-42EA-90A8-62BD758EC124}"/>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9BDD3B31-414A-4735-8DD4-D7203779348C}"/>
              </a:ext>
            </a:extLst>
          </p:cNvPr>
          <p:cNvSpPr>
            <a:spLocks noGrp="1"/>
          </p:cNvSpPr>
          <p:nvPr>
            <p:ph type="sldNum" sz="quarter" idx="4"/>
          </p:nvPr>
        </p:nvSpPr>
        <p:spPr/>
        <p:txBody>
          <a:bodyPr/>
          <a:lstStyle/>
          <a:p>
            <a:fld id="{F4B7F58F-9A72-4E07-B505-B7A6F5244F49}" type="slidenum">
              <a:rPr lang="en-US" smtClean="0"/>
              <a:pPr/>
              <a:t>57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C2820283-91EA-4EC0-9BDC-87E3B5ED5BCD}"/>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Meter Math</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3 Phase, 4-Wire “Y” Service</a:t>
            </a:r>
          </a:p>
        </p:txBody>
      </p:sp>
      <p:sp>
        <p:nvSpPr>
          <p:cNvPr id="69635" name="Text Box 7">
            <a:extLst>
              <a:ext uri="{FF2B5EF4-FFF2-40B4-BE49-F238E27FC236}">
                <a16:creationId xmlns:a16="http://schemas.microsoft.com/office/drawing/2014/main" id="{2364FE43-CDC4-4812-AF5F-65C1EE0A730E}"/>
              </a:ext>
            </a:extLst>
          </p:cNvPr>
          <p:cNvSpPr txBox="1">
            <a:spLocks noChangeArrowheads="1"/>
          </p:cNvSpPr>
          <p:nvPr/>
        </p:nvSpPr>
        <p:spPr bwMode="auto">
          <a:xfrm>
            <a:off x="685800" y="1752600"/>
            <a:ext cx="44196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spcBef>
                <a:spcPct val="50000"/>
              </a:spcBef>
            </a:pPr>
            <a:r>
              <a:rPr lang="en-US" altLang="en-US"/>
              <a:t>For a unbalanced system</a:t>
            </a:r>
          </a:p>
          <a:p>
            <a:pPr eaLnBrk="1" hangingPunct="1">
              <a:spcBef>
                <a:spcPct val="50000"/>
              </a:spcBef>
            </a:pPr>
            <a:r>
              <a:rPr lang="en-US" altLang="en-US"/>
              <a:t>E</a:t>
            </a:r>
            <a:r>
              <a:rPr lang="en-US" altLang="en-US" baseline="-25000"/>
              <a:t>a</a:t>
            </a:r>
            <a:r>
              <a:rPr lang="en-US" altLang="en-US"/>
              <a:t> = 284 V, E</a:t>
            </a:r>
            <a:r>
              <a:rPr lang="en-US" altLang="en-US" baseline="-25000"/>
              <a:t>b</a:t>
            </a:r>
            <a:r>
              <a:rPr lang="en-US" altLang="en-US"/>
              <a:t> = 274 V, E</a:t>
            </a:r>
            <a:r>
              <a:rPr lang="en-US" altLang="en-US" baseline="-25000"/>
              <a:t>c</a:t>
            </a:r>
            <a:r>
              <a:rPr lang="en-US" altLang="en-US"/>
              <a:t> = 276 V</a:t>
            </a:r>
          </a:p>
          <a:p>
            <a:pPr eaLnBrk="1" hangingPunct="1">
              <a:spcBef>
                <a:spcPct val="50000"/>
              </a:spcBef>
            </a:pPr>
            <a:r>
              <a:rPr lang="en-US" altLang="en-US"/>
              <a:t>I</a:t>
            </a:r>
            <a:r>
              <a:rPr lang="en-US" altLang="en-US" baseline="-25000"/>
              <a:t>a</a:t>
            </a:r>
            <a:r>
              <a:rPr lang="en-US" altLang="en-US"/>
              <a:t> = 20 A, I</a:t>
            </a:r>
            <a:r>
              <a:rPr lang="en-US" altLang="en-US" baseline="-25000"/>
              <a:t>b</a:t>
            </a:r>
            <a:r>
              <a:rPr lang="en-US" altLang="en-US"/>
              <a:t> = 32 A, I</a:t>
            </a:r>
            <a:r>
              <a:rPr lang="en-US" altLang="en-US" baseline="-25000"/>
              <a:t>c</a:t>
            </a:r>
            <a:r>
              <a:rPr lang="en-US" altLang="en-US"/>
              <a:t> = 30 A</a:t>
            </a:r>
          </a:p>
          <a:p>
            <a:pPr eaLnBrk="1" hangingPunct="1">
              <a:spcBef>
                <a:spcPct val="50000"/>
              </a:spcBef>
            </a:pPr>
            <a:r>
              <a:rPr lang="en-US" altLang="en-US"/>
              <a:t>PF</a:t>
            </a:r>
            <a:r>
              <a:rPr lang="en-US" altLang="en-US" baseline="-25000"/>
              <a:t>a</a:t>
            </a:r>
            <a:r>
              <a:rPr lang="en-US" altLang="en-US"/>
              <a:t> = 0.900, PF</a:t>
            </a:r>
            <a:r>
              <a:rPr lang="en-US" altLang="en-US" baseline="-25000"/>
              <a:t>b</a:t>
            </a:r>
            <a:r>
              <a:rPr lang="en-US" altLang="en-US"/>
              <a:t> = 0.784, PF</a:t>
            </a:r>
            <a:r>
              <a:rPr lang="en-US" altLang="en-US" baseline="-25000"/>
              <a:t>c</a:t>
            </a:r>
            <a:r>
              <a:rPr lang="en-US" altLang="en-US"/>
              <a:t> = 0.866</a:t>
            </a:r>
          </a:p>
        </p:txBody>
      </p:sp>
      <p:pic>
        <p:nvPicPr>
          <p:cNvPr id="69636" name="Picture 4" descr="3P-Wye-Voltages">
            <a:extLst>
              <a:ext uri="{FF2B5EF4-FFF2-40B4-BE49-F238E27FC236}">
                <a16:creationId xmlns:a16="http://schemas.microsoft.com/office/drawing/2014/main" id="{834BFCEA-E657-484D-AD24-1DEF9B25BFA7}"/>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5622925" y="1752600"/>
            <a:ext cx="2606675" cy="1614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637" name="Text Box 10">
            <a:extLst>
              <a:ext uri="{FF2B5EF4-FFF2-40B4-BE49-F238E27FC236}">
                <a16:creationId xmlns:a16="http://schemas.microsoft.com/office/drawing/2014/main" id="{2885E401-1E55-4283-98A3-3F6F7BC1AF43}"/>
              </a:ext>
            </a:extLst>
          </p:cNvPr>
          <p:cNvSpPr txBox="1">
            <a:spLocks noChangeArrowheads="1"/>
          </p:cNvSpPr>
          <p:nvPr/>
        </p:nvSpPr>
        <p:spPr bwMode="auto">
          <a:xfrm>
            <a:off x="685800" y="3581400"/>
            <a:ext cx="661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The total power is equal to the sum of the power in each phase.</a:t>
            </a:r>
          </a:p>
        </p:txBody>
      </p:sp>
      <p:sp>
        <p:nvSpPr>
          <p:cNvPr id="6" name="Text Box 12">
            <a:extLst>
              <a:ext uri="{FF2B5EF4-FFF2-40B4-BE49-F238E27FC236}">
                <a16:creationId xmlns:a16="http://schemas.microsoft.com/office/drawing/2014/main" id="{E3F85DE9-44EC-403D-B5D0-6DFA270AEAEA}"/>
              </a:ext>
            </a:extLst>
          </p:cNvPr>
          <p:cNvSpPr txBox="1">
            <a:spLocks noChangeArrowheads="1"/>
          </p:cNvSpPr>
          <p:nvPr/>
        </p:nvSpPr>
        <p:spPr bwMode="auto">
          <a:xfrm>
            <a:off x="685800" y="4038600"/>
            <a:ext cx="717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total</a:t>
            </a:r>
            <a:r>
              <a:rPr lang="en-US" altLang="en-US">
                <a:solidFill>
                  <a:srgbClr val="F71A03"/>
                </a:solidFill>
              </a:rPr>
              <a:t> =  P</a:t>
            </a:r>
            <a:r>
              <a:rPr lang="en-US" altLang="en-US" baseline="-25000">
                <a:solidFill>
                  <a:srgbClr val="F71A03"/>
                </a:solidFill>
              </a:rPr>
              <a:t>a</a:t>
            </a:r>
            <a:r>
              <a:rPr lang="en-US" altLang="en-US">
                <a:solidFill>
                  <a:srgbClr val="F71A03"/>
                </a:solidFill>
              </a:rPr>
              <a:t> + P</a:t>
            </a:r>
            <a:r>
              <a:rPr lang="en-US" altLang="en-US" baseline="-25000">
                <a:solidFill>
                  <a:srgbClr val="F71A03"/>
                </a:solidFill>
              </a:rPr>
              <a:t>b</a:t>
            </a:r>
            <a:r>
              <a:rPr lang="en-US" altLang="en-US">
                <a:solidFill>
                  <a:srgbClr val="F71A03"/>
                </a:solidFill>
              </a:rPr>
              <a:t> + P</a:t>
            </a:r>
            <a:r>
              <a:rPr lang="en-US" altLang="en-US" baseline="-25000">
                <a:solidFill>
                  <a:srgbClr val="F71A03"/>
                </a:solidFill>
              </a:rPr>
              <a:t>c</a:t>
            </a:r>
            <a:endParaRPr lang="el-GR" altLang="en-US" baseline="-25000">
              <a:solidFill>
                <a:srgbClr val="F71A03"/>
              </a:solidFill>
            </a:endParaRPr>
          </a:p>
        </p:txBody>
      </p:sp>
      <p:sp>
        <p:nvSpPr>
          <p:cNvPr id="7" name="Text Box 11">
            <a:extLst>
              <a:ext uri="{FF2B5EF4-FFF2-40B4-BE49-F238E27FC236}">
                <a16:creationId xmlns:a16="http://schemas.microsoft.com/office/drawing/2014/main" id="{5D6940C2-276B-4BA1-BD28-6978945ABCF4}"/>
              </a:ext>
            </a:extLst>
          </p:cNvPr>
          <p:cNvSpPr txBox="1">
            <a:spLocks noChangeArrowheads="1"/>
          </p:cNvSpPr>
          <p:nvPr/>
        </p:nvSpPr>
        <p:spPr bwMode="auto">
          <a:xfrm>
            <a:off x="685800" y="4495800"/>
            <a:ext cx="717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total</a:t>
            </a:r>
            <a:r>
              <a:rPr lang="en-US" altLang="en-US">
                <a:solidFill>
                  <a:srgbClr val="F71A03"/>
                </a:solidFill>
              </a:rPr>
              <a:t> = E</a:t>
            </a:r>
            <a:r>
              <a:rPr lang="en-US" altLang="en-US" baseline="-25000">
                <a:solidFill>
                  <a:srgbClr val="F71A03"/>
                </a:solidFill>
              </a:rPr>
              <a:t>a</a:t>
            </a:r>
            <a:r>
              <a:rPr lang="en-US" altLang="en-US">
                <a:solidFill>
                  <a:srgbClr val="F71A03"/>
                </a:solidFill>
              </a:rPr>
              <a:t> x I</a:t>
            </a:r>
            <a:r>
              <a:rPr lang="en-US" altLang="en-US" baseline="-25000">
                <a:solidFill>
                  <a:srgbClr val="F71A03"/>
                </a:solidFill>
              </a:rPr>
              <a:t>a</a:t>
            </a:r>
            <a:r>
              <a:rPr lang="en-US" altLang="en-US">
                <a:solidFill>
                  <a:srgbClr val="F71A03"/>
                </a:solidFill>
              </a:rPr>
              <a:t> x Cos(</a:t>
            </a:r>
            <a:r>
              <a:rPr lang="el-GR" altLang="en-US">
                <a:solidFill>
                  <a:srgbClr val="F71A03"/>
                </a:solidFill>
                <a:cs typeface="Arial" panose="020B0604020202020204" pitchFamily="34" charset="0"/>
              </a:rPr>
              <a:t>θ</a:t>
            </a:r>
            <a:r>
              <a:rPr lang="en-US" altLang="en-US" baseline="-25000">
                <a:solidFill>
                  <a:srgbClr val="F71A03"/>
                </a:solidFill>
                <a:cs typeface="Arial" panose="020B0604020202020204" pitchFamily="34" charset="0"/>
              </a:rPr>
              <a:t>a</a:t>
            </a:r>
            <a:r>
              <a:rPr lang="en-US" altLang="en-US">
                <a:solidFill>
                  <a:srgbClr val="F71A03"/>
                </a:solidFill>
                <a:cs typeface="Arial" panose="020B0604020202020204" pitchFamily="34" charset="0"/>
              </a:rPr>
              <a:t>) + </a:t>
            </a:r>
            <a:r>
              <a:rPr lang="en-US" altLang="en-US">
                <a:solidFill>
                  <a:srgbClr val="F71A03"/>
                </a:solidFill>
              </a:rPr>
              <a:t>E</a:t>
            </a:r>
            <a:r>
              <a:rPr lang="en-US" altLang="en-US" baseline="-25000">
                <a:solidFill>
                  <a:srgbClr val="F71A03"/>
                </a:solidFill>
              </a:rPr>
              <a:t>b</a:t>
            </a:r>
            <a:r>
              <a:rPr lang="en-US" altLang="en-US">
                <a:solidFill>
                  <a:srgbClr val="F71A03"/>
                </a:solidFill>
              </a:rPr>
              <a:t> x I</a:t>
            </a:r>
            <a:r>
              <a:rPr lang="en-US" altLang="en-US" baseline="-25000">
                <a:solidFill>
                  <a:srgbClr val="F71A03"/>
                </a:solidFill>
              </a:rPr>
              <a:t>b</a:t>
            </a:r>
            <a:r>
              <a:rPr lang="en-US" altLang="en-US">
                <a:solidFill>
                  <a:srgbClr val="F71A03"/>
                </a:solidFill>
              </a:rPr>
              <a:t> x Cos(</a:t>
            </a:r>
            <a:r>
              <a:rPr lang="el-GR" altLang="en-US">
                <a:solidFill>
                  <a:srgbClr val="F71A03"/>
                </a:solidFill>
              </a:rPr>
              <a:t>θ</a:t>
            </a:r>
            <a:r>
              <a:rPr lang="en-US" altLang="en-US" baseline="-25000">
                <a:solidFill>
                  <a:srgbClr val="F71A03"/>
                </a:solidFill>
              </a:rPr>
              <a:t>b</a:t>
            </a:r>
            <a:r>
              <a:rPr lang="en-US" altLang="en-US">
                <a:solidFill>
                  <a:srgbClr val="F71A03"/>
                </a:solidFill>
              </a:rPr>
              <a:t>) + E</a:t>
            </a:r>
            <a:r>
              <a:rPr lang="en-US" altLang="en-US" baseline="-25000">
                <a:solidFill>
                  <a:srgbClr val="F71A03"/>
                </a:solidFill>
              </a:rPr>
              <a:t>c</a:t>
            </a:r>
            <a:r>
              <a:rPr lang="en-US" altLang="en-US">
                <a:solidFill>
                  <a:srgbClr val="F71A03"/>
                </a:solidFill>
              </a:rPr>
              <a:t> x I</a:t>
            </a:r>
            <a:r>
              <a:rPr lang="en-US" altLang="en-US" baseline="-25000">
                <a:solidFill>
                  <a:srgbClr val="F71A03"/>
                </a:solidFill>
              </a:rPr>
              <a:t>c</a:t>
            </a:r>
            <a:r>
              <a:rPr lang="en-US" altLang="en-US">
                <a:solidFill>
                  <a:srgbClr val="F71A03"/>
                </a:solidFill>
              </a:rPr>
              <a:t> x Cos(</a:t>
            </a:r>
            <a:r>
              <a:rPr lang="el-GR" altLang="en-US">
                <a:solidFill>
                  <a:srgbClr val="F71A03"/>
                </a:solidFill>
              </a:rPr>
              <a:t>θ</a:t>
            </a:r>
            <a:r>
              <a:rPr lang="en-US" altLang="en-US" baseline="-25000">
                <a:solidFill>
                  <a:srgbClr val="F71A03"/>
                </a:solidFill>
              </a:rPr>
              <a:t>c</a:t>
            </a:r>
            <a:r>
              <a:rPr lang="en-US" altLang="en-US">
                <a:solidFill>
                  <a:srgbClr val="F71A03"/>
                </a:solidFill>
              </a:rPr>
              <a:t>) </a:t>
            </a:r>
            <a:endParaRPr lang="el-GR" altLang="en-US">
              <a:solidFill>
                <a:srgbClr val="F71A03"/>
              </a:solidFill>
            </a:endParaRPr>
          </a:p>
        </p:txBody>
      </p:sp>
      <p:sp>
        <p:nvSpPr>
          <p:cNvPr id="8" name="Text Box 8">
            <a:extLst>
              <a:ext uri="{FF2B5EF4-FFF2-40B4-BE49-F238E27FC236}">
                <a16:creationId xmlns:a16="http://schemas.microsoft.com/office/drawing/2014/main" id="{1F18E7A2-29CA-402D-B70E-9A95D06D9326}"/>
              </a:ext>
            </a:extLst>
          </p:cNvPr>
          <p:cNvSpPr txBox="1">
            <a:spLocks noChangeArrowheads="1"/>
          </p:cNvSpPr>
          <p:nvPr/>
        </p:nvSpPr>
        <p:spPr bwMode="auto">
          <a:xfrm>
            <a:off x="685800" y="5032375"/>
            <a:ext cx="243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a</a:t>
            </a:r>
            <a:r>
              <a:rPr lang="en-US" altLang="en-US">
                <a:solidFill>
                  <a:srgbClr val="F71A03"/>
                </a:solidFill>
              </a:rPr>
              <a:t> =  284 x 20 x .900</a:t>
            </a:r>
          </a:p>
          <a:p>
            <a:pPr eaLnBrk="1" hangingPunct="1"/>
            <a:r>
              <a:rPr lang="en-US" altLang="en-US">
                <a:solidFill>
                  <a:srgbClr val="F71A03"/>
                </a:solidFill>
              </a:rPr>
              <a:t>     = 5,112</a:t>
            </a:r>
            <a:endParaRPr lang="el-GR" altLang="en-US">
              <a:solidFill>
                <a:srgbClr val="F71A03"/>
              </a:solidFill>
            </a:endParaRPr>
          </a:p>
        </p:txBody>
      </p:sp>
      <p:sp>
        <p:nvSpPr>
          <p:cNvPr id="9" name="Text Box 13">
            <a:extLst>
              <a:ext uri="{FF2B5EF4-FFF2-40B4-BE49-F238E27FC236}">
                <a16:creationId xmlns:a16="http://schemas.microsoft.com/office/drawing/2014/main" id="{56934629-66E9-4EEE-8B7A-3711403D5FBB}"/>
              </a:ext>
            </a:extLst>
          </p:cNvPr>
          <p:cNvSpPr txBox="1">
            <a:spLocks noChangeArrowheads="1"/>
          </p:cNvSpPr>
          <p:nvPr/>
        </p:nvSpPr>
        <p:spPr bwMode="auto">
          <a:xfrm>
            <a:off x="3429000" y="5029200"/>
            <a:ext cx="243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b</a:t>
            </a:r>
            <a:r>
              <a:rPr lang="en-US" altLang="en-US">
                <a:solidFill>
                  <a:srgbClr val="F71A03"/>
                </a:solidFill>
              </a:rPr>
              <a:t> =  274 x 32 x .784</a:t>
            </a:r>
          </a:p>
          <a:p>
            <a:pPr eaLnBrk="1" hangingPunct="1"/>
            <a:r>
              <a:rPr lang="en-US" altLang="en-US">
                <a:solidFill>
                  <a:srgbClr val="F71A03"/>
                </a:solidFill>
              </a:rPr>
              <a:t>     = 6,874</a:t>
            </a:r>
            <a:endParaRPr lang="el-GR" altLang="en-US">
              <a:solidFill>
                <a:srgbClr val="F71A03"/>
              </a:solidFill>
            </a:endParaRPr>
          </a:p>
        </p:txBody>
      </p:sp>
      <p:sp>
        <p:nvSpPr>
          <p:cNvPr id="10" name="Text Box 14">
            <a:extLst>
              <a:ext uri="{FF2B5EF4-FFF2-40B4-BE49-F238E27FC236}">
                <a16:creationId xmlns:a16="http://schemas.microsoft.com/office/drawing/2014/main" id="{B94484E9-8EC3-400C-A5F5-8B8952D2BD91}"/>
              </a:ext>
            </a:extLst>
          </p:cNvPr>
          <p:cNvSpPr txBox="1">
            <a:spLocks noChangeArrowheads="1"/>
          </p:cNvSpPr>
          <p:nvPr/>
        </p:nvSpPr>
        <p:spPr bwMode="auto">
          <a:xfrm>
            <a:off x="6019800" y="5032375"/>
            <a:ext cx="243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c</a:t>
            </a:r>
            <a:r>
              <a:rPr lang="en-US" altLang="en-US">
                <a:solidFill>
                  <a:srgbClr val="F71A03"/>
                </a:solidFill>
              </a:rPr>
              <a:t> =  276 x 30 x .866</a:t>
            </a:r>
          </a:p>
          <a:p>
            <a:pPr eaLnBrk="1" hangingPunct="1"/>
            <a:r>
              <a:rPr lang="en-US" altLang="en-US">
                <a:solidFill>
                  <a:srgbClr val="F71A03"/>
                </a:solidFill>
              </a:rPr>
              <a:t>     = 7,170</a:t>
            </a:r>
            <a:endParaRPr lang="el-GR" altLang="en-US">
              <a:solidFill>
                <a:srgbClr val="F71A03"/>
              </a:solidFill>
            </a:endParaRPr>
          </a:p>
        </p:txBody>
      </p:sp>
      <p:sp>
        <p:nvSpPr>
          <p:cNvPr id="11" name="Text Box 17">
            <a:extLst>
              <a:ext uri="{FF2B5EF4-FFF2-40B4-BE49-F238E27FC236}">
                <a16:creationId xmlns:a16="http://schemas.microsoft.com/office/drawing/2014/main" id="{36AC0002-0521-4D03-BF33-42D99A10A344}"/>
              </a:ext>
            </a:extLst>
          </p:cNvPr>
          <p:cNvSpPr txBox="1">
            <a:spLocks noChangeArrowheads="1"/>
          </p:cNvSpPr>
          <p:nvPr/>
        </p:nvSpPr>
        <p:spPr bwMode="auto">
          <a:xfrm>
            <a:off x="762000" y="5943600"/>
            <a:ext cx="548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000">
                <a:solidFill>
                  <a:srgbClr val="F71A03"/>
                </a:solidFill>
              </a:rPr>
              <a:t>P</a:t>
            </a:r>
            <a:r>
              <a:rPr lang="en-US" altLang="en-US" sz="2000" baseline="-25000">
                <a:solidFill>
                  <a:srgbClr val="F71A03"/>
                </a:solidFill>
              </a:rPr>
              <a:t>total</a:t>
            </a:r>
            <a:r>
              <a:rPr lang="en-US" altLang="en-US" sz="2000">
                <a:solidFill>
                  <a:srgbClr val="F71A03"/>
                </a:solidFill>
              </a:rPr>
              <a:t> =  5,112 + 6,874 + 7,170 = 19,156</a:t>
            </a:r>
            <a:endParaRPr lang="el-GR" altLang="en-US" sz="2000">
              <a:solidFill>
                <a:srgbClr val="F71A03"/>
              </a:solidFill>
            </a:endParaRPr>
          </a:p>
        </p:txBody>
      </p:sp>
      <p:sp>
        <p:nvSpPr>
          <p:cNvPr id="2" name="Footer Placeholder 1">
            <a:extLst>
              <a:ext uri="{FF2B5EF4-FFF2-40B4-BE49-F238E27FC236}">
                <a16:creationId xmlns:a16="http://schemas.microsoft.com/office/drawing/2014/main" id="{8F776961-7341-4E70-96DC-5E7612A2FDB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0ACF8A03-BBC7-4642-8C8B-786B13A759DD}"/>
              </a:ext>
            </a:extLst>
          </p:cNvPr>
          <p:cNvSpPr>
            <a:spLocks noGrp="1"/>
          </p:cNvSpPr>
          <p:nvPr>
            <p:ph type="sldNum" sz="quarter" idx="4"/>
          </p:nvPr>
        </p:nvSpPr>
        <p:spPr/>
        <p:txBody>
          <a:bodyPr/>
          <a:lstStyle/>
          <a:p>
            <a:fld id="{F4B7F58F-9A72-4E07-B505-B7A6F5244F49}" type="slidenum">
              <a:rPr lang="en-US" smtClean="0"/>
              <a:pPr/>
              <a:t>58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ox(out)">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C190F22-6B76-4DD2-937D-B16DE6BFFDBE}"/>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AC Theory</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What is VA?</a:t>
            </a:r>
          </a:p>
        </p:txBody>
      </p:sp>
      <p:sp>
        <p:nvSpPr>
          <p:cNvPr id="70659" name="Text Box 3">
            <a:extLst>
              <a:ext uri="{FF2B5EF4-FFF2-40B4-BE49-F238E27FC236}">
                <a16:creationId xmlns:a16="http://schemas.microsoft.com/office/drawing/2014/main" id="{49D67ACB-8846-4A08-ACFC-B1E362E539E1}"/>
              </a:ext>
            </a:extLst>
          </p:cNvPr>
          <p:cNvSpPr txBox="1">
            <a:spLocks noChangeArrowheads="1"/>
          </p:cNvSpPr>
          <p:nvPr/>
        </p:nvSpPr>
        <p:spPr bwMode="auto">
          <a:xfrm>
            <a:off x="609600" y="1676400"/>
            <a:ext cx="79248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If we were trying to decide how big the transformers in the last example need to be, we would need to calculate the kVA of the loads rather than the kW.</a:t>
            </a:r>
          </a:p>
          <a:p>
            <a:pPr algn="ctr" eaLnBrk="1" hangingPunct="1"/>
            <a:endParaRPr lang="en-US" altLang="en-US" sz="2400">
              <a:solidFill>
                <a:srgbClr val="000066"/>
              </a:solidFill>
            </a:endParaRPr>
          </a:p>
          <a:p>
            <a:pPr algn="ctr" eaLnBrk="1" hangingPunct="1"/>
            <a:r>
              <a:rPr lang="en-US" altLang="en-US" sz="2400">
                <a:solidFill>
                  <a:srgbClr val="000066"/>
                </a:solidFill>
              </a:rPr>
              <a:t>REMEMBER</a:t>
            </a:r>
          </a:p>
          <a:p>
            <a:pPr algn="ctr" eaLnBrk="1" hangingPunct="1"/>
            <a:r>
              <a:rPr lang="en-US" altLang="en-US" sz="2400">
                <a:solidFill>
                  <a:srgbClr val="000066"/>
                </a:solidFill>
              </a:rPr>
              <a:t>VA is measured in Volt-Amperes.  It is the capacity required to deliver the Power. It is also referred to as the “</a:t>
            </a:r>
            <a:r>
              <a:rPr lang="en-US" altLang="en-US" sz="2400">
                <a:solidFill>
                  <a:srgbClr val="0000FF"/>
                </a:solidFill>
              </a:rPr>
              <a:t>Apparent Power</a:t>
            </a:r>
            <a:r>
              <a:rPr lang="en-US" altLang="en-US" sz="2400">
                <a:solidFill>
                  <a:srgbClr val="000066"/>
                </a:solidFill>
              </a:rPr>
              <a:t>”.</a:t>
            </a:r>
          </a:p>
        </p:txBody>
      </p:sp>
      <p:sp>
        <p:nvSpPr>
          <p:cNvPr id="70660" name="Text Box 4">
            <a:extLst>
              <a:ext uri="{FF2B5EF4-FFF2-40B4-BE49-F238E27FC236}">
                <a16:creationId xmlns:a16="http://schemas.microsoft.com/office/drawing/2014/main" id="{F4F6EAC6-5927-4853-8A11-7BA1F3C5AEF3}"/>
              </a:ext>
            </a:extLst>
          </p:cNvPr>
          <p:cNvSpPr txBox="1">
            <a:spLocks noChangeArrowheads="1"/>
          </p:cNvSpPr>
          <p:nvPr/>
        </p:nvSpPr>
        <p:spPr bwMode="auto">
          <a:xfrm>
            <a:off x="2743200" y="5257800"/>
            <a:ext cx="38100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spcBef>
                <a:spcPct val="50000"/>
              </a:spcBef>
            </a:pPr>
            <a:r>
              <a:rPr lang="en-US" altLang="en-US" sz="2400">
                <a:solidFill>
                  <a:srgbClr val="F71A03"/>
                </a:solidFill>
              </a:rPr>
              <a:t>VA = E x I</a:t>
            </a:r>
          </a:p>
          <a:p>
            <a:pPr algn="ctr" eaLnBrk="1" hangingPunct="1">
              <a:spcBef>
                <a:spcPct val="50000"/>
              </a:spcBef>
            </a:pPr>
            <a:r>
              <a:rPr lang="en-US" altLang="en-US" sz="2400">
                <a:solidFill>
                  <a:srgbClr val="F71A03"/>
                </a:solidFill>
              </a:rPr>
              <a:t>PF = W/VA</a:t>
            </a:r>
          </a:p>
        </p:txBody>
      </p:sp>
      <p:sp>
        <p:nvSpPr>
          <p:cNvPr id="2" name="Footer Placeholder 1">
            <a:extLst>
              <a:ext uri="{FF2B5EF4-FFF2-40B4-BE49-F238E27FC236}">
                <a16:creationId xmlns:a16="http://schemas.microsoft.com/office/drawing/2014/main" id="{21464DA0-6036-4ED3-ACF5-4B9E85B1B012}"/>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37E56C38-2818-477F-B05D-B45AB8C28E54}"/>
              </a:ext>
            </a:extLst>
          </p:cNvPr>
          <p:cNvSpPr>
            <a:spLocks noGrp="1"/>
          </p:cNvSpPr>
          <p:nvPr>
            <p:ph type="sldNum" sz="quarter" idx="4"/>
          </p:nvPr>
        </p:nvSpPr>
        <p:spPr/>
        <p:txBody>
          <a:bodyPr/>
          <a:lstStyle/>
          <a:p>
            <a:fld id="{F4B7F58F-9A72-4E07-B505-B7A6F5244F49}" type="slidenum">
              <a:rPr lang="en-US" smtClean="0"/>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B0CBE4C-73C4-4A6E-9301-C995FFA92F9D}"/>
              </a:ext>
            </a:extLst>
          </p:cNvPr>
          <p:cNvSpPr>
            <a:spLocks noGrp="1" noChangeArrowheads="1"/>
          </p:cNvSpPr>
          <p:nvPr>
            <p:ph type="title"/>
          </p:nvPr>
        </p:nvSpPr>
        <p:spPr bwMode="auto">
          <a:xfrm>
            <a:off x="3810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War of the Currents</a:t>
            </a:r>
          </a:p>
        </p:txBody>
      </p:sp>
      <p:pic>
        <p:nvPicPr>
          <p:cNvPr id="11267" name="Picture 2" descr="edison.jpg">
            <a:extLst>
              <a:ext uri="{FF2B5EF4-FFF2-40B4-BE49-F238E27FC236}">
                <a16:creationId xmlns:a16="http://schemas.microsoft.com/office/drawing/2014/main" id="{5F4388AE-1DBC-40EE-A301-D330C4A975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28800"/>
            <a:ext cx="25003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3" descr="westinghouse.jpg">
            <a:extLst>
              <a:ext uri="{FF2B5EF4-FFF2-40B4-BE49-F238E27FC236}">
                <a16:creationId xmlns:a16="http://schemas.microsoft.com/office/drawing/2014/main" id="{EF444E31-95CD-4FA3-B4E6-31830FD255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87738" y="1828800"/>
            <a:ext cx="21685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tesla.jpg">
            <a:extLst>
              <a:ext uri="{FF2B5EF4-FFF2-40B4-BE49-F238E27FC236}">
                <a16:creationId xmlns:a16="http://schemas.microsoft.com/office/drawing/2014/main" id="{9675CFA7-5275-4ECA-B34B-F37D245DF7F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828800"/>
            <a:ext cx="24463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5">
            <a:extLst>
              <a:ext uri="{FF2B5EF4-FFF2-40B4-BE49-F238E27FC236}">
                <a16:creationId xmlns:a16="http://schemas.microsoft.com/office/drawing/2014/main" id="{6B6CC617-FEEC-4477-833D-B52464D9E945}"/>
              </a:ext>
            </a:extLst>
          </p:cNvPr>
          <p:cNvSpPr txBox="1">
            <a:spLocks noChangeArrowheads="1"/>
          </p:cNvSpPr>
          <p:nvPr/>
        </p:nvSpPr>
        <p:spPr bwMode="auto">
          <a:xfrm>
            <a:off x="914400" y="5192713"/>
            <a:ext cx="2057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b="1"/>
              <a:t>Thomas Edison</a:t>
            </a:r>
          </a:p>
        </p:txBody>
      </p:sp>
      <p:sp>
        <p:nvSpPr>
          <p:cNvPr id="11271" name="TextBox 6">
            <a:extLst>
              <a:ext uri="{FF2B5EF4-FFF2-40B4-BE49-F238E27FC236}">
                <a16:creationId xmlns:a16="http://schemas.microsoft.com/office/drawing/2014/main" id="{8A768998-6B96-46E6-8EAC-84CAD79B4753}"/>
              </a:ext>
            </a:extLst>
          </p:cNvPr>
          <p:cNvSpPr txBox="1">
            <a:spLocks noChangeArrowheads="1"/>
          </p:cNvSpPr>
          <p:nvPr/>
        </p:nvSpPr>
        <p:spPr bwMode="auto">
          <a:xfrm>
            <a:off x="3276600" y="5192713"/>
            <a:ext cx="281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b="1" dirty="0"/>
              <a:t>George Westinghouse</a:t>
            </a:r>
          </a:p>
        </p:txBody>
      </p:sp>
      <p:sp>
        <p:nvSpPr>
          <p:cNvPr id="11272" name="TextBox 7">
            <a:extLst>
              <a:ext uri="{FF2B5EF4-FFF2-40B4-BE49-F238E27FC236}">
                <a16:creationId xmlns:a16="http://schemas.microsoft.com/office/drawing/2014/main" id="{FF04D9DB-8B4C-492B-BCE0-E072C527C44D}"/>
              </a:ext>
            </a:extLst>
          </p:cNvPr>
          <p:cNvSpPr txBox="1">
            <a:spLocks noChangeArrowheads="1"/>
          </p:cNvSpPr>
          <p:nvPr/>
        </p:nvSpPr>
        <p:spPr bwMode="auto">
          <a:xfrm>
            <a:off x="6477000" y="51816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b="1"/>
              <a:t>Nikola Tesla</a:t>
            </a:r>
          </a:p>
        </p:txBody>
      </p:sp>
      <p:sp>
        <p:nvSpPr>
          <p:cNvPr id="2" name="Footer Placeholder 1">
            <a:extLst>
              <a:ext uri="{FF2B5EF4-FFF2-40B4-BE49-F238E27FC236}">
                <a16:creationId xmlns:a16="http://schemas.microsoft.com/office/drawing/2014/main" id="{B23F381A-4C6A-402D-95AB-5E43B003DD8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2E8E3E4-BC45-46E7-81FB-E73E2F395806}"/>
              </a:ext>
            </a:extLst>
          </p:cNvPr>
          <p:cNvSpPr>
            <a:spLocks noGrp="1"/>
          </p:cNvSpPr>
          <p:nvPr>
            <p:ph type="sldNum" sz="quarter" idx="4"/>
          </p:nvPr>
        </p:nvSpPr>
        <p:spPr/>
        <p:txBody>
          <a:bodyPr/>
          <a:lstStyle/>
          <a:p>
            <a:fld id="{F4B7F58F-9A72-4E07-B505-B7A6F5244F49}" type="slidenum">
              <a:rPr lang="en-US" smtClean="0"/>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D10BA4E9-D6FD-49CB-9BC2-3E0BB6294916}"/>
              </a:ext>
            </a:extLst>
          </p:cNvPr>
          <p:cNvSpPr>
            <a:spLocks noGrp="1" noChangeArrowheads="1"/>
          </p:cNvSpPr>
          <p:nvPr>
            <p:ph type="title"/>
          </p:nvPr>
        </p:nvSpPr>
        <p:spPr bwMode="auto">
          <a:xfrm>
            <a:off x="4572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dirty="0">
                <a:solidFill>
                  <a:schemeClr val="accent6">
                    <a:lumMod val="50000"/>
                  </a:schemeClr>
                </a:solidFill>
                <a:latin typeface="Arial" panose="020B0604020202020204" pitchFamily="34" charset="0"/>
              </a:rPr>
              <a:t>Basic Meter Math</a:t>
            </a:r>
            <a:br>
              <a:rPr lang="en-US" altLang="en-US" sz="3200" dirty="0">
                <a:solidFill>
                  <a:schemeClr val="accent6">
                    <a:lumMod val="50000"/>
                  </a:schemeClr>
                </a:solidFill>
                <a:latin typeface="Arial" panose="020B0604020202020204" pitchFamily="34" charset="0"/>
              </a:rPr>
            </a:br>
            <a:r>
              <a:rPr lang="en-US" altLang="en-US" sz="3200" dirty="0">
                <a:solidFill>
                  <a:schemeClr val="accent6">
                    <a:lumMod val="50000"/>
                  </a:schemeClr>
                </a:solidFill>
                <a:latin typeface="Arial" panose="020B0604020202020204" pitchFamily="34" charset="0"/>
              </a:rPr>
              <a:t>3 Phase, 4-Wire “Y” Service</a:t>
            </a:r>
          </a:p>
        </p:txBody>
      </p:sp>
      <p:sp>
        <p:nvSpPr>
          <p:cNvPr id="71683" name="Text Box 5">
            <a:extLst>
              <a:ext uri="{FF2B5EF4-FFF2-40B4-BE49-F238E27FC236}">
                <a16:creationId xmlns:a16="http://schemas.microsoft.com/office/drawing/2014/main" id="{2DDA0257-1476-42CB-9E64-B420CF438FCF}"/>
              </a:ext>
            </a:extLst>
          </p:cNvPr>
          <p:cNvSpPr txBox="1">
            <a:spLocks noChangeArrowheads="1"/>
          </p:cNvSpPr>
          <p:nvPr/>
        </p:nvSpPr>
        <p:spPr bwMode="auto">
          <a:xfrm>
            <a:off x="685800" y="1752600"/>
            <a:ext cx="44196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spcBef>
                <a:spcPct val="50000"/>
              </a:spcBef>
            </a:pPr>
            <a:r>
              <a:rPr lang="en-US" altLang="en-US"/>
              <a:t>What is the VA for each phase?</a:t>
            </a:r>
          </a:p>
          <a:p>
            <a:pPr eaLnBrk="1" hangingPunct="1">
              <a:spcBef>
                <a:spcPct val="50000"/>
              </a:spcBef>
            </a:pPr>
            <a:r>
              <a:rPr lang="en-US" altLang="en-US"/>
              <a:t>E</a:t>
            </a:r>
            <a:r>
              <a:rPr lang="en-US" altLang="en-US" baseline="-25000"/>
              <a:t>a</a:t>
            </a:r>
            <a:r>
              <a:rPr lang="en-US" altLang="en-US"/>
              <a:t> = 284 V, E</a:t>
            </a:r>
            <a:r>
              <a:rPr lang="en-US" altLang="en-US" baseline="-25000"/>
              <a:t>b</a:t>
            </a:r>
            <a:r>
              <a:rPr lang="en-US" altLang="en-US"/>
              <a:t> = 274 V, E</a:t>
            </a:r>
            <a:r>
              <a:rPr lang="en-US" altLang="en-US" baseline="-25000"/>
              <a:t>c</a:t>
            </a:r>
            <a:r>
              <a:rPr lang="en-US" altLang="en-US"/>
              <a:t> = 276 V</a:t>
            </a:r>
          </a:p>
          <a:p>
            <a:pPr eaLnBrk="1" hangingPunct="1">
              <a:spcBef>
                <a:spcPct val="50000"/>
              </a:spcBef>
            </a:pPr>
            <a:r>
              <a:rPr lang="en-US" altLang="en-US"/>
              <a:t>I</a:t>
            </a:r>
            <a:r>
              <a:rPr lang="en-US" altLang="en-US" baseline="-25000"/>
              <a:t>a</a:t>
            </a:r>
            <a:r>
              <a:rPr lang="en-US" altLang="en-US"/>
              <a:t> = 20 A, I</a:t>
            </a:r>
            <a:r>
              <a:rPr lang="en-US" altLang="en-US" baseline="-25000"/>
              <a:t>b</a:t>
            </a:r>
            <a:r>
              <a:rPr lang="en-US" altLang="en-US"/>
              <a:t> = 32 A, I</a:t>
            </a:r>
            <a:r>
              <a:rPr lang="en-US" altLang="en-US" baseline="-25000"/>
              <a:t>c</a:t>
            </a:r>
            <a:r>
              <a:rPr lang="en-US" altLang="en-US"/>
              <a:t> = 30 A</a:t>
            </a:r>
          </a:p>
          <a:p>
            <a:pPr eaLnBrk="1" hangingPunct="1">
              <a:spcBef>
                <a:spcPct val="50000"/>
              </a:spcBef>
            </a:pPr>
            <a:r>
              <a:rPr lang="en-US" altLang="en-US"/>
              <a:t>PF</a:t>
            </a:r>
            <a:r>
              <a:rPr lang="en-US" altLang="en-US" baseline="-25000"/>
              <a:t>a</a:t>
            </a:r>
            <a:r>
              <a:rPr lang="en-US" altLang="en-US"/>
              <a:t> = 0.900, PF</a:t>
            </a:r>
            <a:r>
              <a:rPr lang="en-US" altLang="en-US" baseline="-25000"/>
              <a:t>b</a:t>
            </a:r>
            <a:r>
              <a:rPr lang="en-US" altLang="en-US"/>
              <a:t> = 0.784, PF</a:t>
            </a:r>
            <a:r>
              <a:rPr lang="en-US" altLang="en-US" baseline="-25000"/>
              <a:t>c</a:t>
            </a:r>
            <a:r>
              <a:rPr lang="en-US" altLang="en-US"/>
              <a:t> = 0.866</a:t>
            </a:r>
          </a:p>
        </p:txBody>
      </p:sp>
      <p:pic>
        <p:nvPicPr>
          <p:cNvPr id="71684" name="Picture 4" descr="3P-Wye-Voltages">
            <a:extLst>
              <a:ext uri="{FF2B5EF4-FFF2-40B4-BE49-F238E27FC236}">
                <a16:creationId xmlns:a16="http://schemas.microsoft.com/office/drawing/2014/main" id="{8FBC3CF3-1ADC-4699-AAA0-942B0CEB7093}"/>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5622925" y="1752600"/>
            <a:ext cx="2606675" cy="1614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685" name="Text Box 7">
            <a:extLst>
              <a:ext uri="{FF2B5EF4-FFF2-40B4-BE49-F238E27FC236}">
                <a16:creationId xmlns:a16="http://schemas.microsoft.com/office/drawing/2014/main" id="{AD1B1E5E-96A0-43E8-9D44-99B1CE38621F}"/>
              </a:ext>
            </a:extLst>
          </p:cNvPr>
          <p:cNvSpPr txBox="1">
            <a:spLocks noChangeArrowheads="1"/>
          </p:cNvSpPr>
          <p:nvPr/>
        </p:nvSpPr>
        <p:spPr bwMode="auto">
          <a:xfrm>
            <a:off x="685800" y="3581400"/>
            <a:ext cx="661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The total power is equal to the sum of the power in each phase.</a:t>
            </a:r>
          </a:p>
        </p:txBody>
      </p:sp>
      <p:sp>
        <p:nvSpPr>
          <p:cNvPr id="6" name="Text Box 9">
            <a:extLst>
              <a:ext uri="{FF2B5EF4-FFF2-40B4-BE49-F238E27FC236}">
                <a16:creationId xmlns:a16="http://schemas.microsoft.com/office/drawing/2014/main" id="{47D28C19-E130-476B-B9F7-BADC1513A93B}"/>
              </a:ext>
            </a:extLst>
          </p:cNvPr>
          <p:cNvSpPr txBox="1">
            <a:spLocks noChangeArrowheads="1"/>
          </p:cNvSpPr>
          <p:nvPr/>
        </p:nvSpPr>
        <p:spPr bwMode="auto">
          <a:xfrm>
            <a:off x="685800" y="4038600"/>
            <a:ext cx="717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VA</a:t>
            </a:r>
            <a:r>
              <a:rPr lang="en-US" altLang="en-US" baseline="-25000">
                <a:solidFill>
                  <a:srgbClr val="F71A03"/>
                </a:solidFill>
              </a:rPr>
              <a:t>total</a:t>
            </a:r>
            <a:r>
              <a:rPr lang="en-US" altLang="en-US">
                <a:solidFill>
                  <a:srgbClr val="F71A03"/>
                </a:solidFill>
              </a:rPr>
              <a:t> =  VA</a:t>
            </a:r>
            <a:r>
              <a:rPr lang="en-US" altLang="en-US" baseline="-25000">
                <a:solidFill>
                  <a:srgbClr val="F71A03"/>
                </a:solidFill>
              </a:rPr>
              <a:t>a</a:t>
            </a:r>
            <a:r>
              <a:rPr lang="en-US" altLang="en-US">
                <a:solidFill>
                  <a:srgbClr val="F71A03"/>
                </a:solidFill>
              </a:rPr>
              <a:t> + VA</a:t>
            </a:r>
            <a:r>
              <a:rPr lang="en-US" altLang="en-US" baseline="-25000">
                <a:solidFill>
                  <a:srgbClr val="F71A03"/>
                </a:solidFill>
              </a:rPr>
              <a:t>b</a:t>
            </a:r>
            <a:r>
              <a:rPr lang="en-US" altLang="en-US">
                <a:solidFill>
                  <a:srgbClr val="F71A03"/>
                </a:solidFill>
              </a:rPr>
              <a:t> + VA</a:t>
            </a:r>
            <a:r>
              <a:rPr lang="en-US" altLang="en-US" baseline="-25000">
                <a:solidFill>
                  <a:srgbClr val="F71A03"/>
                </a:solidFill>
              </a:rPr>
              <a:t>c</a:t>
            </a:r>
            <a:endParaRPr lang="el-GR" altLang="en-US" baseline="-25000">
              <a:solidFill>
                <a:srgbClr val="F71A03"/>
              </a:solidFill>
            </a:endParaRPr>
          </a:p>
        </p:txBody>
      </p:sp>
      <p:sp>
        <p:nvSpPr>
          <p:cNvPr id="7" name="Text Box 8">
            <a:extLst>
              <a:ext uri="{FF2B5EF4-FFF2-40B4-BE49-F238E27FC236}">
                <a16:creationId xmlns:a16="http://schemas.microsoft.com/office/drawing/2014/main" id="{86840D15-D1BA-4803-A2AB-9C85680B43EC}"/>
              </a:ext>
            </a:extLst>
          </p:cNvPr>
          <p:cNvSpPr txBox="1">
            <a:spLocks noChangeArrowheads="1"/>
          </p:cNvSpPr>
          <p:nvPr/>
        </p:nvSpPr>
        <p:spPr bwMode="auto">
          <a:xfrm>
            <a:off x="685800" y="4495800"/>
            <a:ext cx="717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VA</a:t>
            </a:r>
            <a:r>
              <a:rPr lang="en-US" altLang="en-US" baseline="-25000">
                <a:solidFill>
                  <a:srgbClr val="F71A03"/>
                </a:solidFill>
              </a:rPr>
              <a:t>total</a:t>
            </a:r>
            <a:r>
              <a:rPr lang="en-US" altLang="en-US">
                <a:solidFill>
                  <a:srgbClr val="F71A03"/>
                </a:solidFill>
              </a:rPr>
              <a:t> = E</a:t>
            </a:r>
            <a:r>
              <a:rPr lang="en-US" altLang="en-US" baseline="-25000">
                <a:solidFill>
                  <a:srgbClr val="F71A03"/>
                </a:solidFill>
              </a:rPr>
              <a:t>a</a:t>
            </a:r>
            <a:r>
              <a:rPr lang="en-US" altLang="en-US">
                <a:solidFill>
                  <a:srgbClr val="F71A03"/>
                </a:solidFill>
              </a:rPr>
              <a:t> x I</a:t>
            </a:r>
            <a:r>
              <a:rPr lang="en-US" altLang="en-US" baseline="-25000">
                <a:solidFill>
                  <a:srgbClr val="F71A03"/>
                </a:solidFill>
              </a:rPr>
              <a:t>a</a:t>
            </a:r>
            <a:r>
              <a:rPr lang="en-US" altLang="en-US">
                <a:solidFill>
                  <a:srgbClr val="F71A03"/>
                </a:solidFill>
              </a:rPr>
              <a:t> </a:t>
            </a:r>
            <a:r>
              <a:rPr lang="en-US" altLang="en-US">
                <a:solidFill>
                  <a:srgbClr val="F71A03"/>
                </a:solidFill>
                <a:cs typeface="Arial" panose="020B0604020202020204" pitchFamily="34" charset="0"/>
              </a:rPr>
              <a:t>+ </a:t>
            </a:r>
            <a:r>
              <a:rPr lang="en-US" altLang="en-US">
                <a:solidFill>
                  <a:srgbClr val="F71A03"/>
                </a:solidFill>
              </a:rPr>
              <a:t>E</a:t>
            </a:r>
            <a:r>
              <a:rPr lang="en-US" altLang="en-US" baseline="-25000">
                <a:solidFill>
                  <a:srgbClr val="F71A03"/>
                </a:solidFill>
              </a:rPr>
              <a:t>b</a:t>
            </a:r>
            <a:r>
              <a:rPr lang="en-US" altLang="en-US">
                <a:solidFill>
                  <a:srgbClr val="F71A03"/>
                </a:solidFill>
              </a:rPr>
              <a:t> x I</a:t>
            </a:r>
            <a:r>
              <a:rPr lang="en-US" altLang="en-US" baseline="-25000">
                <a:solidFill>
                  <a:srgbClr val="F71A03"/>
                </a:solidFill>
              </a:rPr>
              <a:t>b</a:t>
            </a:r>
            <a:r>
              <a:rPr lang="en-US" altLang="en-US">
                <a:solidFill>
                  <a:srgbClr val="F71A03"/>
                </a:solidFill>
              </a:rPr>
              <a:t> + E</a:t>
            </a:r>
            <a:r>
              <a:rPr lang="en-US" altLang="en-US" baseline="-25000">
                <a:solidFill>
                  <a:srgbClr val="F71A03"/>
                </a:solidFill>
              </a:rPr>
              <a:t>c</a:t>
            </a:r>
            <a:r>
              <a:rPr lang="en-US" altLang="en-US">
                <a:solidFill>
                  <a:srgbClr val="F71A03"/>
                </a:solidFill>
              </a:rPr>
              <a:t> x I</a:t>
            </a:r>
            <a:r>
              <a:rPr lang="en-US" altLang="en-US" baseline="-25000">
                <a:solidFill>
                  <a:srgbClr val="F71A03"/>
                </a:solidFill>
              </a:rPr>
              <a:t>c</a:t>
            </a:r>
            <a:endParaRPr lang="el-GR" altLang="en-US">
              <a:solidFill>
                <a:srgbClr val="F71A03"/>
              </a:solidFill>
            </a:endParaRPr>
          </a:p>
        </p:txBody>
      </p:sp>
      <p:sp>
        <p:nvSpPr>
          <p:cNvPr id="8" name="Text Box 6">
            <a:extLst>
              <a:ext uri="{FF2B5EF4-FFF2-40B4-BE49-F238E27FC236}">
                <a16:creationId xmlns:a16="http://schemas.microsoft.com/office/drawing/2014/main" id="{2BEDB880-2442-481A-A21A-A0A3B5561F01}"/>
              </a:ext>
            </a:extLst>
          </p:cNvPr>
          <p:cNvSpPr txBox="1">
            <a:spLocks noChangeArrowheads="1"/>
          </p:cNvSpPr>
          <p:nvPr/>
        </p:nvSpPr>
        <p:spPr bwMode="auto">
          <a:xfrm>
            <a:off x="685800" y="5032375"/>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a</a:t>
            </a:r>
            <a:r>
              <a:rPr lang="en-US" altLang="en-US">
                <a:solidFill>
                  <a:srgbClr val="F71A03"/>
                </a:solidFill>
              </a:rPr>
              <a:t> =  284 x 20 = 5,680</a:t>
            </a:r>
            <a:endParaRPr lang="el-GR" altLang="en-US">
              <a:solidFill>
                <a:srgbClr val="F71A03"/>
              </a:solidFill>
            </a:endParaRPr>
          </a:p>
        </p:txBody>
      </p:sp>
      <p:sp>
        <p:nvSpPr>
          <p:cNvPr id="9" name="Text Box 10">
            <a:extLst>
              <a:ext uri="{FF2B5EF4-FFF2-40B4-BE49-F238E27FC236}">
                <a16:creationId xmlns:a16="http://schemas.microsoft.com/office/drawing/2014/main" id="{3B630FAE-B27F-4F01-9331-9037860F5FD0}"/>
              </a:ext>
            </a:extLst>
          </p:cNvPr>
          <p:cNvSpPr txBox="1">
            <a:spLocks noChangeArrowheads="1"/>
          </p:cNvSpPr>
          <p:nvPr/>
        </p:nvSpPr>
        <p:spPr bwMode="auto">
          <a:xfrm>
            <a:off x="3276600" y="50292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b</a:t>
            </a:r>
            <a:r>
              <a:rPr lang="en-US" altLang="en-US">
                <a:solidFill>
                  <a:srgbClr val="F71A03"/>
                </a:solidFill>
              </a:rPr>
              <a:t> =  274 x 32 = 8,768</a:t>
            </a:r>
            <a:endParaRPr lang="el-GR" altLang="en-US">
              <a:solidFill>
                <a:srgbClr val="F71A03"/>
              </a:solidFill>
            </a:endParaRPr>
          </a:p>
        </p:txBody>
      </p:sp>
      <p:sp>
        <p:nvSpPr>
          <p:cNvPr id="10" name="Text Box 11">
            <a:extLst>
              <a:ext uri="{FF2B5EF4-FFF2-40B4-BE49-F238E27FC236}">
                <a16:creationId xmlns:a16="http://schemas.microsoft.com/office/drawing/2014/main" id="{D3E80A8A-8567-47C7-B570-54AFF5E28314}"/>
              </a:ext>
            </a:extLst>
          </p:cNvPr>
          <p:cNvSpPr txBox="1">
            <a:spLocks noChangeArrowheads="1"/>
          </p:cNvSpPr>
          <p:nvPr/>
        </p:nvSpPr>
        <p:spPr bwMode="auto">
          <a:xfrm>
            <a:off x="5943600" y="50292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c</a:t>
            </a:r>
            <a:r>
              <a:rPr lang="en-US" altLang="en-US">
                <a:solidFill>
                  <a:srgbClr val="F71A03"/>
                </a:solidFill>
              </a:rPr>
              <a:t> =  276 x 30 = 8,280</a:t>
            </a:r>
            <a:endParaRPr lang="el-GR" altLang="en-US">
              <a:solidFill>
                <a:srgbClr val="F71A03"/>
              </a:solidFill>
            </a:endParaRPr>
          </a:p>
        </p:txBody>
      </p:sp>
      <p:sp>
        <p:nvSpPr>
          <p:cNvPr id="11" name="Text Box 12">
            <a:extLst>
              <a:ext uri="{FF2B5EF4-FFF2-40B4-BE49-F238E27FC236}">
                <a16:creationId xmlns:a16="http://schemas.microsoft.com/office/drawing/2014/main" id="{64BA97C6-36D2-4A78-8C7B-92C427001614}"/>
              </a:ext>
            </a:extLst>
          </p:cNvPr>
          <p:cNvSpPr txBox="1">
            <a:spLocks noChangeArrowheads="1"/>
          </p:cNvSpPr>
          <p:nvPr/>
        </p:nvSpPr>
        <p:spPr bwMode="auto">
          <a:xfrm>
            <a:off x="685800" y="5562600"/>
            <a:ext cx="548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000">
                <a:solidFill>
                  <a:srgbClr val="F71A03"/>
                </a:solidFill>
              </a:rPr>
              <a:t>P</a:t>
            </a:r>
            <a:r>
              <a:rPr lang="en-US" altLang="en-US" sz="2000" baseline="-25000">
                <a:solidFill>
                  <a:srgbClr val="F71A03"/>
                </a:solidFill>
              </a:rPr>
              <a:t>total</a:t>
            </a:r>
            <a:r>
              <a:rPr lang="en-US" altLang="en-US" sz="2000">
                <a:solidFill>
                  <a:srgbClr val="F71A03"/>
                </a:solidFill>
              </a:rPr>
              <a:t> =  5,680 + 8,768 + 8,280 = 25,328</a:t>
            </a:r>
            <a:endParaRPr lang="el-GR" altLang="en-US" sz="2000">
              <a:solidFill>
                <a:srgbClr val="F71A03"/>
              </a:solidFill>
            </a:endParaRPr>
          </a:p>
        </p:txBody>
      </p:sp>
      <p:sp>
        <p:nvSpPr>
          <p:cNvPr id="12" name="Text Box 13">
            <a:extLst>
              <a:ext uri="{FF2B5EF4-FFF2-40B4-BE49-F238E27FC236}">
                <a16:creationId xmlns:a16="http://schemas.microsoft.com/office/drawing/2014/main" id="{DAA394F1-3AED-434D-873B-0D87BAB16CAE}"/>
              </a:ext>
            </a:extLst>
          </p:cNvPr>
          <p:cNvSpPr txBox="1">
            <a:spLocks noChangeArrowheads="1"/>
          </p:cNvSpPr>
          <p:nvPr/>
        </p:nvSpPr>
        <p:spPr bwMode="auto">
          <a:xfrm>
            <a:off x="685800" y="6096000"/>
            <a:ext cx="7245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Would you use 5kVA, 7.5kVA, 10kVA, 25kVA or 40kVA transformers?</a:t>
            </a:r>
          </a:p>
        </p:txBody>
      </p:sp>
      <p:sp>
        <p:nvSpPr>
          <p:cNvPr id="2" name="Footer Placeholder 1">
            <a:extLst>
              <a:ext uri="{FF2B5EF4-FFF2-40B4-BE49-F238E27FC236}">
                <a16:creationId xmlns:a16="http://schemas.microsoft.com/office/drawing/2014/main" id="{E984C52D-6DCE-4183-A2E8-2D9A24BDE9F5}"/>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468B16DF-5269-4759-A7AF-7328FD446F84}"/>
              </a:ext>
            </a:extLst>
          </p:cNvPr>
          <p:cNvSpPr>
            <a:spLocks noGrp="1"/>
          </p:cNvSpPr>
          <p:nvPr>
            <p:ph type="sldNum" sz="quarter" idx="4"/>
          </p:nvPr>
        </p:nvSpPr>
        <p:spPr/>
        <p:txBody>
          <a:bodyPr/>
          <a:lstStyle/>
          <a:p>
            <a:fld id="{F4B7F58F-9A72-4E07-B505-B7A6F5244F49}" type="slidenum">
              <a:rPr lang="en-US" smtClean="0"/>
              <a:pPr/>
              <a:t>60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ox(out)">
                                      <p:cBhvr>
                                        <p:cTn id="35" dur="1000"/>
                                        <p:tgtEl>
                                          <p:spTgt spid="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diamond(in)">
                                      <p:cBhvr>
                                        <p:cTn id="4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1C734EFD-9EB2-4DA4-BA1C-7255CFD5D239}"/>
              </a:ext>
            </a:extLst>
          </p:cNvPr>
          <p:cNvSpPr>
            <a:spLocks noGrp="1" noChangeArrowheads="1"/>
          </p:cNvSpPr>
          <p:nvPr>
            <p:ph type="title"/>
          </p:nvPr>
        </p:nvSpPr>
        <p:spPr bwMode="auto">
          <a:xfrm>
            <a:off x="457200" y="3810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a:solidFill>
                  <a:schemeClr val="accent6">
                    <a:lumMod val="50000"/>
                  </a:schemeClr>
                </a:solidFill>
                <a:latin typeface="Arial" panose="020B0604020202020204" pitchFamily="34" charset="0"/>
                <a:cs typeface="Arial" panose="020B0604020202020204" pitchFamily="34" charset="0"/>
              </a:rPr>
              <a:t>Induction Meters</a:t>
            </a:r>
          </a:p>
        </p:txBody>
      </p:sp>
      <p:sp>
        <p:nvSpPr>
          <p:cNvPr id="23555" name="Rectangle 3">
            <a:extLst>
              <a:ext uri="{FF2B5EF4-FFF2-40B4-BE49-F238E27FC236}">
                <a16:creationId xmlns:a16="http://schemas.microsoft.com/office/drawing/2014/main" id="{313125A9-7208-4C20-B8E0-9C70F147FDB8}"/>
              </a:ext>
            </a:extLst>
          </p:cNvPr>
          <p:cNvSpPr>
            <a:spLocks noGrp="1" noChangeArrowheads="1"/>
          </p:cNvSpPr>
          <p:nvPr>
            <p:ph idx="1"/>
          </p:nvPr>
        </p:nvSpPr>
        <p:spPr>
          <a:xfrm>
            <a:off x="298450" y="1628775"/>
            <a:ext cx="5089525" cy="4772025"/>
          </a:xfrm>
        </p:spPr>
        <p:txBody>
          <a:bodyPr rtlCol="0">
            <a:normAutofit fontScale="92500" lnSpcReduction="20000"/>
          </a:bodyPr>
          <a:lstStyle/>
          <a:p>
            <a:pPr fontAlgn="auto">
              <a:lnSpc>
                <a:spcPct val="80000"/>
              </a:lnSpc>
              <a:spcAft>
                <a:spcPts val="0"/>
              </a:spcAft>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Using concepts put forth by Tesla and Ferraris, several inventors created early  induction watthour meters</a:t>
            </a:r>
          </a:p>
          <a:p>
            <a:pPr marL="0" indent="0" fontAlgn="auto">
              <a:lnSpc>
                <a:spcPct val="80000"/>
              </a:lnSpc>
              <a:spcAft>
                <a:spcPts val="0"/>
              </a:spcAft>
              <a:buFont typeface="Times New Roman" panose="02020603050405020304" pitchFamily="18" charset="0"/>
              <a:buNone/>
              <a:defRPr/>
            </a:pPr>
            <a:endParaRPr lang="en-US" altLang="en-US" sz="1800" dirty="0">
              <a:latin typeface="Arial" panose="020B0604020202020204" pitchFamily="34" charset="0"/>
              <a:cs typeface="Arial" panose="020B0604020202020204" pitchFamily="34" charset="0"/>
            </a:endParaRPr>
          </a:p>
          <a:p>
            <a:pPr fontAlgn="auto">
              <a:lnSpc>
                <a:spcPct val="80000"/>
              </a:lnSpc>
              <a:spcAft>
                <a:spcPts val="0"/>
              </a:spcAft>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Two coils and a conducting (usually aluminum) disk.  A braking magnet.</a:t>
            </a:r>
          </a:p>
          <a:p>
            <a:pPr marL="0" indent="0" fontAlgn="auto">
              <a:lnSpc>
                <a:spcPct val="80000"/>
              </a:lnSpc>
              <a:spcAft>
                <a:spcPts val="0"/>
              </a:spcAft>
              <a:buFont typeface="Times New Roman" panose="02020603050405020304" pitchFamily="18" charset="0"/>
              <a:buNone/>
              <a:defRPr/>
            </a:pPr>
            <a:endParaRPr lang="en-US" altLang="en-US" sz="1800" dirty="0">
              <a:latin typeface="Arial" panose="020B0604020202020204" pitchFamily="34" charset="0"/>
              <a:cs typeface="Arial" panose="020B0604020202020204" pitchFamily="34" charset="0"/>
            </a:endParaRPr>
          </a:p>
          <a:p>
            <a:pPr fontAlgn="auto">
              <a:lnSpc>
                <a:spcPct val="80000"/>
              </a:lnSpc>
              <a:spcAft>
                <a:spcPts val="0"/>
              </a:spcAft>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Magnetic field from the first coil generates </a:t>
            </a:r>
            <a:r>
              <a:rPr lang="en-US" altLang="en-US" sz="1800" i="1" dirty="0">
                <a:latin typeface="Arial" panose="020B0604020202020204" pitchFamily="34" charset="0"/>
                <a:cs typeface="Arial" panose="020B0604020202020204" pitchFamily="34" charset="0"/>
              </a:rPr>
              <a:t>eddy currents</a:t>
            </a:r>
            <a:r>
              <a:rPr lang="en-US" altLang="en-US" sz="1800" dirty="0">
                <a:latin typeface="Arial" panose="020B0604020202020204" pitchFamily="34" charset="0"/>
                <a:cs typeface="Arial" panose="020B0604020202020204" pitchFamily="34" charset="0"/>
              </a:rPr>
              <a:t> in the disk</a:t>
            </a:r>
          </a:p>
          <a:p>
            <a:pPr marL="0" indent="0" fontAlgn="auto">
              <a:lnSpc>
                <a:spcPct val="80000"/>
              </a:lnSpc>
              <a:spcAft>
                <a:spcPts val="0"/>
              </a:spcAft>
              <a:buFont typeface="Times New Roman" panose="02020603050405020304" pitchFamily="18" charset="0"/>
              <a:buNone/>
              <a:defRPr/>
            </a:pPr>
            <a:endParaRPr lang="en-US" altLang="en-US" sz="1800" dirty="0">
              <a:latin typeface="Arial" panose="020B0604020202020204" pitchFamily="34" charset="0"/>
              <a:cs typeface="Arial" panose="020B0604020202020204" pitchFamily="34" charset="0"/>
            </a:endParaRPr>
          </a:p>
          <a:p>
            <a:pPr fontAlgn="auto">
              <a:lnSpc>
                <a:spcPct val="80000"/>
              </a:lnSpc>
              <a:spcAft>
                <a:spcPts val="0"/>
              </a:spcAft>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Magnetic field from the second coil interacts with the eddy currents to cause motion</a:t>
            </a:r>
          </a:p>
          <a:p>
            <a:pPr marL="0" indent="0" fontAlgn="auto">
              <a:lnSpc>
                <a:spcPct val="80000"/>
              </a:lnSpc>
              <a:spcAft>
                <a:spcPts val="0"/>
              </a:spcAft>
              <a:buFont typeface="Times New Roman" panose="02020603050405020304" pitchFamily="18" charset="0"/>
              <a:buNone/>
              <a:defRPr/>
            </a:pPr>
            <a:endParaRPr lang="en-US" altLang="en-US" sz="1800" dirty="0">
              <a:latin typeface="Arial" panose="020B0604020202020204" pitchFamily="34" charset="0"/>
              <a:cs typeface="Arial" panose="020B0604020202020204" pitchFamily="34" charset="0"/>
            </a:endParaRPr>
          </a:p>
          <a:p>
            <a:pPr fontAlgn="auto">
              <a:lnSpc>
                <a:spcPct val="80000"/>
              </a:lnSpc>
              <a:spcAft>
                <a:spcPts val="0"/>
              </a:spcAft>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Disk would accelerate without bound except for eddy currents caused by motion through fixed magnetic field which slows the disk</a:t>
            </a:r>
          </a:p>
          <a:p>
            <a:pPr marL="0" indent="0" fontAlgn="auto">
              <a:lnSpc>
                <a:spcPct val="80000"/>
              </a:lnSpc>
              <a:spcAft>
                <a:spcPts val="0"/>
              </a:spcAft>
              <a:buFont typeface="Times New Roman" panose="02020603050405020304" pitchFamily="18" charset="0"/>
              <a:buNone/>
              <a:defRPr/>
            </a:pPr>
            <a:endParaRPr lang="en-US" altLang="en-US" sz="1800" dirty="0">
              <a:latin typeface="Arial" panose="020B0604020202020204" pitchFamily="34" charset="0"/>
              <a:cs typeface="Arial" panose="020B0604020202020204" pitchFamily="34" charset="0"/>
            </a:endParaRPr>
          </a:p>
          <a:p>
            <a:pPr fontAlgn="auto">
              <a:lnSpc>
                <a:spcPct val="80000"/>
              </a:lnSpc>
              <a:spcAft>
                <a:spcPts val="0"/>
              </a:spcAft>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The end result is that each revolution of the disk measures a constant amount of energy</a:t>
            </a:r>
          </a:p>
          <a:p>
            <a:pPr fontAlgn="auto">
              <a:lnSpc>
                <a:spcPct val="80000"/>
              </a:lnSpc>
              <a:spcAft>
                <a:spcPts val="0"/>
              </a:spcAft>
              <a:buFont typeface="Arial" panose="020B0604020202020204" pitchFamily="34" charset="0"/>
              <a:buChar char="•"/>
              <a:defRPr/>
            </a:pPr>
            <a:endParaRPr lang="en-US" altLang="en-US" sz="2000" dirty="0"/>
          </a:p>
        </p:txBody>
      </p:sp>
      <p:pic>
        <p:nvPicPr>
          <p:cNvPr id="72708" name="Picture 5">
            <a:extLst>
              <a:ext uri="{FF2B5EF4-FFF2-40B4-BE49-F238E27FC236}">
                <a16:creationId xmlns:a16="http://schemas.microsoft.com/office/drawing/2014/main" id="{FDFB21BA-DAC8-43F0-B6F0-AFFB44209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975" y="1676400"/>
            <a:ext cx="3070225" cy="265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31BD6754-E239-46DA-9420-22C8440C30B5}"/>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9449189-9F58-4A6D-B4E4-8C554162ECB1}"/>
              </a:ext>
            </a:extLst>
          </p:cNvPr>
          <p:cNvSpPr>
            <a:spLocks noGrp="1"/>
          </p:cNvSpPr>
          <p:nvPr>
            <p:ph type="sldNum" sz="quarter" idx="4"/>
          </p:nvPr>
        </p:nvSpPr>
        <p:spPr/>
        <p:txBody>
          <a:bodyPr/>
          <a:lstStyle/>
          <a:p>
            <a:fld id="{F4B7F58F-9A72-4E07-B505-B7A6F5244F49}" type="slidenum">
              <a:rPr lang="en-US" smtClean="0"/>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78596E9-7FFF-42B6-9104-E8FB55A1FFBC}"/>
              </a:ext>
            </a:extLst>
          </p:cNvPr>
          <p:cNvSpPr>
            <a:spLocks noGrp="1" noChangeArrowheads="1"/>
          </p:cNvSpPr>
          <p:nvPr>
            <p:ph type="title"/>
          </p:nvPr>
        </p:nvSpPr>
        <p:spPr bwMode="auto">
          <a:xfrm>
            <a:off x="1556951" y="386968"/>
            <a:ext cx="7208107" cy="679832"/>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a:solidFill>
                  <a:schemeClr val="accent6">
                    <a:lumMod val="50000"/>
                  </a:schemeClr>
                </a:solidFill>
                <a:latin typeface="Arial" panose="020B0604020202020204" pitchFamily="34" charset="0"/>
                <a:cs typeface="Arial" panose="020B0604020202020204" pitchFamily="34" charset="0"/>
              </a:rPr>
              <a:t>Basic Energy Formula</a:t>
            </a:r>
          </a:p>
        </p:txBody>
      </p:sp>
      <p:graphicFrame>
        <p:nvGraphicFramePr>
          <p:cNvPr id="73732" name="Object 4">
            <a:extLst>
              <a:ext uri="{FF2B5EF4-FFF2-40B4-BE49-F238E27FC236}">
                <a16:creationId xmlns:a16="http://schemas.microsoft.com/office/drawing/2014/main" id="{81BEE0D5-C9AF-417A-81A2-58E6CEBFBEA2}"/>
              </a:ext>
            </a:extLst>
          </p:cNvPr>
          <p:cNvGraphicFramePr>
            <a:graphicFrameLocks noGrp="1" noChangeAspect="1"/>
          </p:cNvGraphicFramePr>
          <p:nvPr>
            <p:ph idx="1"/>
            <p:extLst>
              <p:ext uri="{D42A27DB-BD31-4B8C-83A1-F6EECF244321}">
                <p14:modId xmlns:p14="http://schemas.microsoft.com/office/powerpoint/2010/main" val="2971575569"/>
              </p:ext>
            </p:extLst>
          </p:nvPr>
        </p:nvGraphicFramePr>
        <p:xfrm>
          <a:off x="4692650" y="3746500"/>
          <a:ext cx="3721100" cy="431800"/>
        </p:xfrm>
        <a:graphic>
          <a:graphicData uri="http://schemas.openxmlformats.org/presentationml/2006/ole">
            <mc:AlternateContent xmlns:mc="http://schemas.openxmlformats.org/markup-compatibility/2006">
              <mc:Choice xmlns:v="urn:schemas-microsoft-com:vml" Requires="v">
                <p:oleObj name="Equation" r:id="rId3" imgW="3721100" imgH="431800" progId="Equation.3">
                  <p:embed/>
                </p:oleObj>
              </mc:Choice>
              <mc:Fallback>
                <p:oleObj name="Equation" r:id="rId3" imgW="3721100" imgH="431800" progId="Equation.3">
                  <p:embed/>
                  <p:pic>
                    <p:nvPicPr>
                      <p:cNvPr id="73732" name="Object 4">
                        <a:extLst>
                          <a:ext uri="{FF2B5EF4-FFF2-40B4-BE49-F238E27FC236}">
                            <a16:creationId xmlns:a16="http://schemas.microsoft.com/office/drawing/2014/main" id="{81BEE0D5-C9AF-417A-81A2-58E6CEBFBEA2}"/>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2650" y="3746500"/>
                        <a:ext cx="37211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731" name="Rectangle 3">
            <a:extLst>
              <a:ext uri="{FF2B5EF4-FFF2-40B4-BE49-F238E27FC236}">
                <a16:creationId xmlns:a16="http://schemas.microsoft.com/office/drawing/2014/main" id="{5058C72B-12BF-481B-9939-A7B05F8AD20E}"/>
              </a:ext>
            </a:extLst>
          </p:cNvPr>
          <p:cNvSpPr>
            <a:spLocks noGrp="1" noChangeArrowheads="1"/>
          </p:cNvSpPr>
          <p:nvPr>
            <p:ph type="body" sz="half" idx="4294967295"/>
          </p:nvPr>
        </p:nvSpPr>
        <p:spPr>
          <a:xfrm>
            <a:off x="622301" y="1905000"/>
            <a:ext cx="3810000" cy="4114800"/>
          </a:xfrm>
        </p:spPr>
        <p:txBody>
          <a:bodyPr>
            <a:normAutofit lnSpcReduction="10000"/>
          </a:bodyPr>
          <a:lstStyle/>
          <a:p>
            <a:r>
              <a:rPr lang="en-US" altLang="en-US" dirty="0"/>
              <a:t>The essential specification of a watthour meter’s measurement is given by the value </a:t>
            </a:r>
            <a:br>
              <a:rPr lang="en-US" altLang="en-US" dirty="0"/>
            </a:br>
            <a:r>
              <a:rPr lang="en-US" altLang="en-US" dirty="0"/>
              <a:t>	</a:t>
            </a:r>
            <a:r>
              <a:rPr lang="en-US" altLang="en-US" dirty="0" err="1"/>
              <a:t>Kh</a:t>
            </a:r>
            <a:r>
              <a:rPr lang="en-US" altLang="en-US" dirty="0"/>
              <a:t> [ Watthours per disk revolution ]</a:t>
            </a:r>
          </a:p>
          <a:p>
            <a:endParaRPr lang="en-US" altLang="en-US" dirty="0"/>
          </a:p>
          <a:p>
            <a:r>
              <a:rPr lang="en-US" altLang="en-US" dirty="0"/>
              <a:t>The watthour meter formula is as follows:</a:t>
            </a:r>
          </a:p>
          <a:p>
            <a:endParaRPr lang="en-US" altLang="en-US" dirty="0"/>
          </a:p>
          <a:p>
            <a:endParaRPr lang="en-US"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304800"/>
            <a:ext cx="82296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dirty="0">
                <a:latin typeface="Arial" panose="020B0604020202020204" pitchFamily="34" charset="0"/>
                <a:cs typeface="Arial" panose="020B0604020202020204" pitchFamily="34" charset="0"/>
              </a:rPr>
              <a:t>1893: Blondel’s Theorem</a:t>
            </a:r>
          </a:p>
        </p:txBody>
      </p:sp>
      <p:sp>
        <p:nvSpPr>
          <p:cNvPr id="35843" name="Rectangle 3"/>
          <p:cNvSpPr>
            <a:spLocks noGrp="1" noChangeArrowheads="1"/>
          </p:cNvSpPr>
          <p:nvPr>
            <p:ph idx="1"/>
          </p:nvPr>
        </p:nvSpPr>
        <p:spPr>
          <a:xfrm>
            <a:off x="457200" y="1676400"/>
            <a:ext cx="8001000" cy="1600200"/>
          </a:xfrm>
        </p:spPr>
        <p:txBody>
          <a:bodyPr/>
          <a:lstStyle/>
          <a:p>
            <a:pPr>
              <a:spcBef>
                <a:spcPts val="0"/>
              </a:spcBef>
            </a:pPr>
            <a:r>
              <a:rPr lang="en-US" altLang="en-US" sz="1800" dirty="0">
                <a:latin typeface="Arial" panose="020B0604020202020204" pitchFamily="34" charset="0"/>
                <a:cs typeface="Arial" panose="020B0604020202020204" pitchFamily="34" charset="0"/>
              </a:rPr>
              <a:t>The theory of polyphase watthour metering was first set forth on a scientific basis in 1893 by Andre E. Blondel, engineer and mathematician. His theorem applies to the measurement of real power in a polyphase system of any number of wires. The theorem is as follows:</a:t>
            </a:r>
            <a:br>
              <a:rPr lang="en-US" altLang="en-US" sz="2000" dirty="0">
                <a:latin typeface="Arial" panose="020B0604020202020204" pitchFamily="34" charset="0"/>
                <a:cs typeface="Arial" panose="020B0604020202020204" pitchFamily="34" charset="0"/>
              </a:rPr>
            </a:br>
            <a:endParaRPr lang="en-US" altLang="en-US" sz="2000" dirty="0">
              <a:latin typeface="Arial" panose="020B0604020202020204" pitchFamily="34" charset="0"/>
              <a:cs typeface="Arial" panose="020B0604020202020204" pitchFamily="34" charset="0"/>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200400"/>
            <a:ext cx="1600200" cy="2304288"/>
          </a:xfrm>
          <a:prstGeom prst="rect">
            <a:avLst/>
          </a:prstGeom>
          <a:noFill/>
          <a:ln w="34925" cmpd="thickThi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762000" y="3056965"/>
            <a:ext cx="5715000" cy="2945422"/>
          </a:xfrm>
          <a:prstGeom prst="rect">
            <a:avLst/>
          </a:prstGeom>
          <a:noFill/>
        </p:spPr>
        <p:txBody>
          <a:bodyPr wrap="square" rtlCol="0">
            <a:spAutoFit/>
          </a:bodyPr>
          <a:lstStyle/>
          <a:p>
            <a:pPr marL="0" lvl="1" algn="l"/>
            <a:r>
              <a:rPr lang="en-US" altLang="en-US" dirty="0">
                <a:cs typeface="Arial" panose="020B0604020202020204" pitchFamily="34" charset="0"/>
              </a:rPr>
              <a:t>- If energy is supplied to any system of conductors through N wires, the total power in the system is given by the algebraic sum of the readings of N wattmeters, so arranged that each of the N wires contains one current coil, the corresponding voltage coil being connected between that wire and some common point. If this common point is on one of the N wires, the measurement may be made by the use of N-1 wattmeters.</a:t>
            </a:r>
          </a:p>
          <a:p>
            <a:endParaRPr lang="en-US" dirty="0"/>
          </a:p>
        </p:txBody>
      </p:sp>
      <p:sp>
        <p:nvSpPr>
          <p:cNvPr id="6"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63</a:t>
            </a:fld>
            <a:endParaRPr lang="en-US" dirty="0"/>
          </a:p>
        </p:txBody>
      </p:sp>
    </p:spTree>
    <p:extLst>
      <p:ext uri="{BB962C8B-B14F-4D97-AF65-F5344CB8AC3E}">
        <p14:creationId xmlns:p14="http://schemas.microsoft.com/office/powerpoint/2010/main" val="16262296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Grp="1" noChangeArrowheads="1"/>
          </p:cNvSpPr>
          <p:nvPr>
            <p:ph idx="1"/>
          </p:nvPr>
        </p:nvSpPr>
        <p:spPr>
          <a:noFill/>
        </p:spPr>
        <p:txBody>
          <a:bodyPr/>
          <a:lstStyle/>
          <a:p>
            <a:pPr algn="ctr" eaLnBrk="1" hangingPunct="1">
              <a:buFontTx/>
              <a:buNone/>
            </a:pPr>
            <a:r>
              <a:rPr lang="en-US" altLang="en-US" dirty="0">
                <a:latin typeface="Arial" panose="020B0604020202020204" pitchFamily="34" charset="0"/>
                <a:cs typeface="Arial" panose="020B0604020202020204" pitchFamily="34" charset="0"/>
              </a:rPr>
              <a:t>Mike </a:t>
            </a:r>
            <a:r>
              <a:rPr lang="en-US" altLang="en-US" dirty="0" err="1">
                <a:latin typeface="Arial" panose="020B0604020202020204" pitchFamily="34" charset="0"/>
                <a:cs typeface="Arial" panose="020B0604020202020204" pitchFamily="34" charset="0"/>
              </a:rPr>
              <a:t>Guilfolye</a:t>
            </a:r>
            <a:r>
              <a:rPr lang="en-US" altLang="en-US" dirty="0">
                <a:latin typeface="Arial" panose="020B0604020202020204" pitchFamily="34" charset="0"/>
                <a:cs typeface="Arial" panose="020B0604020202020204" pitchFamily="34" charset="0"/>
              </a:rPr>
              <a:t> Sr.</a:t>
            </a:r>
          </a:p>
          <a:p>
            <a:pPr algn="ctr" eaLnBrk="1" hangingPunct="1">
              <a:buFontTx/>
              <a:buNone/>
            </a:pPr>
            <a:r>
              <a:rPr lang="en-US" altLang="en-US" sz="2000" i="1" dirty="0">
                <a:latin typeface="Arial" panose="020B0604020202020204" pitchFamily="34" charset="0"/>
                <a:cs typeface="Arial" panose="020B0604020202020204" pitchFamily="34" charset="0"/>
              </a:rPr>
              <a:t>Electrical Engineering Manager</a:t>
            </a: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a:latin typeface="Arial" panose="020B0604020202020204" pitchFamily="34" charset="0"/>
                <a:cs typeface="Arial" panose="020B0604020202020204" pitchFamily="34" charset="0"/>
              </a:rPr>
              <a:t>TESCO – The Eastern Specialty Company</a:t>
            </a:r>
            <a:r>
              <a:rPr lang="en-US" altLang="en-US" sz="2400" dirty="0">
                <a:latin typeface="Arial" panose="020B0604020202020204" pitchFamily="34" charset="0"/>
                <a:cs typeface="Arial" panose="020B0604020202020204" pitchFamily="34" charset="0"/>
              </a:rPr>
              <a:t> </a:t>
            </a:r>
          </a:p>
          <a:p>
            <a:pPr algn="ctr" eaLnBrk="1" hangingPunct="1">
              <a:buFontTx/>
              <a:buNone/>
            </a:pPr>
            <a:r>
              <a:rPr lang="en-US" altLang="en-US" sz="1800" i="1" dirty="0">
                <a:latin typeface="Arial" panose="020B0604020202020204" pitchFamily="34" charset="0"/>
                <a:cs typeface="Arial" panose="020B0604020202020204" pitchFamily="34" charset="0"/>
              </a:rPr>
              <a:t>Bristol, PA</a:t>
            </a:r>
          </a:p>
          <a:p>
            <a:pPr algn="ctr" eaLnBrk="1" hangingPunct="1">
              <a:buFontTx/>
              <a:buNone/>
            </a:pPr>
            <a:r>
              <a:rPr lang="en-US" altLang="en-US" sz="2400" dirty="0">
                <a:solidFill>
                  <a:srgbClr val="FF0000"/>
                </a:solidFill>
                <a:latin typeface="Arial" panose="020B0604020202020204" pitchFamily="34" charset="0"/>
                <a:cs typeface="Arial" panose="020B0604020202020204" pitchFamily="34" charset="0"/>
              </a:rPr>
              <a:t>215.228.0500</a:t>
            </a:r>
            <a:endParaRPr lang="en-US" altLang="en-US" sz="2000" dirty="0">
              <a:solidFill>
                <a:srgbClr val="FF0000"/>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rgbClr val="FF0000"/>
                </a:solidFill>
                <a:latin typeface="Arial" panose="020B0604020202020204" pitchFamily="34" charset="0"/>
                <a:cs typeface="Arial" panose="020B0604020202020204" pitchFamily="34" charset="0"/>
              </a:rPr>
              <a:t>tescometering.com</a:t>
            </a:r>
          </a:p>
          <a:p>
            <a:pPr algn="ctr" eaLnBrk="1" hangingPunct="1">
              <a:buFontTx/>
              <a:buNone/>
            </a:pPr>
            <a:endParaRPr lang="en-US" altLang="en-US" sz="2300" dirty="0">
              <a:solidFill>
                <a:srgbClr val="CC3300"/>
              </a:solidFill>
            </a:endParaRPr>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2192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914400" y="5757862"/>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FF0000"/>
                </a:solidFill>
              </a:rPr>
              <a:t>ISO 9001:2015 Certified Quality Company</a:t>
            </a:r>
          </a:p>
          <a:p>
            <a:pPr algn="ctr" eaLnBrk="1" hangingPunct="1">
              <a:spcBef>
                <a:spcPct val="0"/>
              </a:spcBef>
              <a:buFontTx/>
              <a:buNone/>
            </a:pPr>
            <a:r>
              <a:rPr lang="en-US" altLang="en-US" sz="1400" b="1" dirty="0">
                <a:solidFill>
                  <a:srgbClr val="FF0000"/>
                </a:solidFill>
              </a:rPr>
              <a:t>ISO 17025:2017 Accredited Laboratory</a:t>
            </a:r>
          </a:p>
        </p:txBody>
      </p:sp>
      <p:sp>
        <p:nvSpPr>
          <p:cNvPr id="6"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64</a:t>
            </a:fld>
            <a:endParaRPr lang="en-US" dirty="0"/>
          </a:p>
        </p:txBody>
      </p:sp>
      <p:sp>
        <p:nvSpPr>
          <p:cNvPr id="2" name="Title 1"/>
          <p:cNvSpPr>
            <a:spLocks noGrp="1"/>
          </p:cNvSpPr>
          <p:nvPr>
            <p:ph type="title"/>
          </p:nvPr>
        </p:nvSpPr>
        <p:spPr>
          <a:xfrm>
            <a:off x="1524000" y="193484"/>
            <a:ext cx="7208107" cy="679832"/>
          </a:xfrm>
        </p:spPr>
        <p:txBody>
          <a:bodyPr/>
          <a:lstStyle/>
          <a:p>
            <a:r>
              <a:rPr lang="en-US" dirty="0"/>
              <a:t>Questions and Discussion</a:t>
            </a:r>
          </a:p>
        </p:txBody>
      </p:sp>
    </p:spTree>
    <p:extLst>
      <p:ext uri="{BB962C8B-B14F-4D97-AF65-F5344CB8AC3E}">
        <p14:creationId xmlns:p14="http://schemas.microsoft.com/office/powerpoint/2010/main" val="1506773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304800"/>
            <a:ext cx="82296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latin typeface="Arial" panose="020B0604020202020204" pitchFamily="34" charset="0"/>
                <a:cs typeface="Arial" panose="020B0604020202020204" pitchFamily="34" charset="0"/>
              </a:rPr>
              <a:t>The Problem with Direct Current</a:t>
            </a:r>
          </a:p>
        </p:txBody>
      </p:sp>
      <p:sp>
        <p:nvSpPr>
          <p:cNvPr id="23555" name="Rectangle 3"/>
          <p:cNvSpPr>
            <a:spLocks noGrp="1" noChangeArrowheads="1"/>
          </p:cNvSpPr>
          <p:nvPr>
            <p:ph sz="half" idx="1"/>
          </p:nvPr>
        </p:nvSpPr>
        <p:spPr>
          <a:xfrm>
            <a:off x="457200" y="1743075"/>
            <a:ext cx="3581400" cy="3733800"/>
          </a:xfrm>
        </p:spPr>
        <p:txBody>
          <a:bodyPr/>
          <a:lstStyle/>
          <a:p>
            <a:pPr>
              <a:lnSpc>
                <a:spcPct val="90000"/>
              </a:lnSpc>
            </a:pPr>
            <a:r>
              <a:rPr lang="en-US" altLang="en-US" sz="2400" dirty="0">
                <a:latin typeface="Arial" panose="020B0604020202020204" pitchFamily="34" charset="0"/>
                <a:cs typeface="Arial" panose="020B0604020202020204" pitchFamily="34" charset="0"/>
              </a:rPr>
              <a:t>High losses required generators to be near the loads – maximum of one mile without huge conductors</a:t>
            </a:r>
          </a:p>
          <a:p>
            <a:pPr marL="0" indent="0">
              <a:lnSpc>
                <a:spcPct val="90000"/>
              </a:lnSpc>
              <a:buNone/>
            </a:pPr>
            <a:endParaRPr lang="en-US" altLang="en-US" sz="2400" dirty="0">
              <a:latin typeface="Arial" panose="020B0604020202020204" pitchFamily="34" charset="0"/>
              <a:cs typeface="Arial" panose="020B0604020202020204" pitchFamily="34" charset="0"/>
            </a:endParaRPr>
          </a:p>
          <a:p>
            <a:pPr>
              <a:lnSpc>
                <a:spcPct val="90000"/>
              </a:lnSpc>
            </a:pPr>
            <a:r>
              <a:rPr lang="en-US" altLang="en-US" sz="2400" dirty="0">
                <a:latin typeface="Arial" panose="020B0604020202020204" pitchFamily="34" charset="0"/>
                <a:cs typeface="Arial" panose="020B0604020202020204" pitchFamily="34" charset="0"/>
              </a:rPr>
              <a:t>Difficult to change voltages for transmission with DC</a:t>
            </a: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350" y="1743075"/>
            <a:ext cx="448945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7</a:t>
            </a:fld>
            <a:endParaRPr lang="en-US" dirty="0"/>
          </a:p>
        </p:txBody>
      </p:sp>
    </p:spTree>
    <p:extLst>
      <p:ext uri="{BB962C8B-B14F-4D97-AF65-F5344CB8AC3E}">
        <p14:creationId xmlns:p14="http://schemas.microsoft.com/office/powerpoint/2010/main" val="1284384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75" y="1295400"/>
            <a:ext cx="2178425" cy="2904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0" name="Rectangle 4"/>
          <p:cNvSpPr>
            <a:spLocks noGrp="1" noChangeArrowheads="1"/>
          </p:cNvSpPr>
          <p:nvPr>
            <p:ph type="title"/>
          </p:nvPr>
        </p:nvSpPr>
        <p:spPr bwMode="auto">
          <a:xfrm>
            <a:off x="685800" y="152400"/>
            <a:ext cx="77724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pPr>
            <a:r>
              <a:rPr lang="en-US" altLang="en-US" sz="2500" dirty="0">
                <a:latin typeface="Arial" panose="020B0604020202020204" pitchFamily="34" charset="0"/>
                <a:cs typeface="Arial" panose="020B0604020202020204" pitchFamily="34" charset="0"/>
              </a:rPr>
              <a:t>1888: A Young Serb Named </a:t>
            </a:r>
            <a:r>
              <a:rPr lang="sr-Latn-CS" altLang="en-US" sz="2500" dirty="0">
                <a:latin typeface="Arial" panose="020B0604020202020204" pitchFamily="34" charset="0"/>
                <a:cs typeface="Arial" panose="020B0604020202020204" pitchFamily="34" charset="0"/>
              </a:rPr>
              <a:t>Никола Тесла</a:t>
            </a:r>
            <a:r>
              <a:rPr lang="en-US" altLang="en-US" sz="2500" dirty="0">
                <a:latin typeface="Arial" panose="020B0604020202020204" pitchFamily="34" charset="0"/>
                <a:cs typeface="Arial" panose="020B0604020202020204" pitchFamily="34" charset="0"/>
              </a:rPr>
              <a:t> </a:t>
            </a:r>
            <a:br>
              <a:rPr lang="en-US" altLang="en-US" sz="2500" dirty="0">
                <a:latin typeface="Arial" panose="020B0604020202020204" pitchFamily="34" charset="0"/>
                <a:cs typeface="Arial" panose="020B0604020202020204" pitchFamily="34" charset="0"/>
              </a:rPr>
            </a:br>
            <a:r>
              <a:rPr lang="en-US" altLang="en-US" sz="2500" dirty="0">
                <a:latin typeface="Arial" panose="020B0604020202020204" pitchFamily="34" charset="0"/>
                <a:cs typeface="Arial" panose="020B0604020202020204" pitchFamily="34" charset="0"/>
              </a:rPr>
              <a:t>(Nicola Tesla) Meets George Westinghouse</a:t>
            </a:r>
          </a:p>
        </p:txBody>
      </p:sp>
      <p:sp>
        <p:nvSpPr>
          <p:cNvPr id="24581" name="Text Box 5"/>
          <p:cNvSpPr txBox="1">
            <a:spLocks noChangeArrowheads="1"/>
          </p:cNvSpPr>
          <p:nvPr/>
        </p:nvSpPr>
        <p:spPr bwMode="auto">
          <a:xfrm>
            <a:off x="2693894" y="3276637"/>
            <a:ext cx="194462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l">
              <a:spcBef>
                <a:spcPct val="0"/>
              </a:spcBef>
              <a:buFontTx/>
              <a:buNone/>
            </a:pPr>
            <a:r>
              <a:rPr lang="en-US" altLang="en-US" sz="1800" dirty="0">
                <a:latin typeface="Arial" panose="020B0604020202020204" pitchFamily="34" charset="0"/>
                <a:cs typeface="Arial" panose="020B0604020202020204" pitchFamily="34" charset="0"/>
              </a:rPr>
              <a:t>Nicola Tesla, "The Wizard of The West" </a:t>
            </a: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2197" y="1295401"/>
            <a:ext cx="3257671"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488576" y="4419601"/>
            <a:ext cx="8135472" cy="1524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p:txBody>
      </p:sp>
      <p:sp>
        <p:nvSpPr>
          <p:cNvPr id="3" name="TextBox 2"/>
          <p:cNvSpPr txBox="1"/>
          <p:nvPr/>
        </p:nvSpPr>
        <p:spPr>
          <a:xfrm>
            <a:off x="4953000" y="3496418"/>
            <a:ext cx="3671048" cy="646331"/>
          </a:xfrm>
          <a:prstGeom prst="rect">
            <a:avLst/>
          </a:prstGeom>
          <a:noFill/>
          <a:ln w="19050">
            <a:solidFill>
              <a:srgbClr val="FF0000"/>
            </a:solidFill>
          </a:ln>
        </p:spPr>
        <p:txBody>
          <a:bodyPr wrap="square" rtlCol="0">
            <a:spAutoFit/>
          </a:bodyPr>
          <a:lstStyle/>
          <a:p>
            <a:r>
              <a:rPr lang="en-US" b="1" dirty="0">
                <a:solidFill>
                  <a:srgbClr val="FF0000"/>
                </a:solidFill>
              </a:rPr>
              <a:t>1893: World’s Fair Chicago lighted by Westinghouse / Tesla</a:t>
            </a:r>
          </a:p>
        </p:txBody>
      </p:sp>
      <p:sp>
        <p:nvSpPr>
          <p:cNvPr id="14" name="TextBox 13"/>
          <p:cNvSpPr txBox="1"/>
          <p:nvPr/>
        </p:nvSpPr>
        <p:spPr>
          <a:xfrm>
            <a:off x="663388" y="5070985"/>
            <a:ext cx="1704766" cy="923330"/>
          </a:xfrm>
          <a:prstGeom prst="rect">
            <a:avLst/>
          </a:prstGeom>
          <a:noFill/>
          <a:ln w="19050">
            <a:solidFill>
              <a:srgbClr val="FF0000"/>
            </a:solidFill>
          </a:ln>
        </p:spPr>
        <p:txBody>
          <a:bodyPr wrap="square" rtlCol="0">
            <a:spAutoFit/>
          </a:bodyPr>
          <a:lstStyle/>
          <a:p>
            <a:r>
              <a:rPr lang="en-US" b="1" dirty="0">
                <a:solidFill>
                  <a:srgbClr val="FF0000"/>
                </a:solidFill>
              </a:rPr>
              <a:t>1882: Induction Motor</a:t>
            </a:r>
          </a:p>
        </p:txBody>
      </p:sp>
      <p:cxnSp>
        <p:nvCxnSpPr>
          <p:cNvPr id="5" name="Straight Connector 4"/>
          <p:cNvCxnSpPr>
            <a:endCxn id="14" idx="0"/>
          </p:cNvCxnSpPr>
          <p:nvPr/>
        </p:nvCxnSpPr>
        <p:spPr bwMode="auto">
          <a:xfrm>
            <a:off x="1515771" y="4572001"/>
            <a:ext cx="0" cy="498984"/>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7010400" y="4161067"/>
            <a:ext cx="0" cy="350672"/>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3505200" y="4821493"/>
            <a:ext cx="2895600" cy="1200329"/>
          </a:xfrm>
          <a:prstGeom prst="rect">
            <a:avLst/>
          </a:prstGeom>
          <a:noFill/>
          <a:ln w="19050">
            <a:solidFill>
              <a:srgbClr val="FF0000"/>
            </a:solidFill>
          </a:ln>
        </p:spPr>
        <p:txBody>
          <a:bodyPr wrap="square" rtlCol="0">
            <a:spAutoFit/>
          </a:bodyPr>
          <a:lstStyle/>
          <a:p>
            <a:r>
              <a:rPr lang="en-US" b="1" dirty="0">
                <a:solidFill>
                  <a:srgbClr val="FF0000"/>
                </a:solidFill>
              </a:rPr>
              <a:t>1888: Westinghouse, American entrepreneur and engineer meets Tesla</a:t>
            </a:r>
          </a:p>
        </p:txBody>
      </p:sp>
      <p:cxnSp>
        <p:nvCxnSpPr>
          <p:cNvPr id="10" name="Straight Connector 9"/>
          <p:cNvCxnSpPr>
            <a:endCxn id="8" idx="0"/>
          </p:cNvCxnSpPr>
          <p:nvPr/>
        </p:nvCxnSpPr>
        <p:spPr bwMode="auto">
          <a:xfrm>
            <a:off x="4953000" y="4572001"/>
            <a:ext cx="0" cy="249492"/>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15"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8</a:t>
            </a:fld>
            <a:endParaRPr lang="en-US" dirty="0"/>
          </a:p>
        </p:txBody>
      </p:sp>
    </p:spTree>
    <p:extLst>
      <p:ext uri="{BB962C8B-B14F-4D97-AF65-F5344CB8AC3E}">
        <p14:creationId xmlns:p14="http://schemas.microsoft.com/office/powerpoint/2010/main" val="2318257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88950" y="152400"/>
            <a:ext cx="819785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500" dirty="0">
                <a:latin typeface="Arial" panose="020B0604020202020204" pitchFamily="34" charset="0"/>
                <a:cs typeface="Arial" panose="020B0604020202020204" pitchFamily="34" charset="0"/>
              </a:rPr>
              <a:t>1893: Westinghouse Awarded the Contract </a:t>
            </a:r>
            <a:br>
              <a:rPr lang="en-US" altLang="en-US" sz="2500" dirty="0">
                <a:latin typeface="Arial" panose="020B0604020202020204" pitchFamily="34" charset="0"/>
                <a:cs typeface="Arial" panose="020B0604020202020204" pitchFamily="34" charset="0"/>
              </a:rPr>
            </a:br>
            <a:r>
              <a:rPr lang="en-US" altLang="en-US" sz="2500" dirty="0">
                <a:latin typeface="Arial" panose="020B0604020202020204" pitchFamily="34" charset="0"/>
                <a:cs typeface="Arial" panose="020B0604020202020204" pitchFamily="34" charset="0"/>
              </a:rPr>
              <a:t>for Powerhouse at Niagara Falls</a:t>
            </a:r>
          </a:p>
        </p:txBody>
      </p:sp>
      <p:pic>
        <p:nvPicPr>
          <p:cNvPr id="27651"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28663" y="1778000"/>
            <a:ext cx="3495675" cy="2487613"/>
          </a:xfrm>
          <a:noFill/>
          <a:ln w="63500">
            <a:solidFill>
              <a:srgbClr val="FF0000"/>
            </a:solidFill>
            <a:miter lim="800000"/>
            <a:headEnd/>
            <a:tailEnd/>
          </a:ln>
        </p:spPr>
      </p:pic>
      <p:sp>
        <p:nvSpPr>
          <p:cNvPr id="27652" name="Rectangle 3"/>
          <p:cNvSpPr>
            <a:spLocks noGrp="1" noChangeArrowheads="1"/>
          </p:cNvSpPr>
          <p:nvPr>
            <p:ph sz="half" idx="2"/>
          </p:nvPr>
        </p:nvSpPr>
        <p:spPr>
          <a:xfrm>
            <a:off x="685800" y="4554538"/>
            <a:ext cx="7772400" cy="1312862"/>
          </a:xfrm>
        </p:spPr>
        <p:txBody>
          <a:bodyPr/>
          <a:lstStyle/>
          <a:p>
            <a:pPr marL="0" indent="3175">
              <a:lnSpc>
                <a:spcPct val="90000"/>
              </a:lnSpc>
              <a:buFont typeface="Monotype Sorts" charset="2"/>
              <a:buNone/>
            </a:pPr>
            <a:r>
              <a:rPr lang="en-US" altLang="en-US" sz="1800" dirty="0">
                <a:latin typeface="Arial" panose="020B0604020202020204" pitchFamily="34" charset="0"/>
                <a:cs typeface="Arial" panose="020B0604020202020204" pitchFamily="34" charset="0"/>
              </a:rPr>
              <a:t>Edward Dean Adams power station at Niagara, with ten 5,000-horsepower Tesla/Westinghouse AC generators — the culmination of Tesla's dream. </a:t>
            </a:r>
            <a:br>
              <a:rPr lang="en-US" altLang="en-US" sz="1800" dirty="0">
                <a:latin typeface="Arial" panose="020B0604020202020204" pitchFamily="34" charset="0"/>
                <a:cs typeface="Arial" panose="020B0604020202020204" pitchFamily="34" charset="0"/>
              </a:rPr>
            </a:br>
            <a:r>
              <a:rPr lang="en-US" altLang="en-US" sz="1800" b="1" dirty="0">
                <a:latin typeface="Arial" panose="020B0604020202020204" pitchFamily="34" charset="0"/>
                <a:cs typeface="Arial" panose="020B0604020202020204" pitchFamily="34" charset="0"/>
              </a:rPr>
              <a:t>(Courtesy Smithsonian Institution)</a:t>
            </a:r>
            <a:r>
              <a:rPr lang="en-US" altLang="en-US" sz="1800" dirty="0">
                <a:latin typeface="Arial" panose="020B0604020202020204" pitchFamily="34" charset="0"/>
                <a:cs typeface="Arial" panose="020B0604020202020204" pitchFamily="34" charset="0"/>
              </a:rPr>
              <a:t> </a:t>
            </a:r>
          </a:p>
        </p:txBody>
      </p:sp>
      <p:pic>
        <p:nvPicPr>
          <p:cNvPr id="276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2525" y="1778000"/>
            <a:ext cx="3724275" cy="2487613"/>
          </a:xfrm>
          <a:prstGeom prst="rect">
            <a:avLst/>
          </a:prstGeom>
          <a:noFill/>
          <a:ln w="635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9</a:t>
            </a:fld>
            <a:endParaRPr lang="en-US" dirty="0"/>
          </a:p>
        </p:txBody>
      </p:sp>
    </p:spTree>
    <p:extLst>
      <p:ext uri="{BB962C8B-B14F-4D97-AF65-F5344CB8AC3E}">
        <p14:creationId xmlns:p14="http://schemas.microsoft.com/office/powerpoint/2010/main" val="3716991466"/>
      </p:ext>
    </p:extLst>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f26ee74-1c53-4b01-a982-cec1216b8a00">
      <Terms xmlns="http://schemas.microsoft.com/office/infopath/2007/PartnerControls"/>
    </lcf76f155ced4ddcb4097134ff3c332f>
    <TaxCatchAll xmlns="865caf8b-3888-4957-b682-040f388f7b5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2438EA8B65C04BA81A0809E21FF92B" ma:contentTypeVersion="16" ma:contentTypeDescription="Create a new document." ma:contentTypeScope="" ma:versionID="5e35fcddb325bbb504710d5c0b9eeddf">
  <xsd:schema xmlns:xsd="http://www.w3.org/2001/XMLSchema" xmlns:xs="http://www.w3.org/2001/XMLSchema" xmlns:p="http://schemas.microsoft.com/office/2006/metadata/properties" xmlns:ns2="8f26ee74-1c53-4b01-a982-cec1216b8a00" xmlns:ns3="865caf8b-3888-4957-b682-040f388f7b52" targetNamespace="http://schemas.microsoft.com/office/2006/metadata/properties" ma:root="true" ma:fieldsID="9ad50055fb2e25e379a2e899564cfb19" ns2:_="" ns3:_="">
    <xsd:import namespace="8f26ee74-1c53-4b01-a982-cec1216b8a00"/>
    <xsd:import namespace="865caf8b-3888-4957-b682-040f388f7b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6ee74-1c53-4b01-a982-cec1216b8a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c9ab868-c1cd-4777-b02c-d2c7bd6b65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5caf8b-3888-4957-b682-040f388f7b5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4e4d7b-98bd-4047-8838-282fa790d938}" ma:internalName="TaxCatchAll" ma:showField="CatchAllData" ma:web="865caf8b-3888-4957-b682-040f388f7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37E041-7FB0-4DF1-9FFB-5EF6F0610F82}">
  <ds:schemaRefs>
    <ds:schemaRef ds:uri="http://schemas.microsoft.com/sharepoint/v3/contenttype/forms"/>
  </ds:schemaRefs>
</ds:datastoreItem>
</file>

<file path=customXml/itemProps2.xml><?xml version="1.0" encoding="utf-8"?>
<ds:datastoreItem xmlns:ds="http://schemas.openxmlformats.org/officeDocument/2006/customXml" ds:itemID="{985F016A-328D-4C57-9807-3A25C471D674}">
  <ds:schemaRefs>
    <ds:schemaRef ds:uri="http://schemas.microsoft.com/office/2006/metadata/properties"/>
    <ds:schemaRef ds:uri="http://schemas.microsoft.com/office/infopath/2007/PartnerControls"/>
    <ds:schemaRef ds:uri="8f26ee74-1c53-4b01-a982-cec1216b8a00"/>
    <ds:schemaRef ds:uri="865caf8b-3888-4957-b682-040f388f7b52"/>
  </ds:schemaRefs>
</ds:datastoreItem>
</file>

<file path=customXml/itemProps3.xml><?xml version="1.0" encoding="utf-8"?>
<ds:datastoreItem xmlns:ds="http://schemas.openxmlformats.org/officeDocument/2006/customXml" ds:itemID="{E98E9439-177C-41A6-AE46-7BFE8FD224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26ee74-1c53-4b01-a982-cec1216b8a00"/>
    <ds:schemaRef ds:uri="865caf8b-3888-4957-b682-040f388f7b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TESCO Template 2023</Template>
  <TotalTime>4143</TotalTime>
  <Words>4041</Words>
  <Application>Microsoft Office PowerPoint</Application>
  <PresentationFormat>On-screen Show (4:3)</PresentationFormat>
  <Paragraphs>908</Paragraphs>
  <Slides>64</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5</vt:i4>
      </vt:variant>
      <vt:variant>
        <vt:lpstr>Slide Titles</vt:lpstr>
      </vt:variant>
      <vt:variant>
        <vt:i4>64</vt:i4>
      </vt:variant>
    </vt:vector>
  </HeadingPairs>
  <TitlesOfParts>
    <vt:vector size="74" baseType="lpstr">
      <vt:lpstr>Times New Roman</vt:lpstr>
      <vt:lpstr>Monotype Sorts</vt:lpstr>
      <vt:lpstr>Arial</vt:lpstr>
      <vt:lpstr>Calibri</vt:lpstr>
      <vt:lpstr>TESCO Template</vt:lpstr>
      <vt:lpstr>PHOTO-PAINT</vt:lpstr>
      <vt:lpstr>Chart</vt:lpstr>
      <vt:lpstr>Microsoft Excel Chart</vt:lpstr>
      <vt:lpstr>Visio</vt:lpstr>
      <vt:lpstr>Equation</vt:lpstr>
      <vt:lpstr> Basic Electricity</vt:lpstr>
      <vt:lpstr>A Little History</vt:lpstr>
      <vt:lpstr>Electricity Starts to Take Off</vt:lpstr>
      <vt:lpstr>AC vs DC</vt:lpstr>
      <vt:lpstr>AC vs DC</vt:lpstr>
      <vt:lpstr>War of the Currents</vt:lpstr>
      <vt:lpstr>The Problem with Direct Current</vt:lpstr>
      <vt:lpstr>1888: A Young Serb Named Никола Тесла  (Nicola Tesla) Meets George Westinghouse</vt:lpstr>
      <vt:lpstr>1893: Westinghouse Awarded the Contract  for Powerhouse at Niagara Falls</vt:lpstr>
      <vt:lpstr>AC Theory - History</vt:lpstr>
      <vt:lpstr>AC Circuits</vt:lpstr>
      <vt:lpstr>Some Background</vt:lpstr>
      <vt:lpstr>Some Background</vt:lpstr>
      <vt:lpstr>Man “Discovers” Electricity</vt:lpstr>
      <vt:lpstr>Man “Discovers” Electricity</vt:lpstr>
      <vt:lpstr>“Dynamic” Electricity</vt:lpstr>
      <vt:lpstr>Practical Electricity</vt:lpstr>
      <vt:lpstr>Practical Electricity</vt:lpstr>
      <vt:lpstr>DC Electricity</vt:lpstr>
      <vt:lpstr>Basic Electrical Units</vt:lpstr>
      <vt:lpstr>Basic Electrical Units</vt:lpstr>
      <vt:lpstr>Basic Electrical Laws</vt:lpstr>
      <vt:lpstr>Basic Concepts: Electricity and Water</vt:lpstr>
      <vt:lpstr>Basic Concepts: Electricity and Water</vt:lpstr>
      <vt:lpstr>Basic Concepts: Electricity and Water</vt:lpstr>
      <vt:lpstr>Practical Electricity</vt:lpstr>
      <vt:lpstr>Basic Electrical Laws</vt:lpstr>
      <vt:lpstr>Basic Electrical Laws</vt:lpstr>
      <vt:lpstr>Basic Electrical Laws</vt:lpstr>
      <vt:lpstr>Basic Electrical Laws</vt:lpstr>
      <vt:lpstr>Basic Electrical Laws</vt:lpstr>
      <vt:lpstr>Basic Electrical Laws</vt:lpstr>
      <vt:lpstr>Basic Electrical Laws</vt:lpstr>
      <vt:lpstr>Basic Electrical Laws</vt:lpstr>
      <vt:lpstr>Basic Electrical Laws</vt:lpstr>
      <vt:lpstr>Basic Electrical Laws</vt:lpstr>
      <vt:lpstr>Basic Electrical Laws</vt:lpstr>
      <vt:lpstr>Basic Electrical Laws</vt:lpstr>
      <vt:lpstr>Basic Electrical Laws</vt:lpstr>
      <vt:lpstr>Basic Electrical Laws</vt:lpstr>
      <vt:lpstr>Basic AC Theory Power – The Simple View</vt:lpstr>
      <vt:lpstr>Basic Meter Math Power – The Simple View</vt:lpstr>
      <vt:lpstr>Basic AC Theory Power – The Simple View</vt:lpstr>
      <vt:lpstr>Basic AC Theory Energy – What We Sell</vt:lpstr>
      <vt:lpstr>Basic Meter Math Energy – What We Sell</vt:lpstr>
      <vt:lpstr>Basic Meter Math Energy – What We Sell</vt:lpstr>
      <vt:lpstr>Basic AC Theory What is VA?</vt:lpstr>
      <vt:lpstr>Basic Meter Math Power – VA</vt:lpstr>
      <vt:lpstr>Basic Meter Math Power – VA</vt:lpstr>
      <vt:lpstr>Basic Meter Math Power – VA</vt:lpstr>
      <vt:lpstr>Basic AC Theory Sinusoidal Waveforms</vt:lpstr>
      <vt:lpstr>Basic AC Theory Power Factor = 1.0</vt:lpstr>
      <vt:lpstr>Basic AC Theory Instantaneous Power</vt:lpstr>
      <vt:lpstr>Basic AC Theory Instantaneous Power</vt:lpstr>
      <vt:lpstr>Basic Meter Math What about polyphase systems?</vt:lpstr>
      <vt:lpstr>Basic Meter Math 3 Phase, 4-Wire “Y” Service</vt:lpstr>
      <vt:lpstr>Basic Meter Math 3 Phase, 4-Wire “Y” Service</vt:lpstr>
      <vt:lpstr>Basic Meter Math 3 Phase, 4-Wire “Y” Service</vt:lpstr>
      <vt:lpstr>Basic AC Theory What is VA?</vt:lpstr>
      <vt:lpstr>Basic Meter Math 3 Phase, 4-Wire “Y” Service</vt:lpstr>
      <vt:lpstr>Induction Meters</vt:lpstr>
      <vt:lpstr>Basic Energy Formula</vt:lpstr>
      <vt:lpstr>1893: Blondel’s Theorem</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Sandy Garcia</cp:lastModifiedBy>
  <cp:revision>176</cp:revision>
  <cp:lastPrinted>2021-06-11T16:06:47Z</cp:lastPrinted>
  <dcterms:created xsi:type="dcterms:W3CDTF">2004-03-09T01:40:14Z</dcterms:created>
  <dcterms:modified xsi:type="dcterms:W3CDTF">2023-06-26T19:03:43Z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0x0101003B2438EA8B65C04BA81A0809E21FF92B</vt:lpwstr>
  </property>
  <property fmtid="{D5CDD505-2E9C-101B-9397-08002B2CF9AE}" pid="3" name="MediaServiceImageTags">
    <vt:lpwstr/>
  </property>
</Properties>
</file>